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1" r:id="rId3"/>
    <p:sldId id="272" r:id="rId4"/>
    <p:sldId id="269" r:id="rId5"/>
    <p:sldId id="270" r:id="rId6"/>
    <p:sldId id="274" r:id="rId7"/>
    <p:sldId id="275" r:id="rId8"/>
    <p:sldId id="268" r:id="rId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5580"/>
    <a:srgbClr val="E67738"/>
    <a:srgbClr val="4DAFAD"/>
    <a:srgbClr val="00A550"/>
    <a:srgbClr val="744C9E"/>
    <a:srgbClr val="BD3451"/>
    <a:srgbClr val="888686"/>
    <a:srgbClr val="FFFFCC"/>
    <a:srgbClr val="49B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25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E86D8-6AAD-46A0-88C0-1ED91BCDC5E6}" type="datetimeFigureOut">
              <a:rPr lang="pl-PL" smtClean="0"/>
              <a:t>17.03.2017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9C51C-81FE-40F1-A15B-E4CF57D2F2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5903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36522-2AFF-463E-8AD5-BEE7C93A63B5}" type="datetimeFigureOut">
              <a:rPr lang="pl-PL" smtClean="0"/>
              <a:t>17.03.2017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59EAD-CD97-4533-8611-CE5494495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10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o.lodzkie.pl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Szukających informacji o Podmiotowym Systemie Finansowania z EFS serdecznie zapraszam do Punktów Informacyjnych Funduszy Europejskich w naszym województwie. Warto zapamiętać, że konsultanci czekają na Państwa w Łodzi, Bełchatowie, Brzezinach, Łowiczu i Sieradzu. O tym, że warto odwiedzać Punkty Informacyjne świadczy fakt, ze zajmujemy pierwsze miejsce  w Polsce jeśli chodzi o jakość świadczonych usług. W ubiegłym roku konsultanci dyżurowali niemal w każdej gminie w regionie, ponadto przeszkolili ponad 2 tysiące osób . Ta mobilność to atut naszych punktów.</a:t>
            </a:r>
            <a:b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59EAD-CD97-4533-8611-CE54944950D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7407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Specjaliści bezpłatnie przeprowadzą  diagnozę czyli zaklasyfikują pomysł na projekt do konkretnego priorytetu i działania w programie finansowanym  z Funduszy Europejskich. Poza tym przedstawią „krok po kroku” proces ubiegania się  o dofinansowanie. Jeśli już Państwo otrzymacie pieniądze na swój pomysł, możecie liczyć na bezpłatne konsultacje na etapie realizacji projektu i wstępną pomoc w rozliczaniu projektów. Możecie Państwo osobiście porozmawiać z konsultantami w siedzibach punktów , ale także napisać maila czy zadzwonić (również przez Skype). Dane kontaktowe znajdziecie Państwo na </a:t>
            </a:r>
            <a:r>
              <a:rPr lang="pl-P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www.rpo.lodzkie.pl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Jeśli pracujecie Państwo nad projektem w większej grupie pracowników możecie także zaprosić konsultanta do siedziby swojej firmy na indywidualne konsultacje. Na stronie </a:t>
            </a:r>
            <a:r>
              <a:rPr lang="pl-P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www.rpo.lodzkie.pl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możecie też Państwo znaleźć informacje o Mobilnych Punktach Informacyjnych, a także bezpłatnych szkoleniach czy spotkaniach informacyjnych.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59EAD-CD97-4533-8611-CE54944950D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663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Oprócz bezpośrednich usług konsultantów, możecie Państwo w każdej chwili skorzystać z naszych webinariów on-line. Jako pierwsi w Polsce uruchomiliśmy w 2016 r. to innowacyjne działanie. Dzięki webinariom mają Państwo dostęp do bezpłatnych porad ekspertów z zakresu RPO WŁ. To działanie będzie kontynuowane w latach kolejnych, gdyż uzyskało dużą aprobatę Ministerstwa Rozwoju oraz samych użytkowników, o czym świadczą statystyki na poziomie 10 000 wyświetleń.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59EAD-CD97-4533-8611-CE54944950D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379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Kolejną formą zdobycia wiedzy są bezpłatne szkolenia z zakresu pozyskiwania i rozliczania środków unijnych. Zapraszam serdecznie do śledzenia strony www.rpo.lodzkie.pl , gdzie na bieżąco zamieszczane są informacje gdzie i kiedy odbywają się szkolenia. W tym roku planowane są również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tutoriale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 szkoleń, które będą dostępne on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59EAD-CD97-4533-8611-CE54944950D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845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Już dziś zapraszam serdecznie na czwartą edycję Dni Otwarte Funduszy Europejskich. Wzorem lat ubiegłych będziemy promować beneficjentów, którzy zmieniają łódzkie z Funduszami Europejskimi. Zachęcam do udziału w naszych wydarzeniach kulturalno-edukacyjnych, gdzie na uczestników czeka moc atrakcji. Wychodzimy do mieszkańców regionu łódzkiego i organizujemy w różnych miejscach atrakcje związane z FE. W tym roku zapraszamy do Piotrkowa Trybunalskiego, Łęczycy i Sieradza.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59EAD-CD97-4533-8611-CE54944950D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2293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Zapraszam na nasza stronę www.rpo.lodzkie.pl, gdzie znajdziecie wszystkie informacje na temat RPO WŁ.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59EAD-CD97-4533-8611-CE54944950D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2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B904-BBE7-4393-862A-CF33832099BC}" type="datetimeFigureOut">
              <a:rPr lang="pl-PL" smtClean="0"/>
              <a:t>17.03.2017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BE46-531C-45E3-8216-C1A609F321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362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B904-BBE7-4393-862A-CF33832099BC}" type="datetimeFigureOut">
              <a:rPr lang="pl-PL" smtClean="0"/>
              <a:t>17.03.2017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BE46-531C-45E3-8216-C1A609F321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779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B904-BBE7-4393-862A-CF33832099BC}" type="datetimeFigureOut">
              <a:rPr lang="pl-PL" smtClean="0"/>
              <a:t>17.03.2017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BE46-531C-45E3-8216-C1A609F321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20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B904-BBE7-4393-862A-CF33832099BC}" type="datetimeFigureOut">
              <a:rPr lang="pl-PL" smtClean="0"/>
              <a:t>17.03.2017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BE46-531C-45E3-8216-C1A609F321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332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B904-BBE7-4393-862A-CF33832099BC}" type="datetimeFigureOut">
              <a:rPr lang="pl-PL" smtClean="0"/>
              <a:t>17.03.2017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BE46-531C-45E3-8216-C1A609F321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613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B904-BBE7-4393-862A-CF33832099BC}" type="datetimeFigureOut">
              <a:rPr lang="pl-PL" smtClean="0"/>
              <a:t>17.03.2017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BE46-531C-45E3-8216-C1A609F321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401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B904-BBE7-4393-862A-CF33832099BC}" type="datetimeFigureOut">
              <a:rPr lang="pl-PL" smtClean="0"/>
              <a:t>17.03.2017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BE46-531C-45E3-8216-C1A609F321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5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B904-BBE7-4393-862A-CF33832099BC}" type="datetimeFigureOut">
              <a:rPr lang="pl-PL" smtClean="0"/>
              <a:t>17.03.2017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BE46-531C-45E3-8216-C1A609F321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529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B904-BBE7-4393-862A-CF33832099BC}" type="datetimeFigureOut">
              <a:rPr lang="pl-PL" smtClean="0"/>
              <a:t>17.03.2017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BE46-531C-45E3-8216-C1A609F321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8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B904-BBE7-4393-862A-CF33832099BC}" type="datetimeFigureOut">
              <a:rPr lang="pl-PL" smtClean="0"/>
              <a:t>17.03.2017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BE46-531C-45E3-8216-C1A609F321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997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B904-BBE7-4393-862A-CF33832099BC}" type="datetimeFigureOut">
              <a:rPr lang="pl-PL" smtClean="0"/>
              <a:t>17.03.2017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BE46-531C-45E3-8216-C1A609F321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330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2B904-BBE7-4393-862A-CF33832099BC}" type="datetimeFigureOut">
              <a:rPr lang="pl-PL" smtClean="0"/>
              <a:t>17.03.2017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2BE46-531C-45E3-8216-C1A609F321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6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2327" y="3469744"/>
            <a:ext cx="8319641" cy="6295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3500" b="1" dirty="0">
                <a:solidFill>
                  <a:srgbClr val="888686"/>
                </a:solidFill>
                <a:latin typeface="+mn-lt"/>
              </a:rPr>
              <a:t>Informacja i promocja w RPO WŁ </a:t>
            </a:r>
            <a:r>
              <a:rPr lang="pl-PL" sz="3500" b="1" dirty="0" smtClean="0">
                <a:solidFill>
                  <a:srgbClr val="888686"/>
                </a:solidFill>
                <a:latin typeface="+mn-lt"/>
              </a:rPr>
              <a:t>2014-2020 – skąd czerpać wiedzę </a:t>
            </a:r>
            <a:br>
              <a:rPr lang="pl-PL" sz="3500" b="1" dirty="0" smtClean="0">
                <a:solidFill>
                  <a:srgbClr val="888686"/>
                </a:solidFill>
                <a:latin typeface="+mn-lt"/>
              </a:rPr>
            </a:br>
            <a:r>
              <a:rPr lang="pl-PL" sz="3500" b="1" dirty="0" smtClean="0">
                <a:solidFill>
                  <a:srgbClr val="888686"/>
                </a:solidFill>
                <a:latin typeface="+mn-lt"/>
              </a:rPr>
              <a:t>o </a:t>
            </a:r>
            <a:r>
              <a:rPr lang="pl-PL" sz="3500" b="1" dirty="0" smtClean="0">
                <a:solidFill>
                  <a:srgbClr val="8886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Podmiotowym Systemie Finansowania</a:t>
            </a:r>
            <a:r>
              <a:rPr lang="pl-PL" sz="3500" b="1" dirty="0" smtClean="0">
                <a:solidFill>
                  <a:srgbClr val="888686"/>
                </a:solidFill>
                <a:latin typeface="+mn-lt"/>
              </a:rPr>
              <a:t>?</a:t>
            </a:r>
            <a:endParaRPr lang="pl-PL" sz="3500" b="1" dirty="0">
              <a:solidFill>
                <a:srgbClr val="888686"/>
              </a:solidFill>
              <a:latin typeface="+mn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8" y="240740"/>
            <a:ext cx="1748857" cy="153664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248877" y="674728"/>
            <a:ext cx="4433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Zmieniamy Łódzkie </a:t>
            </a:r>
            <a:br>
              <a:rPr lang="pl-PL" sz="1600" b="1" dirty="0" smtClean="0">
                <a:solidFill>
                  <a:srgbClr val="FFC000"/>
                </a:solidFill>
                <a:cs typeface="Arial" panose="020B0604020202020204" pitchFamily="34" charset="0"/>
              </a:rPr>
            </a:br>
            <a:r>
              <a:rPr lang="pl-PL" sz="16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z Funduszami Europejskimi</a:t>
            </a:r>
            <a:endParaRPr lang="pl-PL" sz="16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80" y="5456204"/>
            <a:ext cx="5046133" cy="41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6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5">
        <p14:ferris dir="l"/>
      </p:transition>
    </mc:Choice>
    <mc:Fallback xmlns="">
      <p:transition spd="slow" advTm="11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8" y="240740"/>
            <a:ext cx="1748857" cy="153664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355360" y="670507"/>
            <a:ext cx="6788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Sieć Punktów Informacyjnych Funduszy Europejskich</a:t>
            </a:r>
            <a:endParaRPr lang="pl-PL" sz="28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775202" y="2116050"/>
            <a:ext cx="4368798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l-PL" b="1" dirty="0"/>
              <a:t>Główny Punkt Informacyjny w Łodzi</a:t>
            </a:r>
          </a:p>
          <a:p>
            <a:pPr algn="ctr">
              <a:spcBef>
                <a:spcPts val="1200"/>
              </a:spcBef>
            </a:pPr>
            <a:r>
              <a:rPr lang="pl-PL" sz="1600" dirty="0" smtClean="0"/>
              <a:t>ul</a:t>
            </a:r>
            <a:r>
              <a:rPr lang="pl-PL" sz="1600" dirty="0"/>
              <a:t>. Moniuszki 7/9</a:t>
            </a:r>
          </a:p>
          <a:p>
            <a:pPr algn="ctr">
              <a:spcBef>
                <a:spcPts val="1200"/>
              </a:spcBef>
            </a:pPr>
            <a:r>
              <a:rPr lang="de-DE" sz="1600" dirty="0"/>
              <a:t>tel.: 42 663 31 07, 42 663 34 05, 42 291 97 60</a:t>
            </a:r>
          </a:p>
          <a:p>
            <a:pPr algn="ctr">
              <a:spcBef>
                <a:spcPts val="1200"/>
              </a:spcBef>
            </a:pPr>
            <a:r>
              <a:rPr lang="pl-PL" sz="1600" dirty="0"/>
              <a:t>e-mail: </a:t>
            </a:r>
            <a:r>
              <a:rPr lang="pl-PL" sz="1600" b="1" dirty="0" smtClean="0">
                <a:solidFill>
                  <a:srgbClr val="49B0AE"/>
                </a:solidFill>
              </a:rPr>
              <a:t>GPILodz@lodzkie.pl</a:t>
            </a:r>
          </a:p>
          <a:p>
            <a:pPr algn="ctr">
              <a:spcBef>
                <a:spcPts val="1200"/>
              </a:spcBef>
            </a:pPr>
            <a:r>
              <a:rPr lang="pl-PL" b="1" dirty="0" smtClean="0">
                <a:solidFill>
                  <a:srgbClr val="49B0AE"/>
                </a:solidFill>
              </a:rPr>
              <a:t>www.rpo.lodzkie.pl/punkty-informacyjne</a:t>
            </a:r>
            <a:r>
              <a:rPr lang="pl-PL" sz="1200" b="1" dirty="0" smtClean="0">
                <a:solidFill>
                  <a:srgbClr val="49B0AE"/>
                </a:solidFill>
              </a:rPr>
              <a:t> </a:t>
            </a:r>
            <a:endParaRPr lang="pl-PL" sz="1200" b="1" dirty="0">
              <a:solidFill>
                <a:srgbClr val="49B0AE"/>
              </a:solidFill>
            </a:endParaRPr>
          </a:p>
          <a:p>
            <a:pPr>
              <a:spcBef>
                <a:spcPts val="600"/>
              </a:spcBef>
            </a:pPr>
            <a:endParaRPr lang="pl-PL" sz="1600" b="1" dirty="0" smtClean="0"/>
          </a:p>
          <a:p>
            <a:pPr algn="ctr">
              <a:spcBef>
                <a:spcPts val="600"/>
              </a:spcBef>
            </a:pPr>
            <a:r>
              <a:rPr lang="pl-PL" sz="1600" b="1" dirty="0" smtClean="0"/>
              <a:t>Lokalny </a:t>
            </a:r>
            <a:r>
              <a:rPr lang="pl-PL" sz="1600" b="1" dirty="0"/>
              <a:t>Punkt Informacyjny w </a:t>
            </a:r>
            <a:r>
              <a:rPr lang="pl-PL" sz="1600" b="1" dirty="0" smtClean="0"/>
              <a:t>Bełchatowie</a:t>
            </a:r>
          </a:p>
          <a:p>
            <a:pPr algn="ctr">
              <a:spcBef>
                <a:spcPts val="600"/>
              </a:spcBef>
            </a:pPr>
            <a:r>
              <a:rPr lang="pl-PL" sz="1600" b="1" dirty="0" smtClean="0"/>
              <a:t>Lokalny </a:t>
            </a:r>
            <a:r>
              <a:rPr lang="pl-PL" sz="1600" b="1" dirty="0"/>
              <a:t>Punkt Informacyjny w Brzezinach</a:t>
            </a:r>
          </a:p>
          <a:p>
            <a:pPr algn="ctr">
              <a:spcBef>
                <a:spcPts val="600"/>
              </a:spcBef>
            </a:pPr>
            <a:r>
              <a:rPr lang="pl-PL" sz="1600" b="1" dirty="0" smtClean="0"/>
              <a:t>Lokalny </a:t>
            </a:r>
            <a:r>
              <a:rPr lang="pl-PL" sz="1600" b="1" dirty="0"/>
              <a:t>Punkt Informacyjny w Łowiczu</a:t>
            </a:r>
          </a:p>
          <a:p>
            <a:pPr algn="ctr">
              <a:spcBef>
                <a:spcPts val="600"/>
              </a:spcBef>
            </a:pPr>
            <a:r>
              <a:rPr lang="pl-PL" sz="1600" b="1" dirty="0" smtClean="0"/>
              <a:t>Lokalny </a:t>
            </a:r>
            <a:r>
              <a:rPr lang="pl-PL" sz="1600" b="1" dirty="0"/>
              <a:t>Punkt Informacyjny w </a:t>
            </a:r>
            <a:r>
              <a:rPr lang="pl-PL" sz="1600" b="1" dirty="0" smtClean="0"/>
              <a:t>Sieradzu</a:t>
            </a:r>
            <a:endParaRPr lang="pl-PL" sz="16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2001131"/>
            <a:ext cx="4572000" cy="439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2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0">
        <p14:ferris dir="l"/>
      </p:transition>
    </mc:Choice>
    <mc:Fallback xmlns="">
      <p:transition spd="slow" advTm="60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wal 6"/>
          <p:cNvSpPr>
            <a:spLocks noChangeAspect="1"/>
          </p:cNvSpPr>
          <p:nvPr/>
        </p:nvSpPr>
        <p:spPr>
          <a:xfrm>
            <a:off x="1723313" y="2332442"/>
            <a:ext cx="1980000" cy="1980000"/>
          </a:xfrm>
          <a:prstGeom prst="ellipse">
            <a:avLst/>
          </a:prstGeom>
          <a:solidFill>
            <a:schemeClr val="bg1"/>
          </a:solidFill>
          <a:ln w="63500" cap="sq">
            <a:solidFill>
              <a:srgbClr val="005580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endParaRPr lang="pl-PL"/>
          </a:p>
        </p:txBody>
      </p:sp>
      <p:sp>
        <p:nvSpPr>
          <p:cNvPr id="23" name="Owal 22"/>
          <p:cNvSpPr>
            <a:spLocks noChangeAspect="1"/>
          </p:cNvSpPr>
          <p:nvPr/>
        </p:nvSpPr>
        <p:spPr>
          <a:xfrm>
            <a:off x="2027665" y="3787448"/>
            <a:ext cx="1980000" cy="1980000"/>
          </a:xfrm>
          <a:prstGeom prst="ellipse">
            <a:avLst/>
          </a:prstGeom>
          <a:solidFill>
            <a:schemeClr val="bg1"/>
          </a:solidFill>
          <a:ln w="63500" cap="sq">
            <a:solidFill>
              <a:srgbClr val="E6773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8" y="240740"/>
            <a:ext cx="1748857" cy="153664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972955" y="532007"/>
            <a:ext cx="6006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Usługi oferowane w ramach działalności Sieci PIFE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1639118" y="4443575"/>
            <a:ext cx="2122164" cy="827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0000"/>
              </a:lnSpc>
              <a:spcBef>
                <a:spcPts val="600"/>
              </a:spcBef>
            </a:pPr>
            <a:r>
              <a:rPr lang="pl-PL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Indywidualne konsultacje </a:t>
            </a:r>
            <a:r>
              <a:rPr lang="pl-PL" sz="16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16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6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pl-PL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klienta</a:t>
            </a:r>
          </a:p>
        </p:txBody>
      </p:sp>
      <p:sp>
        <p:nvSpPr>
          <p:cNvPr id="22" name="Owal 21"/>
          <p:cNvSpPr>
            <a:spLocks noChangeAspect="1"/>
          </p:cNvSpPr>
          <p:nvPr/>
        </p:nvSpPr>
        <p:spPr>
          <a:xfrm>
            <a:off x="3394757" y="4591270"/>
            <a:ext cx="1980000" cy="1980000"/>
          </a:xfrm>
          <a:prstGeom prst="ellipse">
            <a:avLst/>
          </a:prstGeom>
          <a:solidFill>
            <a:schemeClr val="bg1"/>
          </a:solidFill>
          <a:ln w="63500" cap="sq">
            <a:solidFill>
              <a:srgbClr val="4DAFAD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endParaRPr lang="pl-PL"/>
          </a:p>
        </p:txBody>
      </p:sp>
      <p:sp>
        <p:nvSpPr>
          <p:cNvPr id="25" name="Owal 24"/>
          <p:cNvSpPr>
            <a:spLocks noChangeAspect="1"/>
          </p:cNvSpPr>
          <p:nvPr/>
        </p:nvSpPr>
        <p:spPr>
          <a:xfrm>
            <a:off x="5120668" y="4212823"/>
            <a:ext cx="1980000" cy="1980000"/>
          </a:xfrm>
          <a:prstGeom prst="ellipse">
            <a:avLst/>
          </a:prstGeom>
          <a:solidFill>
            <a:schemeClr val="bg1"/>
          </a:solidFill>
          <a:ln w="63500" cap="sq">
            <a:solidFill>
              <a:srgbClr val="00A550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endParaRPr lang="pl-PL"/>
          </a:p>
        </p:txBody>
      </p:sp>
      <p:sp>
        <p:nvSpPr>
          <p:cNvPr id="24" name="Owal 23"/>
          <p:cNvSpPr>
            <a:spLocks noChangeAspect="1"/>
          </p:cNvSpPr>
          <p:nvPr/>
        </p:nvSpPr>
        <p:spPr>
          <a:xfrm>
            <a:off x="5606976" y="2611270"/>
            <a:ext cx="1980000" cy="1980000"/>
          </a:xfrm>
          <a:prstGeom prst="ellipse">
            <a:avLst/>
          </a:prstGeom>
          <a:solidFill>
            <a:schemeClr val="bg1"/>
          </a:solidFill>
          <a:ln w="63500" cap="sq">
            <a:solidFill>
              <a:srgbClr val="744C9E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1334697" y="2832323"/>
            <a:ext cx="2426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0000"/>
              </a:lnSpc>
              <a:spcBef>
                <a:spcPts val="600"/>
              </a:spcBef>
            </a:pPr>
            <a:r>
              <a:rPr lang="pl-PL" sz="16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Wstępna </a:t>
            </a:r>
            <a:r>
              <a:rPr lang="pl-PL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 </a:t>
            </a:r>
            <a:br>
              <a:rPr lang="pl-PL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rozliczaniu projektów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120668" y="3120136"/>
            <a:ext cx="25710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0000"/>
              </a:lnSpc>
              <a:spcBef>
                <a:spcPts val="600"/>
              </a:spcBef>
            </a:pPr>
            <a:r>
              <a:rPr lang="pl-PL" sz="16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Konsultacje pisemne</a:t>
            </a:r>
            <a:r>
              <a:rPr lang="pl-PL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telefoniczne, bezpośrednie, </a:t>
            </a:r>
            <a:br>
              <a:rPr lang="pl-PL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6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poprzez </a:t>
            </a:r>
            <a:r>
              <a:rPr lang="pl-PL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SKYPE </a:t>
            </a:r>
            <a:br>
              <a:rPr lang="pl-PL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mailowe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4951771" y="4952441"/>
            <a:ext cx="1964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defTabSz="914400">
              <a:spcBef>
                <a:spcPts val="600"/>
              </a:spcBef>
            </a:pPr>
            <a:r>
              <a:rPr lang="pl-PL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Mobilne Punkty Informacyjne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3077911" y="5254802"/>
            <a:ext cx="2197301" cy="84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0000"/>
              </a:lnSpc>
              <a:spcBef>
                <a:spcPts val="600"/>
              </a:spcBef>
            </a:pPr>
            <a:r>
              <a:rPr lang="pl-PL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Spotkania informacyjne </a:t>
            </a:r>
            <a:r>
              <a:rPr lang="pl-PL" sz="16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16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6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szkolenia </a:t>
            </a:r>
          </a:p>
        </p:txBody>
      </p:sp>
      <p:sp>
        <p:nvSpPr>
          <p:cNvPr id="10" name="Owal 9"/>
          <p:cNvSpPr>
            <a:spLocks/>
          </p:cNvSpPr>
          <p:nvPr/>
        </p:nvSpPr>
        <p:spPr>
          <a:xfrm>
            <a:off x="3335699" y="2666199"/>
            <a:ext cx="2520000" cy="2520000"/>
          </a:xfrm>
          <a:prstGeom prst="ellipse">
            <a:avLst/>
          </a:prstGeom>
          <a:solidFill>
            <a:schemeClr val="bg1"/>
          </a:solidFill>
          <a:ln w="63500" cap="rnd">
            <a:solidFill>
              <a:srgbClr val="BD3451"/>
            </a:solidFill>
            <a:round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lvl="1" algn="ctr">
              <a:lnSpc>
                <a:spcPct val="100000"/>
              </a:lnSpc>
              <a:spcBef>
                <a:spcPts val="600"/>
              </a:spcBef>
            </a:pPr>
            <a:endParaRPr lang="pl-PL" i="1" dirty="0">
              <a:solidFill>
                <a:schemeClr val="bg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2624274" y="3327712"/>
            <a:ext cx="3422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0000"/>
              </a:lnSpc>
              <a:spcBef>
                <a:spcPts val="600"/>
              </a:spcBef>
            </a:pPr>
            <a:r>
              <a:rPr lang="pl-PL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Diagnoza klienta, informowanie </a:t>
            </a:r>
            <a:br>
              <a:rPr lang="pl-PL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warunkach, kryteriach </a:t>
            </a:r>
            <a:br>
              <a:rPr lang="pl-PL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procedurach</a:t>
            </a:r>
            <a:endParaRPr lang="pl-PL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541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0">
        <p14:ferris dir="l"/>
      </p:transition>
    </mc:Choice>
    <mc:Fallback xmlns="">
      <p:transition spd="slow" advTm="60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8" y="240740"/>
            <a:ext cx="1748857" cy="153664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057936" y="2068077"/>
            <a:ext cx="3740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specjalnie przygotowanej platformie (</a:t>
            </a:r>
            <a:r>
              <a:rPr lang="pl-PL" dirty="0" err="1">
                <a:solidFill>
                  <a:schemeClr val="bg2">
                    <a:lumMod val="50000"/>
                  </a:schemeClr>
                </a:solidFill>
              </a:rPr>
              <a:t>webcast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) można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obejrzeć rozmowy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ekspertów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na temat poszczególnych zagadnień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związanych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l-PL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z kolejnymi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etapami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realizowania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projektu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unijnego. Przygotowaliśmy już 7 produkcji. Łącznie zostały one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wyświetlone ponad 10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 000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razy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na kanale YouTube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„Zmieniamy Łódzkie”.</a:t>
            </a:r>
            <a:endParaRPr lang="pl-PL" dirty="0" smtClean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6" y="2063348"/>
            <a:ext cx="4612945" cy="259478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594657" y="778228"/>
            <a:ext cx="1723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FFC000"/>
                </a:solidFill>
              </a:rPr>
              <a:t>Webinaria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377" y="4653400"/>
            <a:ext cx="1593798" cy="159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2">
        <p14:ferris dir="l"/>
      </p:transition>
    </mc:Choice>
    <mc:Fallback xmlns="">
      <p:transition spd="slow" advTm="62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8" y="240740"/>
            <a:ext cx="1748857" cy="153664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970581" y="1777382"/>
            <a:ext cx="380378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Realizacja szkoleń z zakresu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Ustawy Prawo Zamówień Publicznych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Kwalifikowalności </a:t>
            </a: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wydatków, </a:t>
            </a: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w </a:t>
            </a: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tym </a:t>
            </a: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w </a:t>
            </a: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projektach z pomocą publiczną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Zasady </a:t>
            </a: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przygotowania i realizacji projektów, </a:t>
            </a: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w </a:t>
            </a: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tym projektów </a:t>
            </a: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partnerskich 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Oceny </a:t>
            </a: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oddziaływania na </a:t>
            </a: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środowisko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S</a:t>
            </a: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tudium wykonalności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Analizy finansowej - </a:t>
            </a: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projekty generujące </a:t>
            </a: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dochód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A</a:t>
            </a: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rchiwizacji </a:t>
            </a: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dokumentacji </a:t>
            </a: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projektowej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T</a:t>
            </a: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rwałości projektu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395438" y="778228"/>
            <a:ext cx="4561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Szkolenia dla beneficjentów</a:t>
            </a:r>
            <a:endParaRPr lang="pl-PL" sz="2400" b="1" dirty="0">
              <a:solidFill>
                <a:srgbClr val="FFC000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8" y="2046950"/>
            <a:ext cx="4401000" cy="2934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0" y="6184905"/>
            <a:ext cx="914400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500" b="1" dirty="0">
                <a:solidFill>
                  <a:srgbClr val="FFC000"/>
                </a:solidFill>
                <a:cs typeface="Arial" panose="020B0604020202020204" pitchFamily="34" charset="0"/>
              </a:rPr>
              <a:t>UDZIAŁ JEST BEZPŁATNY. </a:t>
            </a:r>
            <a:r>
              <a:rPr lang="pl-PL" sz="15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REKRUTACJE PROWADZIMY ZA POŚREDNICTWEM NASZEJ STRONY INTERNETOWEJ.</a:t>
            </a:r>
            <a:endParaRPr lang="pl-PL" sz="15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43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1">
        <p14:ferris dir="l"/>
      </p:transition>
    </mc:Choice>
    <mc:Fallback xmlns="">
      <p:transition spd="slow" advTm="60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8" y="240740"/>
            <a:ext cx="1748857" cy="153664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169837" y="730582"/>
            <a:ext cx="6974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Dni Otwarte Funduszy Europejskich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096">
            <a:off x="2547532" y="2676942"/>
            <a:ext cx="2602454" cy="1733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378">
            <a:off x="202421" y="4382522"/>
            <a:ext cx="2414587" cy="160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363" y="4418678"/>
            <a:ext cx="2463475" cy="1641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1" y="2520867"/>
            <a:ext cx="2663693" cy="1774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pole tekstowe 14"/>
          <p:cNvSpPr txBox="1"/>
          <p:nvPr/>
        </p:nvSpPr>
        <p:spPr>
          <a:xfrm>
            <a:off x="5356860" y="2017362"/>
            <a:ext cx="2120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2017 rok: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356860" y="2435806"/>
            <a:ext cx="37871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767171"/>
                </a:solidFill>
              </a:rPr>
              <a:t>19 </a:t>
            </a:r>
            <a:r>
              <a:rPr lang="pl-PL" dirty="0">
                <a:solidFill>
                  <a:srgbClr val="767171"/>
                </a:solidFill>
              </a:rPr>
              <a:t>maja (piątek) </a:t>
            </a:r>
            <a:r>
              <a:rPr lang="pl-PL" b="1" dirty="0" smtClean="0">
                <a:solidFill>
                  <a:srgbClr val="767171"/>
                </a:solidFill>
              </a:rPr>
              <a:t>Piotrków Trybunalski</a:t>
            </a:r>
            <a:endParaRPr lang="pl-PL" dirty="0">
              <a:solidFill>
                <a:srgbClr val="767171"/>
              </a:solidFill>
            </a:endParaRPr>
          </a:p>
          <a:p>
            <a:endParaRPr lang="pl-PL" dirty="0">
              <a:solidFill>
                <a:srgbClr val="767171"/>
              </a:solidFill>
            </a:endParaRPr>
          </a:p>
          <a:p>
            <a:r>
              <a:rPr lang="pl-PL" dirty="0" smtClean="0">
                <a:solidFill>
                  <a:srgbClr val="767171"/>
                </a:solidFill>
              </a:rPr>
              <a:t>20 </a:t>
            </a:r>
            <a:r>
              <a:rPr lang="pl-PL" dirty="0">
                <a:solidFill>
                  <a:srgbClr val="767171"/>
                </a:solidFill>
              </a:rPr>
              <a:t>maja (sobota) </a:t>
            </a:r>
            <a:r>
              <a:rPr lang="pl-PL" b="1" dirty="0" smtClean="0">
                <a:solidFill>
                  <a:srgbClr val="767171"/>
                </a:solidFill>
              </a:rPr>
              <a:t>Łęczyca</a:t>
            </a:r>
            <a:endParaRPr lang="pl-PL" b="1" dirty="0">
              <a:solidFill>
                <a:srgbClr val="767171"/>
              </a:solidFill>
            </a:endParaRPr>
          </a:p>
          <a:p>
            <a:endParaRPr lang="pl-PL" dirty="0">
              <a:solidFill>
                <a:srgbClr val="767171"/>
              </a:solidFill>
            </a:endParaRPr>
          </a:p>
          <a:p>
            <a:r>
              <a:rPr lang="pl-PL" dirty="0" smtClean="0">
                <a:solidFill>
                  <a:srgbClr val="767171"/>
                </a:solidFill>
              </a:rPr>
              <a:t>21 </a:t>
            </a:r>
            <a:r>
              <a:rPr lang="pl-PL" dirty="0">
                <a:solidFill>
                  <a:srgbClr val="767171"/>
                </a:solidFill>
              </a:rPr>
              <a:t>maja (niedziela) </a:t>
            </a:r>
            <a:r>
              <a:rPr lang="pl-PL" b="1" dirty="0" smtClean="0">
                <a:solidFill>
                  <a:srgbClr val="767171"/>
                </a:solidFill>
              </a:rPr>
              <a:t>Sieradz</a:t>
            </a:r>
          </a:p>
          <a:p>
            <a:endParaRPr lang="pl-PL" b="1" dirty="0">
              <a:solidFill>
                <a:srgbClr val="76717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767171"/>
                </a:solidFill>
              </a:rPr>
              <a:t>Historie beneficjentów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767171"/>
                </a:solidFill>
              </a:rPr>
              <a:t>Bezpłatne wstępy do instytucji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767171"/>
                </a:solidFill>
              </a:rPr>
              <a:t>W</a:t>
            </a:r>
            <a:r>
              <a:rPr lang="pl-PL" dirty="0" smtClean="0">
                <a:solidFill>
                  <a:srgbClr val="767171"/>
                </a:solidFill>
              </a:rPr>
              <a:t>ydarzenia sportowe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767171"/>
                </a:solidFill>
              </a:rPr>
              <a:t>Działania kulturalne</a:t>
            </a:r>
            <a:endParaRPr lang="pl-PL" dirty="0">
              <a:solidFill>
                <a:srgbClr val="76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2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0">
        <p14:ferris dir="l"/>
      </p:transition>
    </mc:Choice>
    <mc:Fallback xmlns="">
      <p:transition spd="slow" advTm="60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668" y="3607650"/>
            <a:ext cx="1593798" cy="159379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8" y="240740"/>
            <a:ext cx="1748857" cy="153664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287953" y="778228"/>
            <a:ext cx="412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Chcesz wiedzieć więcej?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88" y="2300715"/>
            <a:ext cx="4944534" cy="55194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88" y="3591086"/>
            <a:ext cx="4944534" cy="55194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310" y="4147398"/>
            <a:ext cx="485989" cy="485989"/>
          </a:xfrm>
          <a:prstGeom prst="rect">
            <a:avLst/>
          </a:prstGeom>
        </p:spPr>
      </p:pic>
      <p:pic>
        <p:nvPicPr>
          <p:cNvPr id="1032" name="Picture 8" descr="Znalezione obrazy dla zapytania twit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836" y="4086178"/>
            <a:ext cx="547209" cy="54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2460460" y="2408857"/>
            <a:ext cx="358541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888686"/>
                </a:solidFill>
              </a:rPr>
              <a:t>rpo.lodzkie.pl</a:t>
            </a:r>
            <a:endParaRPr lang="pl-PL" dirty="0">
              <a:solidFill>
                <a:srgbClr val="888686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2460460" y="3697783"/>
            <a:ext cx="358541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888686"/>
                </a:solidFill>
              </a:rPr>
              <a:t>zmieniamy.lodzkie.pl</a:t>
            </a:r>
            <a:endParaRPr lang="pl-PL" dirty="0">
              <a:solidFill>
                <a:srgbClr val="88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5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0">
        <p14:ferris dir="l"/>
      </p:transition>
    </mc:Choice>
    <mc:Fallback xmlns="">
      <p:transition spd="slow" advTm="60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2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02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02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62" y="2001807"/>
            <a:ext cx="1748857" cy="153664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993011" y="2600851"/>
            <a:ext cx="4433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Dziękuję za </a:t>
            </a:r>
            <a:r>
              <a:rPr lang="pl-PL" sz="36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uwagę</a:t>
            </a:r>
          </a:p>
          <a:p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Dominik Patora</a:t>
            </a:r>
          </a:p>
          <a:p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Dyrektor </a:t>
            </a:r>
          </a:p>
          <a:p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Departamentu Polityki Regionalnej</a:t>
            </a: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3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7">
        <p14:ferris dir="l"/>
      </p:transition>
    </mc:Choice>
    <mc:Fallback xmlns="">
      <p:transition spd="slow" advTm="62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1377</TotalTime>
  <Words>489</Words>
  <Application>Microsoft Office PowerPoint</Application>
  <PresentationFormat>Pokaz na ekranie (4:3)</PresentationFormat>
  <Paragraphs>68</Paragraphs>
  <Slides>8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Informacja i promocja w RPO WŁ 2014-2020 – skąd czerpać wiedzę  o Podmiotowym Systemie Finansowania?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Urząd Marszałkowski Województwa Łódzkiego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Działania planowane oraz zrealizowane przez Wydział Komunikacji Funduszy Europejskch</dc:title>
  <dc:creator>Alicja Błaszkowska</dc:creator>
  <cp:lastModifiedBy>Anna Ryman-Czarnecka</cp:lastModifiedBy>
  <cp:revision>157</cp:revision>
  <cp:lastPrinted>2016-07-07T08:06:28Z</cp:lastPrinted>
  <dcterms:created xsi:type="dcterms:W3CDTF">2016-07-06T11:14:44Z</dcterms:created>
  <dcterms:modified xsi:type="dcterms:W3CDTF">2017-03-17T06:46:02Z</dcterms:modified>
</cp:coreProperties>
</file>