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3"/>
  </p:sldMasterIdLst>
  <p:notesMasterIdLst>
    <p:notesMasterId r:id="rId27"/>
  </p:notesMasterIdLst>
  <p:sldIdLst>
    <p:sldId id="257" r:id="rId4"/>
    <p:sldId id="293" r:id="rId5"/>
    <p:sldId id="325" r:id="rId6"/>
    <p:sldId id="294" r:id="rId7"/>
    <p:sldId id="295" r:id="rId8"/>
    <p:sldId id="296" r:id="rId9"/>
    <p:sldId id="297" r:id="rId10"/>
    <p:sldId id="298" r:id="rId11"/>
    <p:sldId id="301" r:id="rId12"/>
    <p:sldId id="302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09" r:id="rId21"/>
    <p:sldId id="310" r:id="rId22"/>
    <p:sldId id="312" r:id="rId23"/>
    <p:sldId id="316" r:id="rId24"/>
    <p:sldId id="328" r:id="rId25"/>
    <p:sldId id="320" r:id="rId26"/>
  </p:sldIdLst>
  <p:sldSz cx="8888413" cy="6838950"/>
  <p:notesSz cx="6858000" cy="9872663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 userDrawn="1">
          <p15:clr>
            <a:srgbClr val="A4A3A4"/>
          </p15:clr>
        </p15:guide>
        <p15:guide id="2" orient="horz" pos="432">
          <p15:clr>
            <a:srgbClr val="A4A3A4"/>
          </p15:clr>
        </p15:guide>
        <p15:guide id="3" orient="horz" pos="839" userDrawn="1">
          <p15:clr>
            <a:srgbClr val="A4A3A4"/>
          </p15:clr>
        </p15:guide>
        <p15:guide id="4" orient="horz" pos="1728">
          <p15:clr>
            <a:srgbClr val="A4A3A4"/>
          </p15:clr>
        </p15:guide>
        <p15:guide id="5" orient="horz" pos="1292" userDrawn="1">
          <p15:clr>
            <a:srgbClr val="A4A3A4"/>
          </p15:clr>
        </p15:guide>
        <p15:guide id="6" orient="horz" pos="2608" userDrawn="1">
          <p15:clr>
            <a:srgbClr val="A4A3A4"/>
          </p15:clr>
        </p15:guide>
        <p15:guide id="7" orient="horz" pos="3016" userDrawn="1">
          <p15:clr>
            <a:srgbClr val="A4A3A4"/>
          </p15:clr>
        </p15:guide>
        <p15:guide id="8" orient="horz" pos="3456">
          <p15:clr>
            <a:srgbClr val="A4A3A4"/>
          </p15:clr>
        </p15:guide>
        <p15:guide id="9" pos="432">
          <p15:clr>
            <a:srgbClr val="A4A3A4"/>
          </p15:clr>
        </p15:guide>
        <p15:guide id="10" pos="864">
          <p15:clr>
            <a:srgbClr val="A4A3A4"/>
          </p15:clr>
        </p15:guide>
        <p15:guide id="11" pos="1296">
          <p15:clr>
            <a:srgbClr val="A4A3A4"/>
          </p15:clr>
        </p15:guide>
        <p15:guide id="12" pos="1728">
          <p15:clr>
            <a:srgbClr val="A4A3A4"/>
          </p15:clr>
        </p15:guide>
        <p15:guide id="13" pos="2160">
          <p15:clr>
            <a:srgbClr val="A4A3A4"/>
          </p15:clr>
        </p15:guide>
        <p15:guide id="14" pos="2592">
          <p15:clr>
            <a:srgbClr val="A4A3A4"/>
          </p15:clr>
        </p15:guide>
        <p15:guide id="15" pos="3024">
          <p15:clr>
            <a:srgbClr val="A4A3A4"/>
          </p15:clr>
        </p15:guide>
        <p15:guide id="16" pos="34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2FF"/>
    <a:srgbClr val="E52675"/>
    <a:srgbClr val="00956C"/>
    <a:srgbClr val="7AB2DC"/>
    <a:srgbClr val="9B5D9E"/>
    <a:srgbClr val="E42618"/>
    <a:srgbClr val="95A1BD"/>
    <a:srgbClr val="FDC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2" autoAdjust="0"/>
    <p:restoredTop sz="90929"/>
  </p:normalViewPr>
  <p:slideViewPr>
    <p:cSldViewPr showGuides="1">
      <p:cViewPr varScale="1">
        <p:scale>
          <a:sx n="75" d="100"/>
          <a:sy n="75" d="100"/>
        </p:scale>
        <p:origin x="898" y="53"/>
      </p:cViewPr>
      <p:guideLst>
        <p:guide orient="horz" pos="2154"/>
        <p:guide orient="horz" pos="432"/>
        <p:guide orient="horz" pos="839"/>
        <p:guide orient="horz" pos="1728"/>
        <p:guide orient="horz" pos="1292"/>
        <p:guide orient="horz" pos="2608"/>
        <p:guide orient="horz" pos="3016"/>
        <p:guide orient="horz" pos="3456"/>
        <p:guide pos="432"/>
        <p:guide pos="864"/>
        <p:guide pos="1296"/>
        <p:guide pos="1728"/>
        <p:guide pos="2160"/>
        <p:guide pos="2592"/>
        <p:guide pos="3024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44" charset="-128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44" charset="-128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2350" y="739775"/>
            <a:ext cx="4813300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89475"/>
            <a:ext cx="5029200" cy="444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Click to edit Master text styles</a:t>
            </a:r>
          </a:p>
          <a:p>
            <a:pPr lvl="1"/>
            <a:r>
              <a:rPr lang="pl-PL" noProof="0" smtClean="0"/>
              <a:t>Second level</a:t>
            </a:r>
          </a:p>
          <a:p>
            <a:pPr lvl="2"/>
            <a:r>
              <a:rPr lang="pl-PL" noProof="0" smtClean="0"/>
              <a:t>Third level</a:t>
            </a:r>
          </a:p>
          <a:p>
            <a:pPr lvl="3"/>
            <a:r>
              <a:rPr lang="pl-PL" noProof="0" smtClean="0"/>
              <a:t>Fourth level</a:t>
            </a:r>
          </a:p>
          <a:p>
            <a:pPr lvl="4"/>
            <a:r>
              <a:rPr lang="pl-PL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71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-44" charset="-128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378950"/>
            <a:ext cx="29718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122CE31-8857-4741-BAD7-47773439698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274342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6125" indent="-2873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935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9725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68513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25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82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40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973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ABFF9C7-E6C6-4BC6-9AC1-8CC21F2F488F}" type="slidenum">
              <a:rPr lang="pl-PL" altLang="pl-PL" sz="1200" smtClean="0">
                <a:solidFill>
                  <a:srgbClr val="000000"/>
                </a:solidFill>
              </a:rPr>
              <a:pPr/>
              <a:t>2</a:t>
            </a:fld>
            <a:endParaRPr lang="pl-PL" altLang="pl-PL" sz="1200" smtClean="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804863"/>
            <a:ext cx="5219700" cy="4016375"/>
          </a:xfrm>
          <a:ln cap="flat"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5264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05D90-51C5-49AF-B41B-B3E25258CEBA}" type="slidenum">
              <a:rPr lang="pl-PL" smtClean="0"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2289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864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</a:endParaRPr>
          </a:p>
        </p:txBody>
      </p:sp>
      <p:sp>
        <p:nvSpPr>
          <p:cNvPr id="20484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8F663D5-B8A0-43E4-AC0B-163DF52D7718}" type="slidenum">
              <a:rPr lang="pl-PL" altLang="pl-PL" sz="1200" smtClean="0"/>
              <a:pPr/>
              <a:t>3</a:t>
            </a:fld>
            <a:endParaRPr lang="pl-PL" altLang="pl-PL" sz="1200" smtClean="0"/>
          </a:p>
        </p:txBody>
      </p:sp>
    </p:spTree>
    <p:extLst>
      <p:ext uri="{BB962C8B-B14F-4D97-AF65-F5344CB8AC3E}">
        <p14:creationId xmlns:p14="http://schemas.microsoft.com/office/powerpoint/2010/main" val="3074880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6125" indent="-2873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935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9725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68513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257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829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401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97313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2BF0A89-D090-40D4-B2CD-6A42B91BD881}" type="slidenum">
              <a:rPr lang="pl-PL" altLang="pl-PL" sz="1200" smtClean="0">
                <a:solidFill>
                  <a:srgbClr val="000000"/>
                </a:solidFill>
              </a:rPr>
              <a:pPr/>
              <a:t>4</a:t>
            </a:fld>
            <a:endParaRPr lang="pl-PL" altLang="pl-PL" sz="1200" smtClean="0">
              <a:solidFill>
                <a:srgbClr val="000000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804863"/>
            <a:ext cx="5219700" cy="4016375"/>
          </a:xfrm>
          <a:ln cap="flat"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l-PL" altLang="pl-PL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496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</a:endParaRPr>
          </a:p>
        </p:txBody>
      </p:sp>
      <p:sp>
        <p:nvSpPr>
          <p:cNvPr id="24580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86CCDDE-EE72-4FD2-8CFF-CC94915A805F}" type="slidenum">
              <a:rPr lang="pl-PL" altLang="pl-PL" sz="1200" smtClean="0"/>
              <a:pPr/>
              <a:t>5</a:t>
            </a:fld>
            <a:endParaRPr lang="pl-PL" altLang="pl-PL" sz="1200" smtClean="0"/>
          </a:p>
        </p:txBody>
      </p:sp>
    </p:spTree>
    <p:extLst>
      <p:ext uri="{BB962C8B-B14F-4D97-AF65-F5344CB8AC3E}">
        <p14:creationId xmlns:p14="http://schemas.microsoft.com/office/powerpoint/2010/main" val="3143196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</a:endParaRPr>
          </a:p>
        </p:txBody>
      </p:sp>
      <p:sp>
        <p:nvSpPr>
          <p:cNvPr id="26628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FDAA36A-024C-465A-97D0-64277492C737}" type="slidenum">
              <a:rPr lang="pl-PL" altLang="pl-PL" sz="1200" smtClean="0"/>
              <a:pPr/>
              <a:t>6</a:t>
            </a:fld>
            <a:endParaRPr lang="pl-PL" altLang="pl-PL" sz="1200" smtClean="0"/>
          </a:p>
        </p:txBody>
      </p:sp>
    </p:spTree>
    <p:extLst>
      <p:ext uri="{BB962C8B-B14F-4D97-AF65-F5344CB8AC3E}">
        <p14:creationId xmlns:p14="http://schemas.microsoft.com/office/powerpoint/2010/main" val="2767311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</a:endParaRPr>
          </a:p>
        </p:txBody>
      </p:sp>
      <p:sp>
        <p:nvSpPr>
          <p:cNvPr id="28676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0A20795-3741-459A-AE79-EDD11685A566}" type="slidenum">
              <a:rPr lang="pl-PL" altLang="pl-PL" sz="1200" smtClean="0"/>
              <a:pPr/>
              <a:t>7</a:t>
            </a:fld>
            <a:endParaRPr lang="pl-PL" altLang="pl-PL" sz="1200" smtClean="0"/>
          </a:p>
        </p:txBody>
      </p:sp>
    </p:spTree>
    <p:extLst>
      <p:ext uri="{BB962C8B-B14F-4D97-AF65-F5344CB8AC3E}">
        <p14:creationId xmlns:p14="http://schemas.microsoft.com/office/powerpoint/2010/main" val="1642600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altLang="pl-PL" smtClean="0">
              <a:latin typeface="Arial" panose="020B0604020202020204" pitchFamily="34" charset="0"/>
            </a:endParaRPr>
          </a:p>
        </p:txBody>
      </p:sp>
      <p:sp>
        <p:nvSpPr>
          <p:cNvPr id="33796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FABE4A8-D159-4320-A982-6165F719435E}" type="slidenum">
              <a:rPr lang="pl-PL" altLang="pl-PL" sz="1200" smtClean="0"/>
              <a:pPr/>
              <a:t>9</a:t>
            </a:fld>
            <a:endParaRPr lang="pl-PL" altLang="pl-PL" sz="1200" smtClean="0"/>
          </a:p>
        </p:txBody>
      </p:sp>
    </p:spTree>
    <p:extLst>
      <p:ext uri="{BB962C8B-B14F-4D97-AF65-F5344CB8AC3E}">
        <p14:creationId xmlns:p14="http://schemas.microsoft.com/office/powerpoint/2010/main" val="1893069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2">
              <a:lnSpc>
                <a:spcPct val="110000"/>
              </a:lnSpc>
              <a:defRPr/>
            </a:pPr>
            <a:r>
              <a:rPr lang="pl-P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Zasady etyki:</a:t>
            </a:r>
            <a:endParaRPr lang="pl-PL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2" indent="-34290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prowadzenie działalności zgodnie z obowiązującymi przepisami prawa</a:t>
            </a:r>
          </a:p>
          <a:p>
            <a:pPr marL="342900" lvl="2" indent="-34290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przestrzeganie zasad wolnej i uczciwej konkurencji oraz równego traktowania wszystkich uczestników obrotu gospodarczego</a:t>
            </a:r>
          </a:p>
          <a:p>
            <a:pPr marL="342900" lvl="2" indent="-34290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zapewnienie poprawności i jasności sformułowań w zawieranych umowach</a:t>
            </a:r>
          </a:p>
          <a:p>
            <a:pPr marL="342900" lvl="2" indent="-34290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świadczenie usług z należytą starannością</a:t>
            </a:r>
          </a:p>
          <a:p>
            <a:pPr marL="342900" lvl="2" indent="-34290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zapewnienie poufności informacji uzyskanych w związku ze świadczeniem usług</a:t>
            </a:r>
          </a:p>
          <a:p>
            <a:pPr marL="342900" lvl="2" indent="-342900">
              <a:lnSpc>
                <a:spcPct val="110000"/>
              </a:lnSpc>
              <a:buFont typeface="Arial" pitchFamily="34" charset="0"/>
              <a:buChar char="•"/>
              <a:defRPr/>
            </a:pPr>
            <a:r>
              <a:rPr lang="pl-PL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zapewnienie realizacji usług wyłącznie przez wykwalifikowany personel i dążenie do stałego podwyższania jego kwalifikacji</a:t>
            </a:r>
          </a:p>
          <a:p>
            <a:pPr>
              <a:defRPr/>
            </a:pPr>
            <a:endParaRPr lang="pl-PL" dirty="0"/>
          </a:p>
        </p:txBody>
      </p:sp>
      <p:sp>
        <p:nvSpPr>
          <p:cNvPr id="35844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2E7F7AB-EE2F-4224-A037-8F4A711648D0}" type="slidenum">
              <a:rPr lang="pl-PL" altLang="pl-PL" sz="1200" smtClean="0"/>
              <a:pPr/>
              <a:t>10</a:t>
            </a:fld>
            <a:endParaRPr lang="pl-PL" altLang="pl-PL" sz="1200" smtClean="0"/>
          </a:p>
        </p:txBody>
      </p:sp>
    </p:spTree>
    <p:extLst>
      <p:ext uri="{BB962C8B-B14F-4D97-AF65-F5344CB8AC3E}">
        <p14:creationId xmlns:p14="http://schemas.microsoft.com/office/powerpoint/2010/main" val="4112305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05D90-51C5-49AF-B41B-B3E25258CEBA}" type="slidenum">
              <a:rPr lang="pl-PL" smtClean="0"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1578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 userDrawn="1"/>
        </p:nvSpPr>
        <p:spPr bwMode="auto">
          <a:xfrm>
            <a:off x="0" y="0"/>
            <a:ext cx="8888413" cy="6172200"/>
          </a:xfrm>
          <a:prstGeom prst="rect">
            <a:avLst/>
          </a:prstGeom>
          <a:solidFill>
            <a:srgbClr val="C14B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pl-PL" smtClean="0"/>
          </a:p>
        </p:txBody>
      </p:sp>
      <p:sp>
        <p:nvSpPr>
          <p:cNvPr id="3" name="Line 9"/>
          <p:cNvSpPr>
            <a:spLocks noChangeShapeType="1"/>
          </p:cNvSpPr>
          <p:nvPr userDrawn="1"/>
        </p:nvSpPr>
        <p:spPr bwMode="auto">
          <a:xfrm>
            <a:off x="685800" y="685800"/>
            <a:ext cx="0" cy="548640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1371600" y="0"/>
            <a:ext cx="0" cy="617220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" name="Line 12"/>
          <p:cNvSpPr>
            <a:spLocks noChangeShapeType="1"/>
          </p:cNvSpPr>
          <p:nvPr userDrawn="1"/>
        </p:nvSpPr>
        <p:spPr bwMode="auto">
          <a:xfrm>
            <a:off x="0" y="1371600"/>
            <a:ext cx="20574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5486400"/>
            <a:ext cx="20574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7" name="Line 15"/>
          <p:cNvSpPr>
            <a:spLocks noChangeShapeType="1"/>
          </p:cNvSpPr>
          <p:nvPr userDrawn="1"/>
        </p:nvSpPr>
        <p:spPr bwMode="auto">
          <a:xfrm>
            <a:off x="0" y="6172200"/>
            <a:ext cx="20574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" name="Rectangle 16"/>
          <p:cNvSpPr>
            <a:spLocks noChangeArrowheads="1"/>
          </p:cNvSpPr>
          <p:nvPr userDrawn="1"/>
        </p:nvSpPr>
        <p:spPr bwMode="auto">
          <a:xfrm>
            <a:off x="0" y="2057400"/>
            <a:ext cx="2057400" cy="2057400"/>
          </a:xfrm>
          <a:prstGeom prst="rect">
            <a:avLst/>
          </a:prstGeom>
          <a:solidFill>
            <a:srgbClr val="95A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pl-PL" smtClean="0"/>
          </a:p>
        </p:txBody>
      </p:sp>
      <p:sp>
        <p:nvSpPr>
          <p:cNvPr id="9" name="Line 22"/>
          <p:cNvSpPr>
            <a:spLocks noChangeShapeType="1"/>
          </p:cNvSpPr>
          <p:nvPr userDrawn="1"/>
        </p:nvSpPr>
        <p:spPr bwMode="auto">
          <a:xfrm>
            <a:off x="685800" y="685800"/>
            <a:ext cx="13716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0" name="Line 23"/>
          <p:cNvSpPr>
            <a:spLocks noChangeShapeType="1"/>
          </p:cNvSpPr>
          <p:nvPr userDrawn="1"/>
        </p:nvSpPr>
        <p:spPr bwMode="auto">
          <a:xfrm>
            <a:off x="0" y="4800600"/>
            <a:ext cx="2057400" cy="0"/>
          </a:xfrm>
          <a:prstGeom prst="line">
            <a:avLst/>
          </a:prstGeom>
          <a:noFill/>
          <a:ln w="31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1" name="Line 11"/>
          <p:cNvSpPr>
            <a:spLocks noChangeShapeType="1"/>
          </p:cNvSpPr>
          <p:nvPr userDrawn="1"/>
        </p:nvSpPr>
        <p:spPr bwMode="auto">
          <a:xfrm>
            <a:off x="2057400" y="0"/>
            <a:ext cx="0" cy="683895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2" name="Rectangle 39"/>
          <p:cNvSpPr>
            <a:spLocks noChangeArrowheads="1"/>
          </p:cNvSpPr>
          <p:nvPr userDrawn="1"/>
        </p:nvSpPr>
        <p:spPr bwMode="auto">
          <a:xfrm>
            <a:off x="2057400" y="2057400"/>
            <a:ext cx="6831013" cy="2057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endParaRPr lang="pl-PL" altLang="pl-PL" smtClean="0"/>
          </a:p>
        </p:txBody>
      </p:sp>
      <p:pic>
        <p:nvPicPr>
          <p:cNvPr id="13" name="Picture 4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8" y="6256338"/>
            <a:ext cx="7256462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4"/>
          <p:cNvSpPr>
            <a:spLocks noChangeArrowheads="1"/>
          </p:cNvSpPr>
          <p:nvPr userDrawn="1"/>
        </p:nvSpPr>
        <p:spPr bwMode="auto">
          <a:xfrm>
            <a:off x="0" y="0"/>
            <a:ext cx="685800" cy="684213"/>
          </a:xfrm>
          <a:prstGeom prst="rect">
            <a:avLst/>
          </a:prstGeom>
          <a:solidFill>
            <a:srgbClr val="1952FF"/>
          </a:solidFill>
          <a:ln>
            <a:noFill/>
          </a:ln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pl-PL" altLang="pl-PL" sz="1600" b="1" dirty="0" smtClean="0">
                <a:solidFill>
                  <a:schemeClr val="bg1"/>
                </a:solidFill>
              </a:rPr>
              <a:t>2017</a:t>
            </a:r>
            <a:endParaRPr lang="pl-PL" altLang="pl-PL" dirty="0" smtClean="0"/>
          </a:p>
        </p:txBody>
      </p:sp>
    </p:spTree>
    <p:extLst>
      <p:ext uri="{BB962C8B-B14F-4D97-AF65-F5344CB8AC3E}">
        <p14:creationId xmlns:p14="http://schemas.microsoft.com/office/powerpoint/2010/main" val="225939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61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334125" y="1335088"/>
            <a:ext cx="1887538" cy="474345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66750" y="1335088"/>
            <a:ext cx="5514975" cy="4743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93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0"/>
          </p:nvPr>
        </p:nvSpPr>
        <p:spPr>
          <a:xfrm>
            <a:off x="1294684" y="6435262"/>
            <a:ext cx="888841" cy="9118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101383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10"/>
          </p:nvPr>
        </p:nvSpPr>
        <p:spPr>
          <a:xfrm>
            <a:off x="1294684" y="6435262"/>
            <a:ext cx="888841" cy="91186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319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424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1675" y="4394200"/>
            <a:ext cx="7554913" cy="1358900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1675" y="2898775"/>
            <a:ext cx="7554913" cy="14954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231660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66750" y="2057400"/>
            <a:ext cx="3700463" cy="402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19613" y="2057400"/>
            <a:ext cx="3702050" cy="40211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189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4500" y="274638"/>
            <a:ext cx="7999413" cy="1139825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44500" y="1530350"/>
            <a:ext cx="392747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44500" y="2168525"/>
            <a:ext cx="3927475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514850" y="1530350"/>
            <a:ext cx="3929063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514850" y="2168525"/>
            <a:ext cx="3929063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8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4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176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4500" y="273050"/>
            <a:ext cx="2924175" cy="1157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475038" y="273050"/>
            <a:ext cx="4968875" cy="5835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44500" y="1430338"/>
            <a:ext cx="2924175" cy="46783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95342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41488" y="4787900"/>
            <a:ext cx="5334000" cy="565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41488" y="611188"/>
            <a:ext cx="5334000" cy="41036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41488" y="5353050"/>
            <a:ext cx="5334000" cy="8016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782959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2057400"/>
            <a:ext cx="7554913" cy="402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9" tIns="0" rIns="90489" bIns="45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Click to edit Master text styles</a:t>
            </a:r>
          </a:p>
          <a:p>
            <a:pPr lvl="1"/>
            <a:r>
              <a:rPr lang="pl-PL" altLang="pl-PL" smtClean="0"/>
              <a:t>Second level</a:t>
            </a:r>
          </a:p>
          <a:p>
            <a:pPr lvl="2"/>
            <a:r>
              <a:rPr lang="pl-PL" altLang="pl-PL" smtClean="0"/>
              <a:t>Third level</a:t>
            </a:r>
          </a:p>
          <a:p>
            <a:pPr lvl="3"/>
            <a:r>
              <a:rPr lang="pl-PL" altLang="pl-PL" smtClean="0"/>
              <a:t>Fourth level</a:t>
            </a:r>
          </a:p>
          <a:p>
            <a:pPr lvl="4"/>
            <a:r>
              <a:rPr lang="pl-PL" altLang="pl-PL" smtClean="0"/>
              <a:t>Fifth level</a:t>
            </a:r>
          </a:p>
        </p:txBody>
      </p:sp>
      <p:sp>
        <p:nvSpPr>
          <p:cNvPr id="1027" name="Rectangle 24"/>
          <p:cNvSpPr>
            <a:spLocks noChangeAspect="1" noChangeArrowheads="1"/>
          </p:cNvSpPr>
          <p:nvPr userDrawn="1"/>
        </p:nvSpPr>
        <p:spPr bwMode="auto">
          <a:xfrm>
            <a:off x="0" y="1371600"/>
            <a:ext cx="619125" cy="619125"/>
          </a:xfrm>
          <a:prstGeom prst="rect">
            <a:avLst/>
          </a:prstGeom>
          <a:solidFill>
            <a:srgbClr val="002C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pl-PL" smtClean="0"/>
          </a:p>
        </p:txBody>
      </p:sp>
      <p:sp>
        <p:nvSpPr>
          <p:cNvPr id="1028" name="Rectangle 26"/>
          <p:cNvSpPr>
            <a:spLocks noChangeAspect="1" noChangeArrowheads="1"/>
          </p:cNvSpPr>
          <p:nvPr userDrawn="1"/>
        </p:nvSpPr>
        <p:spPr bwMode="auto">
          <a:xfrm>
            <a:off x="0" y="2057400"/>
            <a:ext cx="619125" cy="619125"/>
          </a:xfrm>
          <a:prstGeom prst="rect">
            <a:avLst/>
          </a:prstGeom>
          <a:solidFill>
            <a:srgbClr val="C14B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pl-PL" smtClean="0"/>
          </a:p>
        </p:txBody>
      </p:sp>
      <p:sp>
        <p:nvSpPr>
          <p:cNvPr id="1029" name="Rectangle 27"/>
          <p:cNvSpPr>
            <a:spLocks noChangeAspect="1" noChangeArrowheads="1"/>
          </p:cNvSpPr>
          <p:nvPr userDrawn="1"/>
        </p:nvSpPr>
        <p:spPr bwMode="auto">
          <a:xfrm>
            <a:off x="0" y="2743200"/>
            <a:ext cx="619125" cy="619125"/>
          </a:xfrm>
          <a:prstGeom prst="rect">
            <a:avLst/>
          </a:prstGeom>
          <a:solidFill>
            <a:srgbClr val="002C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endParaRPr lang="en-US" altLang="pl-PL" smtClean="0"/>
          </a:p>
        </p:txBody>
      </p:sp>
      <p:sp>
        <p:nvSpPr>
          <p:cNvPr id="1030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66750" y="1335088"/>
            <a:ext cx="75549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9" tIns="0" rIns="90489" bIns="452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 smtClean="0"/>
              <a:t>Click to edit Master title style</a:t>
            </a:r>
            <a:endParaRPr lang="pl-PL" altLang="pl-PL" smtClean="0"/>
          </a:p>
        </p:txBody>
      </p:sp>
      <p:pic>
        <p:nvPicPr>
          <p:cNvPr id="1031" name="Picture 38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38" y="6256338"/>
            <a:ext cx="7256462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  <p:sldLayoutId id="2147483983" r:id="rId12"/>
    <p:sldLayoutId id="2147483984" r:id="rId13"/>
  </p:sldLayoutIdLst>
  <p:timing>
    <p:tnLst>
      <p:par>
        <p:cTn id="1" dur="indefinite" restart="never" nodeType="tmRoot"/>
      </p:par>
    </p:tnLst>
  </p:timing>
  <p:txStyles>
    <p:titleStyle>
      <a:lvl1pPr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+mj-lt"/>
          <a:ea typeface="MS PGothic" pitchFamily="34" charset="-128"/>
          <a:cs typeface="+mj-cs"/>
        </a:defRPr>
      </a:lvl1pPr>
      <a:lvl2pPr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MS PGothic" pitchFamily="34" charset="-128"/>
        </a:defRPr>
      </a:lvl2pPr>
      <a:lvl3pPr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MS PGothic" pitchFamily="34" charset="-128"/>
        </a:defRPr>
      </a:lvl3pPr>
      <a:lvl4pPr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MS PGothic" pitchFamily="34" charset="-128"/>
        </a:defRPr>
      </a:lvl4pPr>
      <a:lvl5pPr algn="l" defTabSz="904875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MS PGothic" pitchFamily="34" charset="-128"/>
        </a:defRPr>
      </a:lvl5pPr>
      <a:lvl6pPr marL="457200" algn="l" defTabSz="904875" rtl="0" fontAlgn="base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ＭＳ Ｐゴシック" pitchFamily="-44" charset="-128"/>
        </a:defRPr>
      </a:lvl6pPr>
      <a:lvl7pPr marL="914400" algn="l" defTabSz="904875" rtl="0" fontAlgn="base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ＭＳ Ｐゴシック" pitchFamily="-44" charset="-128"/>
        </a:defRPr>
      </a:lvl7pPr>
      <a:lvl8pPr marL="1371600" algn="l" defTabSz="904875" rtl="0" fontAlgn="base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ＭＳ Ｐゴシック" pitchFamily="-44" charset="-128"/>
        </a:defRPr>
      </a:lvl8pPr>
      <a:lvl9pPr marL="1828800" algn="l" defTabSz="904875" rtl="0" fontAlgn="base">
        <a:spcBef>
          <a:spcPct val="0"/>
        </a:spcBef>
        <a:spcAft>
          <a:spcPct val="0"/>
        </a:spcAft>
        <a:defRPr sz="2400" b="1">
          <a:solidFill>
            <a:srgbClr val="000000"/>
          </a:solidFill>
          <a:latin typeface="Times New Roman" pitchFamily="18" charset="0"/>
          <a:ea typeface="ＭＳ Ｐゴシック" pitchFamily="-44" charset="-128"/>
        </a:defRPr>
      </a:lvl9pPr>
    </p:titleStyle>
    <p:bodyStyle>
      <a:lvl1pPr marL="339725" indent="-339725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35013" indent="-282575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MS PGothic" pitchFamily="34" charset="-128"/>
        </a:defRPr>
      </a:lvl2pPr>
      <a:lvl3pPr marL="1131888" indent="-227013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95A1BD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584325" indent="-227013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B2BACF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MS PGothic" pitchFamily="34" charset="-128"/>
        </a:defRPr>
      </a:lvl4pPr>
      <a:lvl5pPr marL="2036763" indent="-227013" algn="l" defTabSz="904875" rtl="0" eaLnBrk="0" fontAlgn="base" hangingPunct="0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493963" indent="-227013" algn="l" defTabSz="904875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6pPr>
      <a:lvl7pPr marL="2951163" indent="-227013" algn="l" defTabSz="904875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7pPr>
      <a:lvl8pPr marL="3408363" indent="-227013" algn="l" defTabSz="904875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8pPr>
      <a:lvl9pPr marL="3865563" indent="-227013" algn="l" defTabSz="904875" rtl="0" fontAlgn="base">
        <a:lnSpc>
          <a:spcPct val="150000"/>
        </a:lnSpc>
        <a:spcBef>
          <a:spcPct val="20000"/>
        </a:spcBef>
        <a:spcAft>
          <a:spcPct val="0"/>
        </a:spcAft>
        <a:buClr>
          <a:srgbClr val="002C5A"/>
        </a:buClr>
        <a:buSzPct val="90000"/>
        <a:buFont typeface="Wingdings" pitchFamily="2" charset="2"/>
        <a:buChar char="n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5.png"/><Relationship Id="rId4" Type="http://schemas.openxmlformats.org/officeDocument/2006/relationships/oleObject" Target="../embeddings/Arkusz_programu_Microsoft_Excel_97_20031.xls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_uslugirozwojowe@parp.gov.pl" TargetMode="Externa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7"/>
          <p:cNvSpPr>
            <a:spLocks noGrp="1" noChangeArrowheads="1"/>
          </p:cNvSpPr>
          <p:nvPr>
            <p:ph type="ctrTitle" idx="4294967295"/>
          </p:nvPr>
        </p:nvSpPr>
        <p:spPr>
          <a:xfrm>
            <a:off x="2133600" y="2057400"/>
            <a:ext cx="6754813" cy="2057400"/>
          </a:xfrm>
          <a:noFill/>
        </p:spPr>
        <p:txBody>
          <a:bodyPr anchor="ctr"/>
          <a:lstStyle/>
          <a:p>
            <a:pPr algn="ctr" eaLnBrk="1" hangingPunct="1"/>
            <a:r>
              <a:rPr lang="pl-PL" altLang="pl-PL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Zasady funkcjonowania Bazy Usług Rozwojowych</a:t>
            </a:r>
            <a:endParaRPr lang="pl-PL" altLang="pl-PL" sz="3600" dirty="0" smtClean="0">
              <a:solidFill>
                <a:srgbClr val="002060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6750" y="409575"/>
            <a:ext cx="7554913" cy="593725"/>
          </a:xfrm>
        </p:spPr>
        <p:txBody>
          <a:bodyPr/>
          <a:lstStyle/>
          <a:p>
            <a:pPr algn="ctr">
              <a:defRPr/>
            </a:pPr>
            <a:r>
              <a:rPr lang="pl-PL" sz="312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Kryteria dodatkowe </a:t>
            </a:r>
            <a:br>
              <a:rPr lang="pl-PL" sz="312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12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– dla akredytowanych przez PARP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spełnianie wymagań w zakresie </a:t>
            </a:r>
            <a:r>
              <a:rPr lang="pl-PL" sz="1944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potencjału technicznego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spełnianie wymagań w zakresie </a:t>
            </a:r>
            <a:r>
              <a:rPr lang="pl-PL" sz="1944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potencjału ekonomicznego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zapewnienie realizacji usług rozwojowych przez osoby, które posiadają </a:t>
            </a:r>
            <a:r>
              <a:rPr lang="pl-PL" sz="1944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niezbędne doświadczenie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przestrzeganie przez podmiot </a:t>
            </a:r>
            <a:r>
              <a:rPr lang="pl-PL" sz="1944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zasad etyki zawodowej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944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kryterium dot. </a:t>
            </a:r>
            <a:r>
              <a:rPr lang="pl-PL" sz="1944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systemu zapewniania jakości</a:t>
            </a:r>
          </a:p>
          <a:p>
            <a:pPr>
              <a:defRPr/>
            </a:pPr>
            <a:endParaRPr lang="pl-PL" sz="1944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66751" y="899645"/>
            <a:ext cx="7554912" cy="503966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pl-PL" sz="1944" dirty="0">
              <a:solidFill>
                <a:srgbClr val="002060"/>
              </a:solidFill>
            </a:endParaRPr>
          </a:p>
          <a:p>
            <a:pPr marL="0" lvl="2" indent="0" algn="ctr">
              <a:lnSpc>
                <a:spcPct val="110000"/>
              </a:lnSpc>
              <a:buNone/>
            </a:pPr>
            <a:endParaRPr lang="pl-PL" sz="1944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 algn="ctr">
              <a:lnSpc>
                <a:spcPct val="110000"/>
              </a:lnSpc>
              <a:buNone/>
            </a:pPr>
            <a:r>
              <a:rPr lang="pl-PL" sz="1944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zapewniania jakości </a:t>
            </a:r>
          </a:p>
          <a:p>
            <a:pPr marL="333299" lvl="2" indent="-333299">
              <a:lnSpc>
                <a:spcPct val="110000"/>
              </a:lnSpc>
              <a:buFont typeface="Arial" pitchFamily="34" charset="0"/>
              <a:buChar char="•"/>
            </a:pPr>
            <a:endParaRPr lang="pl-PL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>
              <a:lnSpc>
                <a:spcPct val="110000"/>
              </a:lnSpc>
              <a:buNone/>
            </a:pPr>
            <a:r>
              <a:rPr lang="pl-PL" sz="1944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Dwie ścieżki:</a:t>
            </a:r>
          </a:p>
          <a:p>
            <a:pPr marL="0" lvl="2" indent="0">
              <a:lnSpc>
                <a:spcPct val="110000"/>
              </a:lnSpc>
              <a:buNone/>
            </a:pPr>
            <a:endParaRPr lang="pl-PL" sz="1944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7749" lvl="2" indent="-277749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certyfikat lub akredytacja w zakresie usług szkoleniowych/doradczych</a:t>
            </a:r>
          </a:p>
          <a:p>
            <a:pPr marL="277749" lvl="2" indent="-277749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pl-PL" sz="1944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7749" lvl="2" indent="-277749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uprawnienia wynikające z odrębnych przepisów prawa</a:t>
            </a:r>
            <a:endParaRPr lang="pl-PL" sz="1944" b="1" dirty="0"/>
          </a:p>
          <a:p>
            <a:pPr>
              <a:buFont typeface="Wingdings" panose="05000000000000000000" pitchFamily="2" charset="2"/>
              <a:buChar char="Ø"/>
            </a:pPr>
            <a:endParaRPr lang="pl-PL" sz="1944" dirty="0">
              <a:solidFill>
                <a:srgbClr val="002060"/>
              </a:solidFill>
            </a:endParaRPr>
          </a:p>
          <a:p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66631" y="349420"/>
            <a:ext cx="7555151" cy="1119924"/>
          </a:xfrm>
          <a:prstGeom prst="rect">
            <a:avLst/>
          </a:prstGeom>
        </p:spPr>
        <p:txBody>
          <a:bodyPr/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>
              <a:defRPr/>
            </a:pPr>
            <a:r>
              <a:rPr lang="pl-PL" altLang="pl-PL" sz="312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Kryteria </a:t>
            </a:r>
            <a:r>
              <a:rPr lang="pl-PL" altLang="pl-PL" sz="3120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dodatkowe</a:t>
            </a:r>
            <a:endParaRPr lang="pl-PL" altLang="pl-PL" sz="312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8123" y="2004753"/>
            <a:ext cx="2307675" cy="208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400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66751" y="1949574"/>
            <a:ext cx="7554912" cy="4061840"/>
          </a:xfrm>
        </p:spPr>
        <p:txBody>
          <a:bodyPr>
            <a:normAutofit/>
          </a:bodyPr>
          <a:lstStyle/>
          <a:p>
            <a:pPr marL="333299" lvl="2" indent="-333299">
              <a:lnSpc>
                <a:spcPct val="110000"/>
              </a:lnSpc>
              <a:buFont typeface="Arial" pitchFamily="34" charset="0"/>
              <a:buChar char="•"/>
            </a:pPr>
            <a:r>
              <a:rPr lang="pl-PL" sz="2527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certyfikatów / akredytacji – pomocniczo prowadzona przez PARP</a:t>
            </a:r>
          </a:p>
          <a:p>
            <a:pPr marL="0" lvl="2" indent="0">
              <a:lnSpc>
                <a:spcPct val="110000"/>
              </a:lnSpc>
              <a:buNone/>
            </a:pPr>
            <a:endParaRPr lang="pl-PL" sz="2527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3299" lvl="2" indent="-333299">
              <a:lnSpc>
                <a:spcPct val="110000"/>
              </a:lnSpc>
              <a:buFont typeface="Arial" pitchFamily="34" charset="0"/>
              <a:buChar char="•"/>
            </a:pPr>
            <a:r>
              <a:rPr lang="pl-PL" sz="2527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przypadku braku odpowiedniego potwierdzenia posiadania systemu zapewniania jakości usług – możliwość wskazania w karcie podmiotu innego, spełniającego warunki ustanowione w rozporządzeniu Krajowego Systemu Usług</a:t>
            </a: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594466" y="269689"/>
            <a:ext cx="7699480" cy="1119924"/>
          </a:xfrm>
          <a:prstGeom prst="rect">
            <a:avLst/>
          </a:prstGeom>
        </p:spPr>
        <p:txBody>
          <a:bodyPr/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>
              <a:defRPr/>
            </a:pPr>
            <a:r>
              <a:rPr lang="pl-PL" altLang="pl-PL" sz="3120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System zapewniania jakości – ścieżka I: certyfikacja/akredytacja</a:t>
            </a:r>
            <a:endParaRPr lang="pl-PL" altLang="pl-PL" sz="312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12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66751" y="1669593"/>
            <a:ext cx="7554912" cy="4269712"/>
          </a:xfrm>
        </p:spPr>
        <p:txBody>
          <a:bodyPr>
            <a:normAutofit fontScale="92500" lnSpcReduction="10000"/>
          </a:bodyPr>
          <a:lstStyle/>
          <a:p>
            <a:pPr marL="0" lvl="2" indent="0" algn="ctr">
              <a:lnSpc>
                <a:spcPct val="110000"/>
              </a:lnSpc>
              <a:buNone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certyfikatów / akredytacji:</a:t>
            </a:r>
          </a:p>
          <a:p>
            <a:pPr marL="333299" lvl="2" indent="-333299" algn="just">
              <a:buFont typeface="+mj-lt"/>
              <a:buAutoNum type="arabicPeriod"/>
            </a:pPr>
            <a:r>
              <a:rPr lang="pl-PL" sz="145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Certyfikat systemu zarządzania jakością wg.</a:t>
            </a:r>
            <a:r>
              <a:rPr lang="pl-PL" sz="145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ISO 9001:2008 </a:t>
            </a:r>
            <a:r>
              <a:rPr lang="pl-PL" sz="145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(PN-EN ISO 9001:2009) </a:t>
            </a:r>
            <a:br>
              <a:rPr lang="pl-PL" sz="145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45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1458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zakresie powiązanym ze świadczeniem usług rozwojowych</a:t>
            </a:r>
          </a:p>
          <a:p>
            <a:pPr marL="333299" lvl="2" indent="-333299" algn="just">
              <a:buFont typeface="+mj-lt"/>
              <a:buAutoNum type="arabicPeriod"/>
            </a:pPr>
            <a:r>
              <a:rPr lang="pl-PL" sz="145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Certyfikat systemu zarządzania jakością wg.</a:t>
            </a:r>
            <a:r>
              <a:rPr lang="pl-PL" sz="145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ISO 9001:2015 </a:t>
            </a:r>
            <a:r>
              <a:rPr lang="pl-PL" sz="145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(PN-EN ISO 9001:2015) </a:t>
            </a:r>
            <a:br>
              <a:rPr lang="pl-PL" sz="145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45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1458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zakresie powiązanym ze świadczeniem usług rozwojowych</a:t>
            </a:r>
          </a:p>
          <a:p>
            <a:pPr marL="333299" lvl="2" indent="-333299" algn="just">
              <a:buFont typeface="+mj-lt"/>
              <a:buAutoNum type="arabicPeriod"/>
            </a:pPr>
            <a:r>
              <a:rPr lang="pl-PL" sz="145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 Usługi Szkoleniowo-Rozwojowej </a:t>
            </a:r>
            <a:r>
              <a:rPr lang="pl-PL" sz="145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PIFS SUS 2.0 </a:t>
            </a:r>
          </a:p>
          <a:p>
            <a:pPr marL="333299" lvl="2" indent="-333299" algn="just">
              <a:buFont typeface="+mj-lt"/>
              <a:buAutoNum type="arabicPeriod"/>
            </a:pPr>
            <a:r>
              <a:rPr lang="pl-PL" sz="145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Certyfikat </a:t>
            </a:r>
            <a:r>
              <a:rPr lang="pl-PL" sz="145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29990:2010 </a:t>
            </a:r>
            <a:r>
              <a:rPr lang="pl-PL" sz="145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1458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Usługi edukacyjne dla potrzeb kształcenia pozaszkolnego i szkoleń – podstawowe wymagania dla dostawców usług</a:t>
            </a:r>
          </a:p>
          <a:p>
            <a:pPr marL="333299" lvl="2" indent="-333299" algn="just">
              <a:buFont typeface="+mj-lt"/>
              <a:buAutoNum type="arabicPeriod"/>
            </a:pPr>
            <a:r>
              <a:rPr lang="pl-PL" sz="145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Znak Jakości Małopolskich Standardów Usług Edukacyjno-Szkoleniowych </a:t>
            </a:r>
            <a:r>
              <a:rPr lang="pl-PL" sz="145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(MSUES)</a:t>
            </a:r>
          </a:p>
          <a:p>
            <a:pPr marL="333299" lvl="2" indent="-333299" algn="just">
              <a:buFont typeface="+mj-lt"/>
              <a:buAutoNum type="arabicPeriod"/>
            </a:pPr>
            <a:r>
              <a:rPr lang="pl-PL" sz="145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Certyfikat</a:t>
            </a:r>
            <a:r>
              <a:rPr lang="pl-PL" sz="145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VCC Akademia Edukacyjna</a:t>
            </a:r>
          </a:p>
          <a:p>
            <a:pPr marL="333299" lvl="2" indent="-333299" algn="just">
              <a:buFont typeface="+mj-lt"/>
              <a:buAutoNum type="arabicPeriod"/>
            </a:pPr>
            <a:r>
              <a:rPr lang="pl-PL" sz="145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Znak Jakości </a:t>
            </a:r>
            <a:r>
              <a:rPr lang="pl-PL" sz="145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TGLS Quality Alliance </a:t>
            </a:r>
          </a:p>
          <a:p>
            <a:pPr marL="333299" lvl="2" indent="-333299" algn="just">
              <a:lnSpc>
                <a:spcPct val="160000"/>
              </a:lnSpc>
              <a:buFont typeface="+mj-lt"/>
              <a:buAutoNum type="arabicPeriod"/>
            </a:pPr>
            <a:r>
              <a:rPr lang="pl-PL" sz="145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Znak jakości </a:t>
            </a:r>
            <a:r>
              <a:rPr lang="pl-PL" sz="1458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Pearson </a:t>
            </a:r>
            <a:r>
              <a:rPr lang="pl-PL" sz="1458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Assured</a:t>
            </a:r>
            <a:endParaRPr lang="pl-PL" sz="1458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3299" lvl="2" indent="-333299" algn="just">
              <a:buFont typeface="+mj-lt"/>
              <a:buAutoNum type="arabicPeriod"/>
            </a:pPr>
            <a:r>
              <a:rPr lang="pl-PL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Akredytacja Centrów Egzaminacyjnych </a:t>
            </a:r>
            <a:r>
              <a:rPr lang="pl-PL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ECDL</a:t>
            </a:r>
            <a:r>
              <a:rPr lang="pl-PL" sz="1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594466" y="269689"/>
            <a:ext cx="7699480" cy="1119924"/>
          </a:xfrm>
          <a:prstGeom prst="rect">
            <a:avLst/>
          </a:prstGeom>
        </p:spPr>
        <p:txBody>
          <a:bodyPr/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>
              <a:defRPr/>
            </a:pPr>
            <a:r>
              <a:rPr lang="pl-PL" altLang="pl-PL" sz="3120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System zapewniania jakości – ścieżka I: certyfikacja/akredytacja</a:t>
            </a:r>
            <a:endParaRPr lang="pl-PL" altLang="pl-PL" sz="312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2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078" y="1249623"/>
            <a:ext cx="7666256" cy="4841006"/>
          </a:xfrm>
        </p:spPr>
        <p:txBody>
          <a:bodyPr>
            <a:normAutofit/>
          </a:bodyPr>
          <a:lstStyle/>
          <a:p>
            <a:pPr marL="177451" lvl="2" indent="-177451" algn="just">
              <a:lnSpc>
                <a:spcPct val="110000"/>
              </a:lnSpc>
            </a:pPr>
            <a:endParaRPr lang="pl-PL" sz="1944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3299" lvl="2" indent="-333299">
              <a:lnSpc>
                <a:spcPct val="100000"/>
              </a:lnSpc>
              <a:buFont typeface="Arial" pitchFamily="34" charset="0"/>
              <a:buChar char="•"/>
            </a:pPr>
            <a:r>
              <a:rPr lang="pl-PL" sz="213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dostępny dla każdego po spełnieniu obiektywnych i powszechnie dostępnych kryteriów</a:t>
            </a:r>
          </a:p>
          <a:p>
            <a:pPr marL="333299" lvl="2" indent="-333299">
              <a:lnSpc>
                <a:spcPct val="100000"/>
              </a:lnSpc>
              <a:buFont typeface="Arial" pitchFamily="34" charset="0"/>
              <a:buChar char="•"/>
            </a:pPr>
            <a:r>
              <a:rPr lang="pl-PL" sz="213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niezależny audyt, zgodny z wymogami określonymi przez PARP, opartymi o międzynarodowe standardy </a:t>
            </a:r>
          </a:p>
          <a:p>
            <a:pPr marL="333299" lvl="2" indent="-333299">
              <a:lnSpc>
                <a:spcPct val="100000"/>
              </a:lnSpc>
              <a:buFont typeface="Arial" pitchFamily="34" charset="0"/>
              <a:buChar char="•"/>
            </a:pPr>
            <a:r>
              <a:rPr lang="pl-PL" sz="213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 recertyfikacji - nie rzadziej niż co 3 lata </a:t>
            </a:r>
          </a:p>
          <a:p>
            <a:pPr marL="333299" lvl="2" indent="-333299">
              <a:lnSpc>
                <a:spcPct val="100000"/>
              </a:lnSpc>
              <a:buFont typeface="Arial" pitchFamily="34" charset="0"/>
              <a:buChar char="•"/>
            </a:pPr>
            <a:r>
              <a:rPr lang="pl-PL" sz="213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warunki uzyskania dokumentu dotyczą wymogów jakościowych określonych przez PARP</a:t>
            </a:r>
          </a:p>
          <a:p>
            <a:pPr marL="333299" lvl="2" indent="-333299">
              <a:lnSpc>
                <a:spcPct val="100000"/>
              </a:lnSpc>
              <a:buFont typeface="Arial" pitchFamily="34" charset="0"/>
              <a:buChar char="•"/>
            </a:pPr>
            <a:r>
              <a:rPr lang="pl-PL" sz="213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 istnieje na rynku od co najmniej 1 roku </a:t>
            </a:r>
            <a:br>
              <a:rPr lang="pl-PL" sz="213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13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lub jest wydawany przez wiarygodną </a:t>
            </a:r>
            <a:br>
              <a:rPr lang="pl-PL" sz="213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13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jednostkę certyfikującą / akredytującą </a:t>
            </a:r>
            <a:br>
              <a:rPr lang="pl-PL" sz="213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13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(Polskie Centrum Akredytacji lub międzynarodowy odpowiednik)</a:t>
            </a:r>
          </a:p>
          <a:p>
            <a:pPr marL="177451" lvl="2" indent="-177451" algn="just">
              <a:lnSpc>
                <a:spcPct val="110000"/>
              </a:lnSpc>
              <a:buNone/>
            </a:pPr>
            <a:endParaRPr lang="pl-PL" sz="1944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944" dirty="0"/>
          </a:p>
        </p:txBody>
      </p:sp>
      <p:pic>
        <p:nvPicPr>
          <p:cNvPr id="5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022" y="3979437"/>
            <a:ext cx="1189920" cy="1078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ytuł 1"/>
          <p:cNvSpPr txBox="1">
            <a:spLocks/>
          </p:cNvSpPr>
          <p:nvPr/>
        </p:nvSpPr>
        <p:spPr>
          <a:xfrm>
            <a:off x="666631" y="269689"/>
            <a:ext cx="7555151" cy="1119924"/>
          </a:xfrm>
          <a:prstGeom prst="rect">
            <a:avLst/>
          </a:prstGeom>
        </p:spPr>
        <p:txBody>
          <a:bodyPr/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>
              <a:defRPr/>
            </a:pPr>
            <a:r>
              <a:rPr lang="pl-PL" sz="3120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Jaki certyfikat / akredytacja może zostać uznany przez PARP?</a:t>
            </a:r>
            <a:endParaRPr lang="pl-PL" altLang="pl-PL" sz="3120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37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 txBox="1">
            <a:spLocks/>
          </p:cNvSpPr>
          <p:nvPr/>
        </p:nvSpPr>
        <p:spPr bwMode="auto">
          <a:xfrm>
            <a:off x="759786" y="351705"/>
            <a:ext cx="7720105" cy="912981"/>
          </a:xfrm>
          <a:prstGeom prst="rect">
            <a:avLst/>
          </a:prstGeom>
          <a:extLst/>
        </p:spPr>
        <p:txBody>
          <a:bodyPr/>
          <a:lstStyle>
            <a:defPPr>
              <a:defRPr lang="pl-PL"/>
            </a:defPPr>
            <a:lvl1pPr algn="ctr" defTabSz="920163" eaLnBrk="0" fontAlgn="base" hangingPunct="0">
              <a:spcBef>
                <a:spcPct val="0"/>
              </a:spcBef>
              <a:spcAft>
                <a:spcPct val="0"/>
              </a:spcAft>
              <a:defRPr sz="3210" b="1" ker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defRPr>
            </a:lvl1pPr>
            <a:lvl2pPr defTabSz="920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defTabSz="920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defTabSz="920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defTabSz="920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defTabSz="9201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defTabSz="9201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defTabSz="9201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defTabSz="9201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r>
              <a:rPr lang="pl-PL" sz="3120" dirty="0"/>
              <a:t>Wymogi jakościowe - rejestracja</a:t>
            </a:r>
          </a:p>
        </p:txBody>
      </p:sp>
      <p:grpSp>
        <p:nvGrpSpPr>
          <p:cNvPr id="6" name="Grupa 4"/>
          <p:cNvGrpSpPr>
            <a:grpSpLocks/>
          </p:cNvGrpSpPr>
          <p:nvPr/>
        </p:nvGrpSpPr>
        <p:grpSpPr bwMode="auto">
          <a:xfrm>
            <a:off x="935418" y="1264686"/>
            <a:ext cx="7544474" cy="4492177"/>
            <a:chOff x="844548" y="1408793"/>
            <a:chExt cx="7519115" cy="3985884"/>
          </a:xfrm>
        </p:grpSpPr>
        <p:sp>
          <p:nvSpPr>
            <p:cNvPr id="7" name="Dowolny kształt 6"/>
            <p:cNvSpPr/>
            <p:nvPr/>
          </p:nvSpPr>
          <p:spPr>
            <a:xfrm>
              <a:off x="844549" y="1408793"/>
              <a:ext cx="7519112" cy="1269980"/>
            </a:xfrm>
            <a:custGeom>
              <a:avLst/>
              <a:gdLst>
                <a:gd name="connsiteX0" fmla="*/ 0 w 7344072"/>
                <a:gd name="connsiteY0" fmla="*/ 123450 h 1234501"/>
                <a:gd name="connsiteX1" fmla="*/ 123450 w 7344072"/>
                <a:gd name="connsiteY1" fmla="*/ 0 h 1234501"/>
                <a:gd name="connsiteX2" fmla="*/ 7220622 w 7344072"/>
                <a:gd name="connsiteY2" fmla="*/ 0 h 1234501"/>
                <a:gd name="connsiteX3" fmla="*/ 7344072 w 7344072"/>
                <a:gd name="connsiteY3" fmla="*/ 123450 h 1234501"/>
                <a:gd name="connsiteX4" fmla="*/ 7344072 w 7344072"/>
                <a:gd name="connsiteY4" fmla="*/ 1111051 h 1234501"/>
                <a:gd name="connsiteX5" fmla="*/ 7220622 w 7344072"/>
                <a:gd name="connsiteY5" fmla="*/ 1234501 h 1234501"/>
                <a:gd name="connsiteX6" fmla="*/ 123450 w 7344072"/>
                <a:gd name="connsiteY6" fmla="*/ 1234501 h 1234501"/>
                <a:gd name="connsiteX7" fmla="*/ 0 w 7344072"/>
                <a:gd name="connsiteY7" fmla="*/ 1111051 h 1234501"/>
                <a:gd name="connsiteX8" fmla="*/ 0 w 7344072"/>
                <a:gd name="connsiteY8" fmla="*/ 123450 h 123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44072" h="1234501">
                  <a:moveTo>
                    <a:pt x="0" y="123450"/>
                  </a:moveTo>
                  <a:cubicBezTo>
                    <a:pt x="0" y="55270"/>
                    <a:pt x="55270" y="0"/>
                    <a:pt x="123450" y="0"/>
                  </a:cubicBezTo>
                  <a:lnTo>
                    <a:pt x="7220622" y="0"/>
                  </a:lnTo>
                  <a:cubicBezTo>
                    <a:pt x="7288802" y="0"/>
                    <a:pt x="7344072" y="55270"/>
                    <a:pt x="7344072" y="123450"/>
                  </a:cubicBezTo>
                  <a:lnTo>
                    <a:pt x="7344072" y="1111051"/>
                  </a:lnTo>
                  <a:cubicBezTo>
                    <a:pt x="7344072" y="1179231"/>
                    <a:pt x="7288802" y="1234501"/>
                    <a:pt x="7220622" y="1234501"/>
                  </a:cubicBezTo>
                  <a:lnTo>
                    <a:pt x="123450" y="1234501"/>
                  </a:lnTo>
                  <a:cubicBezTo>
                    <a:pt x="55270" y="1234501"/>
                    <a:pt x="0" y="1179231"/>
                    <a:pt x="0" y="1111051"/>
                  </a:cubicBezTo>
                  <a:lnTo>
                    <a:pt x="0" y="123450"/>
                  </a:lnTo>
                  <a:close/>
                </a:path>
              </a:pathLst>
            </a:custGeom>
            <a:noFill/>
            <a:effectLst/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alpha val="9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lIns="1607776" tIns="55707" rIns="55708" bIns="55707"/>
            <a:lstStyle>
              <a:lvl1pPr defTabSz="666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114300" indent="-114300" defTabSz="666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defTabSz="666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defTabSz="666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defTabSz="666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666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666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666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666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endParaRPr lang="pl-PL" altLang="pl-PL" sz="1462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  <a:p>
              <a:pPr marL="278527" lvl="1" indent="-278527">
                <a:lnSpc>
                  <a:spcPct val="90000"/>
                </a:lnSpc>
                <a:spcAft>
                  <a:spcPct val="15000"/>
                </a:spcAft>
                <a:buFont typeface="Wingdings" panose="05000000000000000000" pitchFamily="2" charset="2"/>
                <a:buChar char="ü"/>
                <a:defRPr/>
              </a:pPr>
              <a:r>
                <a:rPr lang="pl-PL" altLang="pl-PL" sz="1559" dirty="0">
                  <a:solidFill>
                    <a:srgbClr val="002060"/>
                  </a:solidFill>
                  <a:cs typeface="Arial" panose="020B0604020202020204" pitchFamily="34" charset="0"/>
                </a:rPr>
                <a:t>misja, cele strategiczne / operacyjne</a:t>
              </a:r>
            </a:p>
            <a:p>
              <a:pPr marL="278527" lvl="1" indent="-278527">
                <a:lnSpc>
                  <a:spcPct val="90000"/>
                </a:lnSpc>
                <a:spcBef>
                  <a:spcPts val="585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  <a:defRPr/>
              </a:pPr>
              <a:r>
                <a:rPr lang="pl-PL" altLang="pl-PL" sz="1559" dirty="0">
                  <a:solidFill>
                    <a:srgbClr val="002060"/>
                  </a:solidFill>
                  <a:cs typeface="Arial" panose="020B0604020202020204" pitchFamily="34" charset="0"/>
                </a:rPr>
                <a:t>działalność zgodnie z dokumentami założycielskimi oraz przepisami prawa</a:t>
              </a:r>
            </a:p>
          </p:txBody>
        </p:sp>
        <p:sp>
          <p:nvSpPr>
            <p:cNvPr id="8" name="Prostokąt zaokrąglony 7"/>
            <p:cNvSpPr/>
            <p:nvPr/>
          </p:nvSpPr>
          <p:spPr>
            <a:xfrm>
              <a:off x="967927" y="1568064"/>
              <a:ext cx="1468198" cy="987203"/>
            </a:xfrm>
            <a:prstGeom prst="roundRect">
              <a:avLst>
                <a:gd name="adj" fmla="val 10000"/>
              </a:avLst>
            </a:prstGeom>
            <a:solidFill>
              <a:srgbClr val="CA69AC"/>
            </a:solidFill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50000"/>
                <a:alpha val="9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tint val="5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 defTabSz="891285">
                <a:lnSpc>
                  <a:spcPct val="150000"/>
                </a:lnSpc>
                <a:defRPr/>
              </a:pPr>
              <a:r>
                <a:rPr lang="pl-PL" sz="1361" b="1" dirty="0">
                  <a:solidFill>
                    <a:srgbClr val="002060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Misja</a:t>
              </a:r>
            </a:p>
            <a:p>
              <a:pPr algn="ctr" defTabSz="891285">
                <a:lnSpc>
                  <a:spcPct val="150000"/>
                </a:lnSpc>
                <a:defRPr/>
              </a:pPr>
              <a:r>
                <a:rPr lang="pl-PL" sz="1361" b="1" dirty="0">
                  <a:solidFill>
                    <a:srgbClr val="002060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Wizja</a:t>
              </a:r>
            </a:p>
            <a:p>
              <a:pPr algn="ctr" defTabSz="891285">
                <a:lnSpc>
                  <a:spcPct val="150000"/>
                </a:lnSpc>
                <a:defRPr/>
              </a:pPr>
              <a:r>
                <a:rPr lang="pl-PL" sz="1361" b="1" dirty="0">
                  <a:solidFill>
                    <a:srgbClr val="002060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Cele</a:t>
              </a:r>
            </a:p>
          </p:txBody>
        </p:sp>
        <p:sp>
          <p:nvSpPr>
            <p:cNvPr id="9" name="Dowolny kształt 8"/>
            <p:cNvSpPr/>
            <p:nvPr/>
          </p:nvSpPr>
          <p:spPr>
            <a:xfrm>
              <a:off x="844548" y="2555266"/>
              <a:ext cx="7519114" cy="1357953"/>
            </a:xfrm>
            <a:custGeom>
              <a:avLst/>
              <a:gdLst>
                <a:gd name="connsiteX0" fmla="*/ 0 w 7344072"/>
                <a:gd name="connsiteY0" fmla="*/ 123450 h 1234501"/>
                <a:gd name="connsiteX1" fmla="*/ 123450 w 7344072"/>
                <a:gd name="connsiteY1" fmla="*/ 0 h 1234501"/>
                <a:gd name="connsiteX2" fmla="*/ 7220622 w 7344072"/>
                <a:gd name="connsiteY2" fmla="*/ 0 h 1234501"/>
                <a:gd name="connsiteX3" fmla="*/ 7344072 w 7344072"/>
                <a:gd name="connsiteY3" fmla="*/ 123450 h 1234501"/>
                <a:gd name="connsiteX4" fmla="*/ 7344072 w 7344072"/>
                <a:gd name="connsiteY4" fmla="*/ 1111051 h 1234501"/>
                <a:gd name="connsiteX5" fmla="*/ 7220622 w 7344072"/>
                <a:gd name="connsiteY5" fmla="*/ 1234501 h 1234501"/>
                <a:gd name="connsiteX6" fmla="*/ 123450 w 7344072"/>
                <a:gd name="connsiteY6" fmla="*/ 1234501 h 1234501"/>
                <a:gd name="connsiteX7" fmla="*/ 0 w 7344072"/>
                <a:gd name="connsiteY7" fmla="*/ 1111051 h 1234501"/>
                <a:gd name="connsiteX8" fmla="*/ 0 w 7344072"/>
                <a:gd name="connsiteY8" fmla="*/ 123450 h 123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44072" h="1234501">
                  <a:moveTo>
                    <a:pt x="0" y="123450"/>
                  </a:moveTo>
                  <a:cubicBezTo>
                    <a:pt x="0" y="55270"/>
                    <a:pt x="55270" y="0"/>
                    <a:pt x="123450" y="0"/>
                  </a:cubicBezTo>
                  <a:lnTo>
                    <a:pt x="7220622" y="0"/>
                  </a:lnTo>
                  <a:cubicBezTo>
                    <a:pt x="7288802" y="0"/>
                    <a:pt x="7344072" y="55270"/>
                    <a:pt x="7344072" y="123450"/>
                  </a:cubicBezTo>
                  <a:lnTo>
                    <a:pt x="7344072" y="1111051"/>
                  </a:lnTo>
                  <a:cubicBezTo>
                    <a:pt x="7344072" y="1179231"/>
                    <a:pt x="7288802" y="1234501"/>
                    <a:pt x="7220622" y="1234501"/>
                  </a:cubicBezTo>
                  <a:lnTo>
                    <a:pt x="123450" y="1234501"/>
                  </a:lnTo>
                  <a:cubicBezTo>
                    <a:pt x="55270" y="1234501"/>
                    <a:pt x="0" y="1179231"/>
                    <a:pt x="0" y="1111051"/>
                  </a:cubicBezTo>
                  <a:lnTo>
                    <a:pt x="0" y="123450"/>
                  </a:lnTo>
                  <a:close/>
                </a:path>
              </a:pathLst>
            </a:custGeom>
            <a:noFill/>
            <a:effectLst/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alpha val="90000"/>
                <a:hueOff val="0"/>
                <a:satOff val="0"/>
                <a:lumOff val="0"/>
                <a:alphaOff val="-20000"/>
              </a:schemeClr>
            </a:fillRef>
            <a:effectRef idx="1">
              <a:schemeClr val="accent2">
                <a:alpha val="90000"/>
                <a:hueOff val="0"/>
                <a:satOff val="0"/>
                <a:lumOff val="0"/>
                <a:alphaOff val="-20000"/>
              </a:schemeClr>
            </a:effectRef>
            <a:fontRef idx="minor">
              <a:schemeClr val="dk1"/>
            </a:fontRef>
          </p:style>
          <p:txBody>
            <a:bodyPr lIns="1607776" tIns="55707" rIns="55708" bIns="55707"/>
            <a:lstStyle>
              <a:lvl1pPr defTabSz="666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114300" indent="-114300" defTabSz="666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defTabSz="666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defTabSz="666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defTabSz="666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666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666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666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666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endParaRPr lang="pl-PL" altLang="pl-PL" sz="1462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  <a:p>
              <a:pPr marL="278527" lvl="1" indent="-278527">
                <a:lnSpc>
                  <a:spcPct val="90000"/>
                </a:lnSpc>
                <a:spcAft>
                  <a:spcPct val="15000"/>
                </a:spcAft>
                <a:buFont typeface="Wingdings" panose="05000000000000000000" pitchFamily="2" charset="2"/>
                <a:buChar char="ü"/>
                <a:defRPr/>
              </a:pPr>
              <a:r>
                <a:rPr lang="pl-PL" altLang="pl-PL" sz="1559" dirty="0">
                  <a:solidFill>
                    <a:srgbClr val="002060"/>
                  </a:solidFill>
                  <a:cs typeface="Arial" panose="020B0604020202020204" pitchFamily="34" charset="0"/>
                </a:rPr>
                <a:t>monitorowanie jakości i zadowolenia usługobiorcy, identyfikacja zagrożeń i wykorzystania szans</a:t>
              </a:r>
            </a:p>
            <a:p>
              <a:pPr marL="278527" lvl="1" indent="-278527">
                <a:lnSpc>
                  <a:spcPct val="90000"/>
                </a:lnSpc>
                <a:spcBef>
                  <a:spcPts val="585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  <a:defRPr/>
              </a:pPr>
              <a:r>
                <a:rPr lang="pl-PL" altLang="pl-PL" sz="1559" dirty="0">
                  <a:solidFill>
                    <a:srgbClr val="002060"/>
                  </a:solidFill>
                  <a:cs typeface="Arial" panose="020B0604020202020204" pitchFamily="34" charset="0"/>
                </a:rPr>
                <a:t>realizacja usługi zgodnie z przepisami prawa, wymaganiami klienta / niezbędnymi do realizacji usługi rozwojowej</a:t>
              </a:r>
            </a:p>
            <a:p>
              <a:pPr marL="278527" lvl="1" indent="-278527">
                <a:lnSpc>
                  <a:spcPct val="90000"/>
                </a:lnSpc>
                <a:spcBef>
                  <a:spcPts val="585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  <a:defRPr/>
              </a:pPr>
              <a:r>
                <a:rPr lang="pl-PL" altLang="pl-PL" sz="1559" dirty="0">
                  <a:solidFill>
                    <a:srgbClr val="002060"/>
                  </a:solidFill>
                  <a:cs typeface="Arial" panose="020B0604020202020204" pitchFamily="34" charset="0"/>
                </a:rPr>
                <a:t>skuteczna komunikacja z klientem, reklamacje</a:t>
              </a:r>
            </a:p>
          </p:txBody>
        </p:sp>
        <p:sp>
          <p:nvSpPr>
            <p:cNvPr id="10" name="Prostokąt zaokrąglony 9"/>
            <p:cNvSpPr/>
            <p:nvPr/>
          </p:nvSpPr>
          <p:spPr>
            <a:xfrm>
              <a:off x="967927" y="2925983"/>
              <a:ext cx="1468198" cy="987203"/>
            </a:xfrm>
            <a:prstGeom prst="roundRect">
              <a:avLst>
                <a:gd name="adj" fmla="val 10000"/>
              </a:avLst>
            </a:prstGeom>
            <a:solidFill>
              <a:srgbClr val="FD9F3D"/>
            </a:solidFill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50000"/>
                <a:alpha val="90000"/>
                <a:hueOff val="0"/>
                <a:satOff val="-1036"/>
                <a:lumOff val="6729"/>
                <a:alphaOff val="-20000"/>
              </a:schemeClr>
            </a:fillRef>
            <a:effectRef idx="1">
              <a:schemeClr val="accent2">
                <a:tint val="50000"/>
                <a:alpha val="90000"/>
                <a:hueOff val="0"/>
                <a:satOff val="-1036"/>
                <a:lumOff val="6729"/>
                <a:alphaOff val="-2000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 defTabSz="891285">
                <a:lnSpc>
                  <a:spcPct val="150000"/>
                </a:lnSpc>
                <a:defRPr/>
              </a:pPr>
              <a:r>
                <a:rPr lang="pl-PL" sz="1361" b="1" dirty="0">
                  <a:solidFill>
                    <a:srgbClr val="002060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Jakość</a:t>
              </a:r>
            </a:p>
            <a:p>
              <a:pPr algn="ctr" defTabSz="891285">
                <a:lnSpc>
                  <a:spcPct val="150000"/>
                </a:lnSpc>
                <a:defRPr/>
              </a:pPr>
              <a:r>
                <a:rPr lang="pl-PL" sz="1361" b="1" dirty="0">
                  <a:solidFill>
                    <a:srgbClr val="002060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Adekwatność</a:t>
              </a:r>
            </a:p>
            <a:p>
              <a:pPr algn="ctr" defTabSz="891285">
                <a:lnSpc>
                  <a:spcPct val="150000"/>
                </a:lnSpc>
                <a:defRPr/>
              </a:pPr>
              <a:r>
                <a:rPr lang="pl-PL" sz="1361" b="1" dirty="0">
                  <a:solidFill>
                    <a:srgbClr val="002060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Komunikacja</a:t>
              </a:r>
            </a:p>
          </p:txBody>
        </p:sp>
        <p:sp>
          <p:nvSpPr>
            <p:cNvPr id="11" name="Dowolny kształt 10"/>
            <p:cNvSpPr/>
            <p:nvPr/>
          </p:nvSpPr>
          <p:spPr>
            <a:xfrm>
              <a:off x="844550" y="4036726"/>
              <a:ext cx="7519113" cy="1357951"/>
            </a:xfrm>
            <a:custGeom>
              <a:avLst/>
              <a:gdLst>
                <a:gd name="connsiteX0" fmla="*/ 0 w 7344072"/>
                <a:gd name="connsiteY0" fmla="*/ 123450 h 1234501"/>
                <a:gd name="connsiteX1" fmla="*/ 123450 w 7344072"/>
                <a:gd name="connsiteY1" fmla="*/ 0 h 1234501"/>
                <a:gd name="connsiteX2" fmla="*/ 7220622 w 7344072"/>
                <a:gd name="connsiteY2" fmla="*/ 0 h 1234501"/>
                <a:gd name="connsiteX3" fmla="*/ 7344072 w 7344072"/>
                <a:gd name="connsiteY3" fmla="*/ 123450 h 1234501"/>
                <a:gd name="connsiteX4" fmla="*/ 7344072 w 7344072"/>
                <a:gd name="connsiteY4" fmla="*/ 1111051 h 1234501"/>
                <a:gd name="connsiteX5" fmla="*/ 7220622 w 7344072"/>
                <a:gd name="connsiteY5" fmla="*/ 1234501 h 1234501"/>
                <a:gd name="connsiteX6" fmla="*/ 123450 w 7344072"/>
                <a:gd name="connsiteY6" fmla="*/ 1234501 h 1234501"/>
                <a:gd name="connsiteX7" fmla="*/ 0 w 7344072"/>
                <a:gd name="connsiteY7" fmla="*/ 1111051 h 1234501"/>
                <a:gd name="connsiteX8" fmla="*/ 0 w 7344072"/>
                <a:gd name="connsiteY8" fmla="*/ 123450 h 1234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344072" h="1234501">
                  <a:moveTo>
                    <a:pt x="0" y="123450"/>
                  </a:moveTo>
                  <a:cubicBezTo>
                    <a:pt x="0" y="55270"/>
                    <a:pt x="55270" y="0"/>
                    <a:pt x="123450" y="0"/>
                  </a:cubicBezTo>
                  <a:lnTo>
                    <a:pt x="7220622" y="0"/>
                  </a:lnTo>
                  <a:cubicBezTo>
                    <a:pt x="7288802" y="0"/>
                    <a:pt x="7344072" y="55270"/>
                    <a:pt x="7344072" y="123450"/>
                  </a:cubicBezTo>
                  <a:lnTo>
                    <a:pt x="7344072" y="1111051"/>
                  </a:lnTo>
                  <a:cubicBezTo>
                    <a:pt x="7344072" y="1179231"/>
                    <a:pt x="7288802" y="1234501"/>
                    <a:pt x="7220622" y="1234501"/>
                  </a:cubicBezTo>
                  <a:lnTo>
                    <a:pt x="123450" y="1234501"/>
                  </a:lnTo>
                  <a:cubicBezTo>
                    <a:pt x="55270" y="1234501"/>
                    <a:pt x="0" y="1179231"/>
                    <a:pt x="0" y="1111051"/>
                  </a:cubicBezTo>
                  <a:lnTo>
                    <a:pt x="0" y="123450"/>
                  </a:lnTo>
                  <a:close/>
                </a:path>
              </a:pathLst>
            </a:custGeom>
            <a:noFill/>
            <a:effectLst/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fillRef>
            <a:effectRef idx="1">
              <a:schemeClr val="accent2">
                <a:alpha val="90000"/>
                <a:hueOff val="0"/>
                <a:satOff val="0"/>
                <a:lumOff val="0"/>
                <a:alphaOff val="-40000"/>
              </a:schemeClr>
            </a:effectRef>
            <a:fontRef idx="minor">
              <a:schemeClr val="dk1"/>
            </a:fontRef>
          </p:style>
          <p:txBody>
            <a:bodyPr lIns="1607776" tIns="55707" rIns="55708" bIns="55707"/>
            <a:lstStyle>
              <a:lvl1pPr defTabSz="666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114300" indent="-114300" defTabSz="666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defTabSz="666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defTabSz="666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defTabSz="666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666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666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666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666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endParaRPr lang="pl-PL" altLang="pl-PL" sz="1462" dirty="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  <a:p>
              <a:pPr marL="278527" lvl="1" indent="-278527">
                <a:lnSpc>
                  <a:spcPct val="90000"/>
                </a:lnSpc>
                <a:spcAft>
                  <a:spcPct val="15000"/>
                </a:spcAft>
                <a:buFont typeface="Wingdings" panose="05000000000000000000" pitchFamily="2" charset="2"/>
                <a:buChar char="ü"/>
                <a:defRPr/>
              </a:pPr>
              <a:r>
                <a:rPr lang="pl-PL" altLang="pl-PL" sz="1559" dirty="0">
                  <a:solidFill>
                    <a:srgbClr val="002060"/>
                  </a:solidFill>
                  <a:cs typeface="Arial" panose="020B0604020202020204" pitchFamily="34" charset="0"/>
                </a:rPr>
                <a:t>procedury kontroli i ewaluacji oraz działania korygujące i zapobiegawcze</a:t>
              </a:r>
            </a:p>
            <a:p>
              <a:pPr marL="278527" lvl="1" indent="-278527">
                <a:lnSpc>
                  <a:spcPct val="90000"/>
                </a:lnSpc>
                <a:spcBef>
                  <a:spcPts val="585"/>
                </a:spcBef>
                <a:spcAft>
                  <a:spcPct val="15000"/>
                </a:spcAft>
                <a:buFont typeface="Wingdings" panose="05000000000000000000" pitchFamily="2" charset="2"/>
                <a:buChar char="ü"/>
                <a:defRPr/>
              </a:pPr>
              <a:r>
                <a:rPr lang="pl-PL" altLang="pl-PL" sz="1559" dirty="0">
                  <a:solidFill>
                    <a:srgbClr val="002060"/>
                  </a:solidFill>
                  <a:cs typeface="Arial" panose="020B0604020202020204" pitchFamily="34" charset="0"/>
                </a:rPr>
                <a:t>opisy sposobu prowadzenia: nadzoru nad udokumentowanymi informacjami, usługą niezgodną z wymaganiami określonymi dla danej usługi, działań korygujących</a:t>
              </a:r>
            </a:p>
          </p:txBody>
        </p:sp>
        <p:sp>
          <p:nvSpPr>
            <p:cNvPr id="12" name="Prostokąt zaokrąglony 11"/>
            <p:cNvSpPr/>
            <p:nvPr/>
          </p:nvSpPr>
          <p:spPr>
            <a:xfrm>
              <a:off x="967927" y="4283902"/>
              <a:ext cx="1468198" cy="987203"/>
            </a:xfrm>
            <a:prstGeom prst="roundRect">
              <a:avLst>
                <a:gd name="adj" fmla="val 10000"/>
              </a:avLst>
            </a:prstGeom>
            <a:solidFill>
              <a:srgbClr val="83BAD8"/>
            </a:solidFill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50000"/>
                <a:alpha val="90000"/>
                <a:hueOff val="0"/>
                <a:satOff val="-2072"/>
                <a:lumOff val="13457"/>
                <a:alphaOff val="-40000"/>
              </a:schemeClr>
            </a:fillRef>
            <a:effectRef idx="1">
              <a:schemeClr val="accent2">
                <a:tint val="50000"/>
                <a:alpha val="90000"/>
                <a:hueOff val="0"/>
                <a:satOff val="-2072"/>
                <a:lumOff val="13457"/>
                <a:alphaOff val="-4000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 defTabSz="891285">
                <a:lnSpc>
                  <a:spcPct val="150000"/>
                </a:lnSpc>
                <a:defRPr/>
              </a:pPr>
              <a:r>
                <a:rPr lang="pl-PL" sz="1361" b="1" dirty="0">
                  <a:solidFill>
                    <a:srgbClr val="002060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Ewaluacja</a:t>
              </a:r>
            </a:p>
            <a:p>
              <a:pPr algn="ctr" defTabSz="891285">
                <a:lnSpc>
                  <a:spcPct val="150000"/>
                </a:lnSpc>
                <a:defRPr/>
              </a:pPr>
              <a:r>
                <a:rPr lang="pl-PL" sz="1361" b="1" dirty="0">
                  <a:solidFill>
                    <a:srgbClr val="002060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Korekta</a:t>
              </a:r>
            </a:p>
            <a:p>
              <a:pPr algn="ctr" defTabSz="891285">
                <a:lnSpc>
                  <a:spcPct val="150000"/>
                </a:lnSpc>
                <a:defRPr/>
              </a:pPr>
              <a:r>
                <a:rPr lang="pl-PL" sz="1361" b="1" dirty="0">
                  <a:solidFill>
                    <a:srgbClr val="002060"/>
                  </a:solidFill>
                  <a:latin typeface="Arial" panose="020B0604020202020204" pitchFamily="34" charset="0"/>
                  <a:ea typeface="MS PGothic" pitchFamily="34" charset="-128"/>
                  <a:cs typeface="Arial" panose="020B0604020202020204" pitchFamily="34" charset="0"/>
                </a:rPr>
                <a:t>Nadzór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944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31" y="2046691"/>
            <a:ext cx="3499764" cy="325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66751" y="2091790"/>
            <a:ext cx="3287489" cy="3217559"/>
          </a:xfrm>
        </p:spPr>
        <p:txBody>
          <a:bodyPr/>
          <a:lstStyle/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094230" y="2789518"/>
            <a:ext cx="4269712" cy="3221901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0"/>
              </a:spcBef>
            </a:pPr>
            <a:r>
              <a:rPr lang="pl-PL" altLang="pl-PL" sz="213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Alternatywna ścieżka wpisu do Bazy Usług Rozwojowych na podstawie </a:t>
            </a:r>
            <a:r>
              <a:rPr lang="pl-PL" altLang="pl-PL" sz="2138" dirty="0">
                <a:solidFill>
                  <a:srgbClr val="21C1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uprawnień</a:t>
            </a:r>
            <a:r>
              <a:rPr lang="pl-PL" altLang="pl-PL" sz="2138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pl-PL" sz="213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wynikających z </a:t>
            </a:r>
            <a:r>
              <a:rPr lang="pl-PL" altLang="pl-PL" sz="2138" dirty="0">
                <a:solidFill>
                  <a:srgbClr val="21C1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odrębnych przepisów prawa </a:t>
            </a:r>
            <a:r>
              <a:rPr lang="pl-PL" altLang="pl-PL" sz="2138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w zakresie usług szkoleniowych</a:t>
            </a:r>
          </a:p>
          <a:p>
            <a:pPr marL="0" indent="0" algn="just">
              <a:lnSpc>
                <a:spcPct val="100000"/>
              </a:lnSpc>
              <a:spcBef>
                <a:spcPct val="0"/>
              </a:spcBef>
            </a:pPr>
            <a:endParaRPr lang="pl-PL" altLang="pl-PL" sz="2138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ct val="0"/>
              </a:spcBef>
            </a:pPr>
            <a:endParaRPr lang="pl-PL" altLang="pl-PL" sz="2138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spcBef>
                <a:spcPct val="0"/>
              </a:spcBef>
            </a:pPr>
            <a:endParaRPr lang="pl-PL" altLang="pl-PL" sz="2138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594466" y="269689"/>
            <a:ext cx="7769476" cy="1119924"/>
          </a:xfrm>
          <a:prstGeom prst="rect">
            <a:avLst/>
          </a:prstGeom>
        </p:spPr>
        <p:txBody>
          <a:bodyPr/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>
              <a:defRPr/>
            </a:pPr>
            <a:r>
              <a:rPr lang="pl-PL" sz="3120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System zapewniania jakości - ścieżka II: uprawnienia do świadczenia usług </a:t>
            </a:r>
            <a:br>
              <a:rPr lang="pl-PL" sz="3120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120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z mocy prawa</a:t>
            </a:r>
            <a:endParaRPr lang="pl-PL" altLang="pl-PL" sz="3120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0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769454" y="1039636"/>
            <a:ext cx="7349504" cy="5047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166"/>
              </a:spcAft>
            </a:pPr>
            <a:r>
              <a:rPr lang="pl-PL" sz="1458" b="1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Dostawca usług może świadczyć w Bazie usługi z dofinansowaniem, jeżeli:</a:t>
            </a:r>
          </a:p>
          <a:p>
            <a:pPr marL="277749" indent="-277749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458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jest instytucją certyfikującą lub walidującą zgodnie z </a:t>
            </a:r>
            <a:r>
              <a:rPr lang="pl-PL" sz="1458" b="1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ustawą o Zintegrowanym Systemie Kwalifikacji </a:t>
            </a:r>
            <a:r>
              <a:rPr lang="pl-PL" sz="1458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lub</a:t>
            </a:r>
          </a:p>
          <a:p>
            <a:pPr marL="277749" indent="-277749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pl-PL" sz="1458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posiada akredytację w zakresie kształcenia ustawicznego w formach pozaszkolnych zgodnie z </a:t>
            </a:r>
            <a:r>
              <a:rPr lang="pl-PL" sz="1458" b="1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ustawą o systemie oświaty </a:t>
            </a:r>
            <a:r>
              <a:rPr lang="pl-PL" sz="1458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lub</a:t>
            </a:r>
          </a:p>
          <a:p>
            <a:pPr marL="277749" indent="-277749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pl-PL" sz="1458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posiada uprawnienia do świadczenia usług rozwojowych prowadzących do zdobycia kwalifikacji potwierdzonych dyplomami mistrza i świadectwami czeladniczymi wydawanymi po przeprowadzeniu egzaminów w zawodach, o których mowa w </a:t>
            </a:r>
            <a:r>
              <a:rPr lang="pl-PL" sz="1458" b="1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ustawie o rzemiośle </a:t>
            </a:r>
            <a:r>
              <a:rPr lang="pl-PL" sz="1458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lub</a:t>
            </a:r>
          </a:p>
          <a:p>
            <a:pPr marL="277749" indent="-277749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pl-PL" sz="1458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posiada uprawnienia do świadczenia usług rozwojowych prowadzących do zdobycia kwalifikacji nadawanych po ukończeniu studiów podyplomowych lub kursów dokształcających i szkoleń zgodnie z </a:t>
            </a:r>
            <a:r>
              <a:rPr lang="pl-PL" sz="1458" b="1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ustawą Prawo o szkolnictwie wyższym </a:t>
            </a:r>
            <a:r>
              <a:rPr lang="pl-PL" sz="1458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lub</a:t>
            </a:r>
          </a:p>
          <a:p>
            <a:pPr marL="277749" indent="-277749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l-PL" sz="1458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posiada uprawnienia do świadczenia usług rozwojowych prowadzących do zdobycia kwalifikacji nadawanych po ukończeniu innych form kształcenia zgodnie z </a:t>
            </a:r>
            <a:r>
              <a:rPr lang="pl-PL" sz="1458" b="1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ustawą o Polskiej Akademii Nauk</a:t>
            </a:r>
            <a:r>
              <a:rPr lang="pl-PL" sz="1458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lub </a:t>
            </a:r>
            <a:r>
              <a:rPr lang="pl-PL" sz="1458" b="1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ustawą o instytutach badawczych</a:t>
            </a:r>
            <a:r>
              <a:rPr lang="pl-PL" sz="1458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l-PL" sz="1458" dirty="0">
              <a:solidFill>
                <a:srgbClr val="00206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5290" indent="-175290" algn="ctr">
              <a:spcAft>
                <a:spcPts val="0"/>
              </a:spcAft>
            </a:pPr>
            <a:r>
              <a:rPr lang="pl-PL" sz="1458" b="1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Ważne: może je świadczyć wyłącznie w zakresie wynikającym </a:t>
            </a:r>
            <a:br>
              <a:rPr lang="pl-PL" sz="1458" b="1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sz="1458" b="1" dirty="0">
                <a:solidFill>
                  <a:srgbClr val="00206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z posiadanego lub przyznanego uprawnienia</a:t>
            </a:r>
            <a:endParaRPr lang="pl-PL" sz="1458" dirty="0">
              <a:solidFill>
                <a:srgbClr val="00206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66631" y="269689"/>
            <a:ext cx="7555151" cy="1119924"/>
          </a:xfrm>
          <a:prstGeom prst="rect">
            <a:avLst/>
          </a:prstGeom>
        </p:spPr>
        <p:txBody>
          <a:bodyPr/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>
              <a:defRPr/>
            </a:pPr>
            <a:r>
              <a:rPr lang="pl-PL" sz="3120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Uprawnienia do świadczenia usług</a:t>
            </a:r>
            <a:endParaRPr lang="pl-PL" altLang="pl-PL" sz="3120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05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525" y="2019300"/>
            <a:ext cx="1965325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ytuł 1"/>
          <p:cNvSpPr>
            <a:spLocks noGrp="1"/>
          </p:cNvSpPr>
          <p:nvPr>
            <p:ph type="title"/>
          </p:nvPr>
        </p:nvSpPr>
        <p:spPr>
          <a:xfrm>
            <a:off x="635000" y="339725"/>
            <a:ext cx="7364413" cy="847725"/>
          </a:xfrm>
        </p:spPr>
        <p:txBody>
          <a:bodyPr/>
          <a:lstStyle/>
          <a:p>
            <a:pPr algn="ctr">
              <a:defRPr/>
            </a:pPr>
            <a:r>
              <a:rPr lang="pl-PL" sz="312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Najważniejsze elementy karty usługi</a:t>
            </a:r>
          </a:p>
        </p:txBody>
      </p:sp>
      <p:sp>
        <p:nvSpPr>
          <p:cNvPr id="7" name="Symbol zastępczy zawartości 2"/>
          <p:cNvSpPr>
            <a:spLocks noGrp="1"/>
          </p:cNvSpPr>
          <p:nvPr>
            <p:ph sz="half" idx="1"/>
          </p:nvPr>
        </p:nvSpPr>
        <p:spPr>
          <a:xfrm>
            <a:off x="546100" y="1530350"/>
            <a:ext cx="7542213" cy="4273550"/>
          </a:xfrm>
        </p:spPr>
        <p:txBody>
          <a:bodyPr/>
          <a:lstStyle/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 usługi (m.in. zwieńczenie w postaci nabycia kwalifikacji lub kompetencji)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Ramowy program i szczegółowy harmonogram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Grupa docelowa i warunki uczestnictwa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Wymagania dot. prowadzących usługę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Dostępność usługi i powiązanie z giełdą usług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Możliwość dofinansowania (powiązana z uprawnieniami podmiotu)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Inne (cena, czas, miejsce itd.)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Grp="1" noChangeArrowheads="1"/>
          </p:cNvSpPr>
          <p:nvPr>
            <p:ph type="title"/>
          </p:nvPr>
        </p:nvSpPr>
        <p:spPr>
          <a:xfrm>
            <a:off x="523875" y="339725"/>
            <a:ext cx="7364413" cy="593725"/>
          </a:xfrm>
        </p:spPr>
        <p:txBody>
          <a:bodyPr/>
          <a:lstStyle/>
          <a:p>
            <a:pPr algn="ctr" eaLnBrk="1" hangingPunct="1">
              <a:defRPr/>
            </a:pPr>
            <a:r>
              <a:rPr lang="pl-PL" altLang="pl-PL" sz="312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System oceny usług rozwojowych</a:t>
            </a:r>
          </a:p>
        </p:txBody>
      </p:sp>
      <p:sp>
        <p:nvSpPr>
          <p:cNvPr id="16" name="Rectangle 10"/>
          <p:cNvSpPr txBox="1">
            <a:spLocks noChangeArrowheads="1"/>
          </p:cNvSpPr>
          <p:nvPr/>
        </p:nvSpPr>
        <p:spPr bwMode="auto">
          <a:xfrm>
            <a:off x="762000" y="1389063"/>
            <a:ext cx="7364413" cy="391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205" tIns="0" rIns="88205" bIns="44103"/>
          <a:lstStyle>
            <a:lvl1pPr marL="339725" indent="-339725" algn="l" defTabSz="904875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35013" indent="-282575" algn="l" defTabSz="904875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131888" indent="-227013" algn="l" defTabSz="904875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95A1BD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584325" indent="-227013" algn="l" defTabSz="904875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B2BACF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2036763" indent="-227013" algn="l" defTabSz="904875" rt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493963" indent="-227013" algn="l" defTabSz="904875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51163" indent="-227013" algn="l" defTabSz="904875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08363" indent="-227013" algn="l" defTabSz="904875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65563" indent="-227013" algn="l" defTabSz="904875" rtl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34232" indent="-334232" eaLnBrk="1" hangingPunct="1">
              <a:defRPr/>
            </a:pPr>
            <a:r>
              <a:rPr lang="pl-PL" sz="1555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Usługi realizowane z EFS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Obowiązek dokonywania ocen usług, wynikający z umowy wsparcia podpisanej z operatorem środków publicznych Regionalnego Programu Operacyjnego</a:t>
            </a:r>
          </a:p>
          <a:p>
            <a:pPr marL="334232" indent="-334232" eaLnBrk="1" hangingPunct="1">
              <a:defRPr/>
            </a:pPr>
            <a:r>
              <a:rPr lang="pl-PL" sz="1555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Usługi komercyjne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Ocena nieobowiązkowa – PARP zaleca,</a:t>
            </a:r>
          </a:p>
          <a:p>
            <a:pPr marL="0" lvl="2" indent="0">
              <a:buClr>
                <a:srgbClr val="002060"/>
              </a:buClr>
              <a:buNone/>
              <a:defRPr/>
            </a:pPr>
            <a:r>
              <a:rPr lang="pl-PL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aby usługodawcy wprowadzali w swoich </a:t>
            </a:r>
          </a:p>
          <a:p>
            <a:pPr marL="0" lvl="2" indent="0">
              <a:buClr>
                <a:srgbClr val="002060"/>
              </a:buClr>
              <a:buNone/>
              <a:defRPr/>
            </a:pPr>
            <a:r>
              <a:rPr lang="pl-PL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umowach zapisy nakładające na uczestników </a:t>
            </a:r>
          </a:p>
          <a:p>
            <a:pPr marL="0" lvl="2" indent="0">
              <a:buClr>
                <a:srgbClr val="002060"/>
              </a:buClr>
              <a:buNone/>
              <a:defRPr/>
            </a:pPr>
            <a:r>
              <a:rPr lang="pl-PL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obowiązek dokonania oceny usługi w Bazie </a:t>
            </a:r>
          </a:p>
          <a:p>
            <a:pPr marL="0" lvl="2" indent="0">
              <a:buClr>
                <a:srgbClr val="002060"/>
              </a:buClr>
              <a:buNone/>
              <a:defRPr/>
            </a:pPr>
            <a:r>
              <a:rPr lang="pl-PL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lub co najmniej zachęcali do dokonania oceny</a:t>
            </a:r>
          </a:p>
        </p:txBody>
      </p:sp>
      <p:pic>
        <p:nvPicPr>
          <p:cNvPr id="39940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3098800"/>
            <a:ext cx="3278187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>
            <a:spLocks noChangeArrowheads="1"/>
          </p:cNvSpPr>
          <p:nvPr/>
        </p:nvSpPr>
        <p:spPr bwMode="auto">
          <a:xfrm>
            <a:off x="1131888" y="1508125"/>
            <a:ext cx="7300912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140" tIns="44070" rIns="88140" bIns="4407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 CE" charset="-1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 CE" charset="-1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 CE" charset="-1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 CE" charset="-1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 CE" charset="-1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CE" charset="-1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CE" charset="-1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CE" charset="-1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 CE" charset="-18"/>
              </a:defRPr>
            </a:lvl9pPr>
          </a:lstStyle>
          <a:p>
            <a:pPr algn="ctr">
              <a:defRPr/>
            </a:pPr>
            <a:r>
              <a:rPr lang="pl-PL" sz="2722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jako modyfikacja największej bazy ofert szkoleniowych w Polsce tj. </a:t>
            </a:r>
            <a:r>
              <a:rPr lang="pl-PL" sz="2722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www.inwestycjawkadry.pl</a:t>
            </a:r>
            <a:r>
              <a:rPr lang="pl-PL" sz="2722" b="1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17411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9075" y="3119438"/>
            <a:ext cx="3230563" cy="288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ytuł 1"/>
          <p:cNvSpPr txBox="1">
            <a:spLocks/>
          </p:cNvSpPr>
          <p:nvPr/>
        </p:nvSpPr>
        <p:spPr>
          <a:xfrm>
            <a:off x="736600" y="385763"/>
            <a:ext cx="7554913" cy="1119187"/>
          </a:xfrm>
          <a:prstGeom prst="rect">
            <a:avLst/>
          </a:prstGeom>
        </p:spPr>
        <p:txBody>
          <a:bodyPr/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>
              <a:defRPr/>
            </a:pPr>
            <a:r>
              <a:rPr lang="pl-PL" altLang="pl-PL" sz="3120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Baza Usług Rozwojowych</a:t>
            </a:r>
            <a:endParaRPr lang="pl-PL" altLang="pl-PL" sz="312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/>
          <p:cNvSpPr>
            <a:spLocks noGrp="1"/>
          </p:cNvSpPr>
          <p:nvPr>
            <p:ph type="title"/>
          </p:nvPr>
        </p:nvSpPr>
        <p:spPr>
          <a:xfrm>
            <a:off x="666750" y="409575"/>
            <a:ext cx="7554913" cy="1571625"/>
          </a:xfrm>
          <a:extLst/>
        </p:spPr>
        <p:txBody>
          <a:bodyPr lIns="89446" rIns="89446" bIns="44723"/>
          <a:lstStyle/>
          <a:p>
            <a:pPr algn="ctr" eaLnBrk="1" hangingPunct="1">
              <a:defRPr/>
            </a:pPr>
            <a:r>
              <a:rPr lang="pl-PL" altLang="pl-PL" sz="312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Audyt funkcjonowania Podmiotu</a:t>
            </a:r>
            <a:endParaRPr lang="pl-PL" sz="312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884238" y="1319213"/>
            <a:ext cx="7119937" cy="3932237"/>
          </a:xfrm>
        </p:spPr>
        <p:txBody>
          <a:bodyPr/>
          <a:lstStyle/>
          <a:p>
            <a:pPr marL="0" indent="0" algn="just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pl-PL" altLang="pl-PL" sz="2333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Cele: </a:t>
            </a:r>
          </a:p>
          <a:p>
            <a:pPr marL="333299" indent="-333299" eaLnBrk="1" hangingPunct="1">
              <a:lnSpc>
                <a:spcPct val="100000"/>
              </a:lnSpc>
              <a:spcBef>
                <a:spcPts val="1750"/>
              </a:spcBef>
              <a:buFont typeface="Wingdings" panose="05000000000000000000" pitchFamily="2" charset="2"/>
              <a:buChar char="Ø"/>
              <a:defRPr/>
            </a:pPr>
            <a:r>
              <a:rPr lang="pl-PL" altLang="pl-PL" sz="2333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zapewnienie </a:t>
            </a:r>
            <a:r>
              <a:rPr lang="pl-PL" altLang="pl-PL" sz="2333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wysokiej jakości usług</a:t>
            </a:r>
          </a:p>
          <a:p>
            <a:pPr marL="333299" indent="-333299" eaLnBrk="1" hangingPunct="1">
              <a:lnSpc>
                <a:spcPct val="100000"/>
              </a:lnSpc>
              <a:spcBef>
                <a:spcPts val="1750"/>
              </a:spcBef>
              <a:buFont typeface="Wingdings" panose="05000000000000000000" pitchFamily="2" charset="2"/>
              <a:buChar char="Ø"/>
              <a:defRPr/>
            </a:pPr>
            <a:r>
              <a:rPr lang="pl-PL" altLang="pl-PL" sz="2333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potwierdzenie </a:t>
            </a:r>
            <a:r>
              <a:rPr lang="pl-PL" altLang="pl-PL" sz="2333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spełnienia wymagań </a:t>
            </a:r>
            <a:r>
              <a:rPr lang="pl-PL" altLang="pl-PL" sz="2333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nałożonych rozporządzeniem KSU </a:t>
            </a:r>
            <a:br>
              <a:rPr lang="pl-PL" altLang="pl-PL" sz="2333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altLang="pl-PL" sz="2333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przez zarejestrowane podmioty </a:t>
            </a:r>
          </a:p>
          <a:p>
            <a:pPr marL="333299" indent="-333299" eaLnBrk="1" hangingPunct="1">
              <a:lnSpc>
                <a:spcPct val="100000"/>
              </a:lnSpc>
              <a:spcBef>
                <a:spcPts val="1750"/>
              </a:spcBef>
              <a:buFont typeface="Wingdings" panose="05000000000000000000" pitchFamily="2" charset="2"/>
              <a:buChar char="Ø"/>
              <a:defRPr/>
            </a:pPr>
            <a:r>
              <a:rPr lang="pl-PL" altLang="pl-PL" sz="2333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wskazanie </a:t>
            </a:r>
            <a:r>
              <a:rPr lang="pl-PL" altLang="pl-PL" sz="2333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obszarów do rozwoju </a:t>
            </a:r>
            <a:r>
              <a:rPr lang="pl-PL" altLang="pl-PL" sz="2333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 kątem podnoszenia jakości usług</a:t>
            </a:r>
          </a:p>
          <a:p>
            <a:pPr marL="334232" indent="-334232" algn="just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2333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100000"/>
              </a:lnSpc>
              <a:spcBef>
                <a:spcPts val="0"/>
              </a:spcBef>
              <a:defRPr/>
            </a:pPr>
            <a:endParaRPr lang="pl-PL" altLang="pl-PL" sz="2333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4232" indent="-334232" algn="just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2333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1" hangingPunct="1">
              <a:lnSpc>
                <a:spcPct val="100000"/>
              </a:lnSpc>
              <a:spcBef>
                <a:spcPts val="0"/>
              </a:spcBef>
              <a:defRPr/>
            </a:pPr>
            <a:endParaRPr lang="pl-PL" altLang="pl-PL" sz="2333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4232" indent="-334232" algn="just" eaLnBrk="1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pl-PL" altLang="pl-PL" sz="2333" dirty="0">
              <a:solidFill>
                <a:srgbClr val="002C5A"/>
              </a:solidFill>
              <a:latin typeface="Calibri" panose="020F0502020204030204" pitchFamily="34" charset="0"/>
            </a:endParaRPr>
          </a:p>
          <a:p>
            <a:pPr marL="445643" indent="-445643">
              <a:buFont typeface="Arial" panose="020B0604020202020204" pitchFamily="34" charset="0"/>
              <a:buChar char="•"/>
              <a:defRPr/>
            </a:pPr>
            <a:endParaRPr lang="pl-PL" sz="2333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95313" y="409575"/>
            <a:ext cx="7554912" cy="593725"/>
          </a:xfrm>
          <a:extLst/>
        </p:spPr>
        <p:txBody>
          <a:bodyPr lIns="89446" rIns="89446" bIns="44723"/>
          <a:lstStyle/>
          <a:p>
            <a:pPr algn="ctr" eaLnBrk="1" hangingPunct="1">
              <a:defRPr/>
            </a:pPr>
            <a:r>
              <a:rPr lang="pl-PL" sz="312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Stan realizacji PSF/Bazy – marzec 2017 </a:t>
            </a:r>
          </a:p>
        </p:txBody>
      </p:sp>
      <p:sp>
        <p:nvSpPr>
          <p:cNvPr id="53251" name="Symbol zastępczy zawartości 1"/>
          <p:cNvSpPr>
            <a:spLocks noGrp="1"/>
          </p:cNvSpPr>
          <p:nvPr>
            <p:ph idx="1"/>
          </p:nvPr>
        </p:nvSpPr>
        <p:spPr>
          <a:xfrm>
            <a:off x="1060450" y="1011238"/>
            <a:ext cx="7089775" cy="4200525"/>
          </a:xfrm>
        </p:spPr>
        <p:txBody>
          <a:bodyPr/>
          <a:lstStyle/>
          <a:p>
            <a:pPr marL="0" indent="0">
              <a:defRPr/>
            </a:pPr>
            <a:r>
              <a:rPr lang="pl-PL" altLang="pl-PL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Baza Usług Rozwojowych: 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altLang="pl-PL" sz="16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prawie </a:t>
            </a:r>
            <a:r>
              <a:rPr lang="pl-PL" altLang="pl-PL" sz="1600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1 316 </a:t>
            </a:r>
            <a:r>
              <a:rPr lang="pl-PL" altLang="pl-PL" sz="16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podmiotów świadczących usługi, w tym </a:t>
            </a:r>
            <a:r>
              <a:rPr lang="pl-PL" altLang="pl-PL" sz="1600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487</a:t>
            </a:r>
            <a:r>
              <a:rPr lang="pl-PL" altLang="pl-PL" sz="16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możliwością dofinansowania,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altLang="pl-PL" sz="16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ponad </a:t>
            </a:r>
            <a:r>
              <a:rPr lang="pl-PL" altLang="pl-PL" sz="1600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 </a:t>
            </a:r>
            <a:r>
              <a:rPr lang="pl-PL" altLang="pl-PL" sz="1600" kern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tys. </a:t>
            </a:r>
            <a:r>
              <a:rPr lang="pl-PL" altLang="pl-PL" sz="1600" kern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usług</a:t>
            </a:r>
            <a:r>
              <a:rPr lang="pl-PL" altLang="pl-PL" sz="16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 tym ponad </a:t>
            </a:r>
            <a:r>
              <a:rPr lang="pl-PL" altLang="pl-PL" sz="1600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</a:t>
            </a:r>
            <a:r>
              <a:rPr lang="pl-PL" altLang="pl-PL" sz="1600" kern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tys. </a:t>
            </a:r>
            <a:r>
              <a:rPr lang="pl-PL" altLang="pl-PL" sz="16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możliwością </a:t>
            </a:r>
            <a:r>
              <a:rPr lang="pl-PL" altLang="pl-PL" sz="1600" kern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dofinansowania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altLang="pl-PL" sz="1600" kern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Ponad </a:t>
            </a:r>
            <a:r>
              <a:rPr lang="pl-PL" altLang="pl-PL" sz="1600" kern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115 tys. </a:t>
            </a:r>
            <a:r>
              <a:rPr lang="pl-PL" altLang="pl-PL" sz="1600" kern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użytkowników od sierpnia 2016 r.</a:t>
            </a:r>
            <a:endParaRPr lang="pl-PL" altLang="pl-PL" sz="16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defRPr/>
            </a:pPr>
            <a:r>
              <a:rPr lang="pl-PL" altLang="pl-PL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Podmiotowy System Finansowania: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altLang="pl-PL" sz="16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Uruchomione środki w regionach: </a:t>
            </a:r>
            <a:r>
              <a:rPr lang="pl-PL" altLang="pl-PL" sz="1600" i="1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podlaskie, dolnośląskie, warmińsko-mazurskie,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altLang="pl-PL" sz="16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Rozstrzygnięte konkursy na operatorów: </a:t>
            </a:r>
            <a:r>
              <a:rPr lang="pl-PL" altLang="pl-PL" sz="1600" i="1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wielkopolskie, świętokrzyskie, zachodniopomorskie, lubelskie, </a:t>
            </a:r>
            <a:r>
              <a:rPr lang="pl-PL" altLang="pl-PL" sz="1600" i="1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lubuskie, </a:t>
            </a:r>
            <a:endParaRPr lang="pl-PL" altLang="pl-PL" sz="1600" i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altLang="pl-PL" sz="16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Trwające konkursy: </a:t>
            </a:r>
            <a:r>
              <a:rPr lang="pl-PL" altLang="pl-PL" sz="1600" i="1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łódzkie, małopolskie, </a:t>
            </a:r>
            <a:r>
              <a:rPr lang="pl-PL" altLang="pl-PL" sz="1600" i="1" kern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podkarpackie</a:t>
            </a:r>
            <a:r>
              <a:rPr lang="pl-PL" altLang="pl-PL" sz="1600" i="1" kern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opolskie, śląskie, kujawsko-pomorskie.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3" name="Symbol zastępczy zawartości 9"/>
          <p:cNvGraphicFramePr>
            <a:graphicFrameLocks noGrp="1"/>
          </p:cNvGraphicFramePr>
          <p:nvPr>
            <p:ph idx="1"/>
          </p:nvPr>
        </p:nvGraphicFramePr>
        <p:xfrm>
          <a:off x="615950" y="2006600"/>
          <a:ext cx="7656513" cy="412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6" name="Wykres" r:id="rId4" imgW="7663336" imgH="4127350" progId="Excel.Chart.8">
                  <p:embed/>
                </p:oleObj>
              </mc:Choice>
              <mc:Fallback>
                <p:oleObj name="Wykres" r:id="rId4" imgW="7663336" imgH="4127350" progId="Excel.Chart.8">
                  <p:embed/>
                  <p:pic>
                    <p:nvPicPr>
                      <p:cNvPr id="0" name="Symbol zastępczy zawartości 9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2006600"/>
                        <a:ext cx="7656513" cy="412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ytuł 2"/>
          <p:cNvSpPr txBox="1">
            <a:spLocks/>
          </p:cNvSpPr>
          <p:nvPr/>
        </p:nvSpPr>
        <p:spPr bwMode="auto">
          <a:xfrm>
            <a:off x="595313" y="409575"/>
            <a:ext cx="7554912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446" tIns="0" rIns="89446" bIns="44723" numCol="1" anchor="t" anchorCtr="0" compatLnSpc="1">
            <a:prstTxWarp prst="textNoShape">
              <a:avLst/>
            </a:prstTxWarp>
          </a:bodyPr>
          <a:lstStyle>
            <a:lvl1pPr algn="l" defTabSz="904875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defTabSz="904875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2pPr>
            <a:lvl3pPr algn="l" defTabSz="904875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3pPr>
            <a:lvl4pPr algn="l" defTabSz="904875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4pPr>
            <a:lvl5pPr algn="l" defTabSz="904875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l" defTabSz="904875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14400" algn="l" defTabSz="904875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71600" algn="l" defTabSz="904875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28800" algn="l" defTabSz="904875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 eaLnBrk="1" hangingPunct="1">
              <a:defRPr/>
            </a:pPr>
            <a:r>
              <a:rPr lang="pl-PL" sz="312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Podmioty świadczące usługi rozwojowe – podział wg województw</a:t>
            </a:r>
            <a:endParaRPr lang="pl-PL" sz="3120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6494" y="3069421"/>
            <a:ext cx="1470025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911919" y="1979315"/>
            <a:ext cx="6859587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pl-PL"/>
            </a:defPPr>
            <a:lvl1pPr defTabSz="916960" eaLnBrk="0" fontAlgn="base" hangingPunct="0">
              <a:spcBef>
                <a:spcPct val="0"/>
              </a:spcBef>
              <a:spcAft>
                <a:spcPct val="0"/>
              </a:spcAft>
              <a:defRPr sz="2407" b="1">
                <a:solidFill>
                  <a:srgbClr val="002060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Zapraszamy, wejdź na </a:t>
            </a:r>
          </a:p>
          <a:p>
            <a:pPr>
              <a:defRPr/>
            </a:pP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uslugirozwojowe.parp.gov.pl</a:t>
            </a:r>
          </a:p>
          <a:p>
            <a:pPr algn="ctr">
              <a:defRPr/>
            </a:pPr>
            <a:r>
              <a:rPr lang="pl-PL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endParaRPr lang="pl-PL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pl-PL" altLang="pl-PL" sz="2800" dirty="0">
                <a:latin typeface="Arial" panose="020B0604020202020204" pitchFamily="34" charset="0"/>
                <a:cs typeface="Arial" panose="020B0604020202020204" pitchFamily="34" charset="0"/>
              </a:rPr>
              <a:t>Infolinia Pn.-Pt. 8:00 – 18:00</a:t>
            </a:r>
          </a:p>
          <a:p>
            <a:pPr>
              <a:defRPr/>
            </a:pPr>
            <a:r>
              <a:rPr lang="pl-PL" altLang="pl-PL" sz="2800" dirty="0">
                <a:latin typeface="Arial" panose="020B0604020202020204" pitchFamily="34" charset="0"/>
                <a:cs typeface="Arial" panose="020B0604020202020204" pitchFamily="34" charset="0"/>
              </a:rPr>
              <a:t>pod nr. tel. 801 808 108 </a:t>
            </a:r>
          </a:p>
          <a:p>
            <a:pPr>
              <a:defRPr/>
            </a:pPr>
            <a:r>
              <a:rPr lang="pl-PL" altLang="pl-PL" sz="2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info_uslugirozwojowe@parp.gov.pl</a:t>
            </a:r>
            <a:r>
              <a:rPr lang="pl-PL" altLang="pl-PL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endParaRPr lang="pl-PL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ytuł 1"/>
          <p:cNvSpPr>
            <a:spLocks noGrp="1"/>
          </p:cNvSpPr>
          <p:nvPr>
            <p:ph type="title"/>
          </p:nvPr>
        </p:nvSpPr>
        <p:spPr>
          <a:xfrm>
            <a:off x="692150" y="379413"/>
            <a:ext cx="7554913" cy="1119187"/>
          </a:xfrm>
        </p:spPr>
        <p:txBody>
          <a:bodyPr/>
          <a:lstStyle/>
          <a:p>
            <a:pPr algn="ctr" defTabSz="894398">
              <a:defRPr/>
            </a:pPr>
            <a:r>
              <a:rPr lang="pl-PL" altLang="pl-PL" sz="312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Jakie Usługi rozwojowe możemy znaleźć w bazie</a:t>
            </a:r>
            <a:endParaRPr lang="pl-PL" altLang="pl-PL" sz="31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Symbol zastępczy zawartości 2"/>
          <p:cNvSpPr>
            <a:spLocks noGrp="1"/>
          </p:cNvSpPr>
          <p:nvPr>
            <p:ph idx="1"/>
          </p:nvPr>
        </p:nvSpPr>
        <p:spPr>
          <a:xfrm>
            <a:off x="695325" y="1744663"/>
            <a:ext cx="7699375" cy="2100262"/>
          </a:xfrm>
        </p:spPr>
        <p:txBody>
          <a:bodyPr>
            <a:noAutofit/>
          </a:bodyPr>
          <a:lstStyle/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7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Szkolenia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7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Studia podyplomowe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7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E-learning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7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Usługa o charakterze zawodowym</a:t>
            </a:r>
          </a:p>
          <a:p>
            <a:pPr marL="333299" lvl="2" indent="-333299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sz="1700" kern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Egzamin</a:t>
            </a:r>
          </a:p>
          <a:p>
            <a:pPr marL="0" indent="0" algn="just" defTabSz="894398">
              <a:spcBef>
                <a:spcPts val="0"/>
              </a:spcBef>
              <a:defRPr/>
            </a:pPr>
            <a:endParaRPr lang="pl-PL" sz="1847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90905" lvl="1" indent="0" defTabSz="894398">
              <a:lnSpc>
                <a:spcPct val="100000"/>
              </a:lnSpc>
              <a:buFont typeface="Wingdings" pitchFamily="2" charset="2"/>
              <a:buNone/>
              <a:defRPr/>
            </a:pPr>
            <a:endParaRPr lang="pl-PL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ytuł 1"/>
          <p:cNvSpPr txBox="1">
            <a:spLocks/>
          </p:cNvSpPr>
          <p:nvPr/>
        </p:nvSpPr>
        <p:spPr bwMode="auto">
          <a:xfrm>
            <a:off x="768350" y="1393825"/>
            <a:ext cx="55245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446" tIns="0" rIns="89446" bIns="44723"/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>
              <a:defRPr/>
            </a:pPr>
            <a:r>
              <a:rPr lang="pl-PL" sz="1944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Usługi o charakterze szkoleniowym</a:t>
            </a:r>
          </a:p>
        </p:txBody>
      </p:sp>
      <p:sp>
        <p:nvSpPr>
          <p:cNvPr id="6" name="Tytuł 1"/>
          <p:cNvSpPr txBox="1">
            <a:spLocks/>
          </p:cNvSpPr>
          <p:nvPr/>
        </p:nvSpPr>
        <p:spPr bwMode="auto">
          <a:xfrm>
            <a:off x="762000" y="3930650"/>
            <a:ext cx="55245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446" tIns="0" rIns="89446" bIns="44723"/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>
              <a:defRPr/>
            </a:pPr>
            <a:r>
              <a:rPr lang="pl-PL" sz="1944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Usługi o charakterze doradczym</a:t>
            </a:r>
          </a:p>
        </p:txBody>
      </p:sp>
      <p:sp>
        <p:nvSpPr>
          <p:cNvPr id="19462" name="Symbol zastępczy zawartości 2"/>
          <p:cNvSpPr txBox="1">
            <a:spLocks/>
          </p:cNvSpPr>
          <p:nvPr/>
        </p:nvSpPr>
        <p:spPr bwMode="auto">
          <a:xfrm>
            <a:off x="692150" y="4333875"/>
            <a:ext cx="7699375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446" tIns="0" rIns="89446" bIns="44723"/>
          <a:lstStyle>
            <a:lvl1pPr marL="331788" indent="-331788" defTabSz="919163">
              <a:lnSpc>
                <a:spcPct val="150000"/>
              </a:lnSpc>
              <a:spcBef>
                <a:spcPct val="20000"/>
              </a:spcBef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390525" defTabSz="919163">
              <a:lnSpc>
                <a:spcPct val="150000"/>
              </a:lnSpc>
              <a:spcBef>
                <a:spcPct val="20000"/>
              </a:spcBef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50938" indent="-230188" defTabSz="919163">
              <a:lnSpc>
                <a:spcPct val="150000"/>
              </a:lnSpc>
              <a:spcBef>
                <a:spcPct val="20000"/>
              </a:spcBef>
              <a:buClr>
                <a:srgbClr val="95A1BD"/>
              </a:buClr>
              <a:buSzPct val="9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9725" indent="-230188" defTabSz="919163">
              <a:lnSpc>
                <a:spcPct val="150000"/>
              </a:lnSpc>
              <a:spcBef>
                <a:spcPct val="20000"/>
              </a:spcBef>
              <a:buClr>
                <a:srgbClr val="B2BACF"/>
              </a:buClr>
              <a:buSzPct val="9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70100" indent="-230188" defTabSz="919163">
              <a:lnSpc>
                <a:spcPct val="150000"/>
              </a:lnSpc>
              <a:spcBef>
                <a:spcPct val="20000"/>
              </a:spcBef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27300" indent="-230188" defTabSz="919163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84500" indent="-230188" defTabSz="919163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41700" indent="-230188" defTabSz="919163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98900" indent="-230188" defTabSz="919163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33299" lvl="2" indent="-333299" defTabSz="904875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altLang="pl-PL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Doradztwo</a:t>
            </a:r>
          </a:p>
          <a:p>
            <a:pPr marL="333299" lvl="2" indent="-333299" defTabSz="904875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altLang="pl-PL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Mentoring</a:t>
            </a:r>
          </a:p>
          <a:p>
            <a:pPr marL="333299" lvl="2" indent="-333299" defTabSz="904875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altLang="pl-PL" sz="17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Coaching</a:t>
            </a:r>
            <a:endParaRPr lang="pl-PL" altLang="pl-PL" sz="17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46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3888" y="3629025"/>
            <a:ext cx="2308225" cy="2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979863"/>
            <a:ext cx="6704012" cy="178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935038" y="1407962"/>
            <a:ext cx="7299325" cy="2066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33299" lvl="2" indent="-333299" defTabSz="904875">
              <a:lnSpc>
                <a:spcPct val="150000"/>
              </a:lnSpc>
              <a:spcBef>
                <a:spcPct val="20000"/>
              </a:spcBef>
              <a:buClr>
                <a:srgbClr val="002060"/>
              </a:buClr>
              <a:buSzPct val="90000"/>
              <a:buFont typeface="Wingdings" pitchFamily="2" charset="2"/>
              <a:buChar char="Ø"/>
              <a:defRPr/>
            </a:pPr>
            <a:r>
              <a:rPr lang="pl-PL" sz="1944" b="1" dirty="0" smtClean="0">
                <a:solidFill>
                  <a:srgbClr val="002060"/>
                </a:solidFill>
                <a:cs typeface="Arial" panose="020B0604020202020204" pitchFamily="34" charset="0"/>
              </a:rPr>
              <a:t>weryfikacja</a:t>
            </a:r>
            <a:r>
              <a:rPr lang="pl-PL" sz="1944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pl-PL" sz="1944" dirty="0">
                <a:solidFill>
                  <a:srgbClr val="002060"/>
                </a:solidFill>
                <a:cs typeface="Arial" panose="020B0604020202020204" pitchFamily="34" charset="0"/>
              </a:rPr>
              <a:t>podmiotów świadczących usługi rozwojowe</a:t>
            </a:r>
          </a:p>
          <a:p>
            <a:pPr marL="333299" lvl="2" indent="-333299" defTabSz="904875">
              <a:lnSpc>
                <a:spcPct val="150000"/>
              </a:lnSpc>
              <a:spcBef>
                <a:spcPct val="20000"/>
              </a:spcBef>
              <a:buClr>
                <a:srgbClr val="002060"/>
              </a:buClr>
              <a:buSzPct val="90000"/>
              <a:buFont typeface="Wingdings" pitchFamily="2" charset="2"/>
              <a:buChar char="Ø"/>
              <a:defRPr/>
            </a:pPr>
            <a:r>
              <a:rPr lang="pl-PL" sz="1944" dirty="0">
                <a:solidFill>
                  <a:srgbClr val="002060"/>
                </a:solidFill>
                <a:cs typeface="Arial" panose="020B0604020202020204" pitchFamily="34" charset="0"/>
              </a:rPr>
              <a:t>system </a:t>
            </a:r>
            <a:r>
              <a:rPr lang="pl-PL" sz="1944" b="1" dirty="0">
                <a:solidFill>
                  <a:srgbClr val="002060"/>
                </a:solidFill>
                <a:cs typeface="Arial" panose="020B0604020202020204" pitchFamily="34" charset="0"/>
              </a:rPr>
              <a:t>oceny</a:t>
            </a:r>
            <a:r>
              <a:rPr lang="pl-PL" sz="1944" dirty="0">
                <a:solidFill>
                  <a:srgbClr val="002060"/>
                </a:solidFill>
                <a:cs typeface="Arial" panose="020B0604020202020204" pitchFamily="34" charset="0"/>
              </a:rPr>
              <a:t> usług rozwojowych</a:t>
            </a:r>
          </a:p>
          <a:p>
            <a:pPr marL="333299" lvl="2" indent="-333299" defTabSz="904875">
              <a:lnSpc>
                <a:spcPct val="150000"/>
              </a:lnSpc>
              <a:spcBef>
                <a:spcPct val="20000"/>
              </a:spcBef>
              <a:buClr>
                <a:srgbClr val="002060"/>
              </a:buClr>
              <a:buSzPct val="90000"/>
              <a:buFont typeface="Wingdings" pitchFamily="2" charset="2"/>
              <a:buChar char="Ø"/>
              <a:defRPr/>
            </a:pPr>
            <a:r>
              <a:rPr lang="pl-PL" sz="1944" b="1" dirty="0">
                <a:solidFill>
                  <a:srgbClr val="002060"/>
                </a:solidFill>
                <a:cs typeface="Arial" panose="020B0604020202020204" pitchFamily="34" charset="0"/>
              </a:rPr>
              <a:t>giełda</a:t>
            </a:r>
            <a:r>
              <a:rPr lang="pl-PL" sz="1944" dirty="0">
                <a:solidFill>
                  <a:srgbClr val="002060"/>
                </a:solidFill>
                <a:cs typeface="Arial" panose="020B0604020202020204" pitchFamily="34" charset="0"/>
              </a:rPr>
              <a:t> usług</a:t>
            </a:r>
          </a:p>
          <a:p>
            <a:pPr marL="333299" lvl="2" indent="-333299" defTabSz="904875">
              <a:lnSpc>
                <a:spcPct val="150000"/>
              </a:lnSpc>
              <a:spcBef>
                <a:spcPct val="20000"/>
              </a:spcBef>
              <a:buClr>
                <a:srgbClr val="002060"/>
              </a:buClr>
              <a:buSzPct val="90000"/>
              <a:buFont typeface="Wingdings" pitchFamily="2" charset="2"/>
              <a:buChar char="Ø"/>
              <a:defRPr/>
            </a:pPr>
            <a:r>
              <a:rPr lang="pl-PL" sz="1944" dirty="0">
                <a:solidFill>
                  <a:srgbClr val="002060"/>
                </a:solidFill>
                <a:cs typeface="Arial" panose="020B0604020202020204" pitchFamily="34" charset="0"/>
              </a:rPr>
              <a:t>wsparcie </a:t>
            </a:r>
            <a:r>
              <a:rPr lang="pl-PL" sz="1944" b="1" dirty="0">
                <a:solidFill>
                  <a:srgbClr val="002060"/>
                </a:solidFill>
                <a:cs typeface="Arial" panose="020B0604020202020204" pitchFamily="34" charset="0"/>
              </a:rPr>
              <a:t>dystrybucji</a:t>
            </a:r>
            <a:r>
              <a:rPr lang="pl-PL" sz="1944" dirty="0">
                <a:solidFill>
                  <a:srgbClr val="002060"/>
                </a:solidFill>
                <a:cs typeface="Arial" panose="020B0604020202020204" pitchFamily="34" charset="0"/>
              </a:rPr>
              <a:t> środków </a:t>
            </a:r>
            <a:r>
              <a:rPr lang="pl-PL" sz="1944" dirty="0" smtClean="0">
                <a:solidFill>
                  <a:srgbClr val="002060"/>
                </a:solidFill>
                <a:cs typeface="Arial" panose="020B0604020202020204" pitchFamily="34" charset="0"/>
              </a:rPr>
              <a:t>publicznych</a:t>
            </a:r>
            <a:endParaRPr lang="pl-PL" sz="1944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4" name="Tytuł 1"/>
          <p:cNvSpPr txBox="1">
            <a:spLocks/>
          </p:cNvSpPr>
          <p:nvPr/>
        </p:nvSpPr>
        <p:spPr>
          <a:xfrm>
            <a:off x="679450" y="339725"/>
            <a:ext cx="7554913" cy="1119188"/>
          </a:xfrm>
          <a:prstGeom prst="rect">
            <a:avLst/>
          </a:prstGeom>
        </p:spPr>
        <p:txBody>
          <a:bodyPr/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>
              <a:defRPr/>
            </a:pPr>
            <a:r>
              <a:rPr lang="pl-PL" altLang="pl-PL" sz="3120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 wyróżnia nasz portal?</a:t>
            </a:r>
            <a:endParaRPr lang="pl-PL" altLang="pl-PL" sz="312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79438" y="1763291"/>
            <a:ext cx="2352675" cy="809625"/>
          </a:xfrm>
          <a:prstGeom prst="rect">
            <a:avLst/>
          </a:prstGeom>
          <a:noFill/>
        </p:spPr>
        <p:txBody>
          <a:bodyPr lIns="90395" tIns="45196" rIns="90395" bIns="45196">
            <a:spAutoFit/>
          </a:bodyPr>
          <a:lstStyle/>
          <a:p>
            <a:pPr algn="ctr" defTabSz="903993">
              <a:defRPr/>
            </a:pPr>
            <a:r>
              <a:rPr lang="pl-PL" sz="2333" b="1" dirty="0">
                <a:solidFill>
                  <a:srgbClr val="002060"/>
                </a:solidFill>
                <a:cs typeface="Arial" panose="020B0604020202020204" pitchFamily="34" charset="0"/>
              </a:rPr>
              <a:t>Przedsiębiorcy i pracownicy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5572125" y="1763291"/>
            <a:ext cx="2951163" cy="1166812"/>
          </a:xfrm>
          <a:prstGeom prst="rect">
            <a:avLst/>
          </a:prstGeom>
          <a:noFill/>
        </p:spPr>
        <p:txBody>
          <a:bodyPr lIns="90395" tIns="45196" rIns="90395" bIns="45196">
            <a:spAutoFit/>
          </a:bodyPr>
          <a:lstStyle/>
          <a:p>
            <a:pPr algn="ctr" defTabSz="903993">
              <a:defRPr/>
            </a:pPr>
            <a:r>
              <a:rPr lang="pl-PL" sz="2333" b="1" dirty="0">
                <a:solidFill>
                  <a:srgbClr val="002060"/>
                </a:solidFill>
                <a:cs typeface="Arial" panose="020B0604020202020204" pitchFamily="34" charset="0"/>
              </a:rPr>
              <a:t>Dysponenci środków publicznych</a:t>
            </a:r>
          </a:p>
        </p:txBody>
      </p:sp>
      <p:sp>
        <p:nvSpPr>
          <p:cNvPr id="5" name="Strzałka w dół 2"/>
          <p:cNvSpPr>
            <a:spLocks noChangeArrowheads="1"/>
          </p:cNvSpPr>
          <p:nvPr/>
        </p:nvSpPr>
        <p:spPr bwMode="auto">
          <a:xfrm>
            <a:off x="1435100" y="2882900"/>
            <a:ext cx="139700" cy="550863"/>
          </a:xfrm>
          <a:prstGeom prst="downArrow">
            <a:avLst>
              <a:gd name="adj1" fmla="val 50000"/>
              <a:gd name="adj2" fmla="val 49835"/>
            </a:avLst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395" tIns="45196" rIns="90395" bIns="45196"/>
          <a:lstStyle/>
          <a:p>
            <a:pPr defTabSz="903993">
              <a:defRPr/>
            </a:pPr>
            <a:endParaRPr lang="pl-PL" altLang="pl-PL" sz="23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Strzałka w dół 13"/>
          <p:cNvSpPr>
            <a:spLocks noChangeArrowheads="1"/>
          </p:cNvSpPr>
          <p:nvPr/>
        </p:nvSpPr>
        <p:spPr bwMode="auto">
          <a:xfrm>
            <a:off x="6975475" y="2949575"/>
            <a:ext cx="142875" cy="508000"/>
          </a:xfrm>
          <a:prstGeom prst="downArrow">
            <a:avLst>
              <a:gd name="adj1" fmla="val 50000"/>
              <a:gd name="adj2" fmla="val 50364"/>
            </a:avLst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395" tIns="45196" rIns="90395" bIns="45196"/>
          <a:lstStyle/>
          <a:p>
            <a:pPr defTabSz="903993">
              <a:defRPr/>
            </a:pPr>
            <a:endParaRPr lang="pl-PL" altLang="pl-PL" sz="2333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2860675" y="1763291"/>
            <a:ext cx="2773363" cy="809625"/>
          </a:xfrm>
          <a:prstGeom prst="rect">
            <a:avLst/>
          </a:prstGeom>
          <a:noFill/>
        </p:spPr>
        <p:txBody>
          <a:bodyPr lIns="90395" tIns="45196" rIns="90395" bIns="45196">
            <a:spAutoFit/>
          </a:bodyPr>
          <a:lstStyle/>
          <a:p>
            <a:pPr algn="ctr" defTabSz="903993">
              <a:defRPr/>
            </a:pPr>
            <a:r>
              <a:rPr lang="pl-PL" sz="2333" b="1" dirty="0">
                <a:solidFill>
                  <a:srgbClr val="002060"/>
                </a:solidFill>
                <a:cs typeface="Arial" panose="020B0604020202020204" pitchFamily="34" charset="0"/>
              </a:rPr>
              <a:t>Podmioty świadczące usługi</a:t>
            </a:r>
          </a:p>
        </p:txBody>
      </p:sp>
      <p:sp>
        <p:nvSpPr>
          <p:cNvPr id="8" name="Strzałka w dół 13"/>
          <p:cNvSpPr>
            <a:spLocks noChangeArrowheads="1"/>
          </p:cNvSpPr>
          <p:nvPr/>
        </p:nvSpPr>
        <p:spPr bwMode="auto">
          <a:xfrm>
            <a:off x="4087813" y="2928938"/>
            <a:ext cx="142875" cy="508000"/>
          </a:xfrm>
          <a:prstGeom prst="downArrow">
            <a:avLst>
              <a:gd name="adj1" fmla="val 50000"/>
              <a:gd name="adj2" fmla="val 50364"/>
            </a:avLst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0395" tIns="45196" rIns="90395" bIns="45196"/>
          <a:lstStyle/>
          <a:p>
            <a:pPr defTabSz="903993">
              <a:defRPr/>
            </a:pPr>
            <a:endParaRPr lang="pl-PL" altLang="pl-PL" sz="2333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9" name="Obraz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075" y="3436938"/>
            <a:ext cx="1539875" cy="145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3" y="3497263"/>
            <a:ext cx="1400175" cy="139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az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700" y="3497263"/>
            <a:ext cx="160972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ytuł 1"/>
          <p:cNvSpPr txBox="1">
            <a:spLocks/>
          </p:cNvSpPr>
          <p:nvPr/>
        </p:nvSpPr>
        <p:spPr>
          <a:xfrm>
            <a:off x="665163" y="346075"/>
            <a:ext cx="7554912" cy="731838"/>
          </a:xfrm>
          <a:prstGeom prst="rect">
            <a:avLst/>
          </a:prstGeom>
        </p:spPr>
        <p:txBody>
          <a:bodyPr/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>
              <a:defRPr/>
            </a:pPr>
            <a:r>
              <a:rPr lang="pl-PL" altLang="pl-PL" sz="3120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Dla kogo jest to narzędzie?</a:t>
            </a:r>
            <a:endParaRPr lang="pl-PL" altLang="pl-PL" sz="312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zawartości 2"/>
          <p:cNvSpPr txBox="1">
            <a:spLocks/>
          </p:cNvSpPr>
          <p:nvPr/>
        </p:nvSpPr>
        <p:spPr bwMode="auto">
          <a:xfrm>
            <a:off x="804863" y="3279775"/>
            <a:ext cx="7699375" cy="258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884" tIns="44442" rIns="88884" bIns="44442"/>
          <a:lstStyle>
            <a:lvl1pPr marL="331788" indent="-331788" defTabSz="893763">
              <a:lnSpc>
                <a:spcPct val="150000"/>
              </a:lnSpc>
              <a:spcBef>
                <a:spcPct val="20000"/>
              </a:spcBef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390525" defTabSz="893763">
              <a:lnSpc>
                <a:spcPct val="150000"/>
              </a:lnSpc>
              <a:spcBef>
                <a:spcPct val="20000"/>
              </a:spcBef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857250" indent="-171450" defTabSz="893763">
              <a:lnSpc>
                <a:spcPct val="150000"/>
              </a:lnSpc>
              <a:spcBef>
                <a:spcPct val="20000"/>
              </a:spcBef>
              <a:buClr>
                <a:srgbClr val="95A1BD"/>
              </a:buClr>
              <a:buSzPct val="9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200150" indent="-171450" defTabSz="893763">
              <a:lnSpc>
                <a:spcPct val="150000"/>
              </a:lnSpc>
              <a:spcBef>
                <a:spcPct val="20000"/>
              </a:spcBef>
              <a:buClr>
                <a:srgbClr val="B2BACF"/>
              </a:buClr>
              <a:buSzPct val="9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543050" indent="-171450" defTabSz="893763">
              <a:lnSpc>
                <a:spcPct val="150000"/>
              </a:lnSpc>
              <a:spcBef>
                <a:spcPct val="20000"/>
              </a:spcBef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000250" indent="-171450" defTabSz="893763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457450" indent="-171450" defTabSz="893763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914650" indent="-171450" defTabSz="893763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371850" indent="-171450" defTabSz="893763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2C5A"/>
              </a:buClr>
              <a:buSzPct val="9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33299" lvl="2" indent="-333299" defTabSz="904875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altLang="pl-PL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Rejestracja oraz korzystanie z bazy ofert jest </a:t>
            </a:r>
            <a:r>
              <a:rPr lang="pl-PL" altLang="pl-PL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dobrowolne i bezpłatne</a:t>
            </a:r>
            <a:r>
              <a:rPr lang="pl-PL" altLang="pl-PL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Rejestracja w </a:t>
            </a:r>
            <a:r>
              <a:rPr lang="pl-PL" altLang="pl-PL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trybie ciągłym </a:t>
            </a:r>
          </a:p>
          <a:p>
            <a:pPr marL="333299" lvl="2" indent="-333299" defTabSz="904875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altLang="pl-PL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Każdy użytkownik podczas rejestracji zobowiązany jest do zapoznania się z </a:t>
            </a:r>
            <a:r>
              <a:rPr lang="pl-PL" altLang="pl-PL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regulaminem i jego akceptacji</a:t>
            </a:r>
            <a:r>
              <a:rPr lang="pl-PL" altLang="pl-PL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l-PL" altLang="pl-PL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3299" lvl="2" indent="-333299" defTabSz="904875">
              <a:buClr>
                <a:srgbClr val="002060"/>
              </a:buClr>
              <a:buFont typeface="Wingdings" pitchFamily="2" charset="2"/>
              <a:buChar char="Ø"/>
              <a:defRPr/>
            </a:pPr>
            <a:r>
              <a:rPr lang="pl-PL" altLang="pl-PL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Przeglądanie</a:t>
            </a:r>
            <a:r>
              <a:rPr lang="pl-PL" altLang="pl-PL" sz="1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altLang="pl-PL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ofert usług rozwojowych zamieszczonych w bazie </a:t>
            </a:r>
            <a:r>
              <a:rPr lang="pl-PL" altLang="pl-PL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 wymaga </a:t>
            </a:r>
            <a:r>
              <a:rPr lang="pl-PL" altLang="pl-PL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rejestracji</a:t>
            </a:r>
            <a:endParaRPr lang="pl-PL" altLang="pl-PL" sz="1800" b="1" dirty="0">
              <a:solidFill>
                <a:srgbClr val="002060"/>
              </a:solidFill>
              <a:latin typeface="Calibri" panose="020F0502020204030204" pitchFamily="34" charset="0"/>
            </a:endParaRPr>
          </a:p>
        </p:txBody>
      </p:sp>
      <p:pic>
        <p:nvPicPr>
          <p:cNvPr id="25603" name="Obraz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670050"/>
            <a:ext cx="5267325" cy="123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ytuł 1"/>
          <p:cNvSpPr txBox="1">
            <a:spLocks/>
          </p:cNvSpPr>
          <p:nvPr/>
        </p:nvSpPr>
        <p:spPr>
          <a:xfrm>
            <a:off x="666750" y="269875"/>
            <a:ext cx="7554913" cy="1119188"/>
          </a:xfrm>
          <a:prstGeom prst="rect">
            <a:avLst/>
          </a:prstGeom>
        </p:spPr>
        <p:txBody>
          <a:bodyPr/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>
              <a:defRPr/>
            </a:pPr>
            <a:r>
              <a:rPr lang="pl-PL" altLang="pl-PL" sz="3120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Podstawowe zasady korzystania</a:t>
            </a:r>
            <a:endParaRPr lang="pl-PL" altLang="pl-PL" sz="312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Obraz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2025" y="1879600"/>
            <a:ext cx="3338513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ytuł 1"/>
          <p:cNvSpPr>
            <a:spLocks noGrp="1"/>
          </p:cNvSpPr>
          <p:nvPr/>
        </p:nvSpPr>
        <p:spPr bwMode="auto">
          <a:xfrm>
            <a:off x="766763" y="339725"/>
            <a:ext cx="7343775" cy="592138"/>
          </a:xfrm>
          <a:prstGeom prst="rect">
            <a:avLst/>
          </a:prstGeom>
          <a:extLst/>
        </p:spPr>
        <p:txBody>
          <a:bodyPr/>
          <a:lstStyle/>
          <a:p>
            <a:pPr algn="ctr" defTabSz="894398">
              <a:defRPr/>
            </a:pPr>
            <a:r>
              <a:rPr lang="pl-PL" altLang="pl-PL" sz="312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Korzyści dla odbiorców usług</a:t>
            </a:r>
          </a:p>
        </p:txBody>
      </p:sp>
      <p:sp>
        <p:nvSpPr>
          <p:cNvPr id="4" name="Symbol zastępczy zawartości 2"/>
          <p:cNvSpPr>
            <a:spLocks noGrp="1"/>
          </p:cNvSpPr>
          <p:nvPr/>
        </p:nvSpPr>
        <p:spPr bwMode="auto">
          <a:xfrm>
            <a:off x="766763" y="1319213"/>
            <a:ext cx="7258050" cy="4876800"/>
          </a:xfrm>
          <a:prstGeom prst="rect">
            <a:avLst/>
          </a:prstGeom>
          <a:noFill/>
          <a:extLst/>
        </p:spPr>
        <p:txBody>
          <a:bodyPr>
            <a:spAutoFit/>
          </a:bodyPr>
          <a:lstStyle/>
          <a:p>
            <a:pPr marL="333299" indent="-333299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altLang="pl-PL" sz="1944" dirty="0">
                <a:solidFill>
                  <a:srgbClr val="002060"/>
                </a:solidFill>
                <a:cs typeface="Arial" panose="020B0604020202020204" pitchFamily="34" charset="0"/>
              </a:rPr>
              <a:t>Oszczędność czasu – szeroki wachlarz usług rozwojowych </a:t>
            </a:r>
            <a:br>
              <a:rPr lang="pl-PL" altLang="pl-PL" sz="1944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pl-PL" altLang="pl-PL" sz="1944" dirty="0">
                <a:solidFill>
                  <a:srgbClr val="002060"/>
                </a:solidFill>
                <a:cs typeface="Arial" panose="020B0604020202020204" pitchFamily="34" charset="0"/>
              </a:rPr>
              <a:t>w jednym miejscu</a:t>
            </a:r>
          </a:p>
          <a:p>
            <a:pPr marL="333299" indent="-333299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altLang="pl-PL" sz="1944" dirty="0">
                <a:solidFill>
                  <a:srgbClr val="002060"/>
                </a:solidFill>
                <a:cs typeface="Arial" panose="020B0604020202020204" pitchFamily="34" charset="0"/>
              </a:rPr>
              <a:t>Zapewnienie porównywalności </a:t>
            </a:r>
            <a:br>
              <a:rPr lang="pl-PL" altLang="pl-PL" sz="1944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pl-PL" altLang="pl-PL" sz="1944" dirty="0">
                <a:solidFill>
                  <a:srgbClr val="002060"/>
                </a:solidFill>
                <a:cs typeface="Arial" panose="020B0604020202020204" pitchFamily="34" charset="0"/>
              </a:rPr>
              <a:t>usług rozwojowych,</a:t>
            </a:r>
          </a:p>
          <a:p>
            <a:pPr marL="333299" indent="-333299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altLang="pl-PL" sz="1944" dirty="0">
                <a:solidFill>
                  <a:srgbClr val="002060"/>
                </a:solidFill>
                <a:cs typeface="Arial" panose="020B0604020202020204" pitchFamily="34" charset="0"/>
              </a:rPr>
              <a:t>Twój głos się liczy! </a:t>
            </a:r>
            <a:br>
              <a:rPr lang="pl-PL" altLang="pl-PL" sz="1944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pl-PL" altLang="pl-PL" sz="1944" dirty="0" smtClean="0">
                <a:solidFill>
                  <a:srgbClr val="002060"/>
                </a:solidFill>
                <a:cs typeface="Arial" panose="020B0604020202020204" pitchFamily="34" charset="0"/>
              </a:rPr>
              <a:t>Ocena </a:t>
            </a:r>
            <a:r>
              <a:rPr lang="pl-PL" altLang="pl-PL" sz="1944" dirty="0">
                <a:solidFill>
                  <a:srgbClr val="002060"/>
                </a:solidFill>
                <a:cs typeface="Arial" panose="020B0604020202020204" pitchFamily="34" charset="0"/>
              </a:rPr>
              <a:t>usługi jako pomoc w podjęciu decyzji o wyborze usługi </a:t>
            </a:r>
            <a:r>
              <a:rPr lang="pl-PL" altLang="pl-PL" sz="1944" dirty="0" smtClean="0">
                <a:solidFill>
                  <a:srgbClr val="002060"/>
                </a:solidFill>
                <a:cs typeface="Arial" panose="020B0604020202020204" pitchFamily="34" charset="0"/>
              </a:rPr>
              <a:t>przez </a:t>
            </a:r>
            <a:r>
              <a:rPr lang="pl-PL" altLang="pl-PL" sz="1944" dirty="0">
                <a:solidFill>
                  <a:srgbClr val="002060"/>
                </a:solidFill>
                <a:cs typeface="Arial" panose="020B0604020202020204" pitchFamily="34" charset="0"/>
              </a:rPr>
              <a:t>innego uczestnika/przedsiębiorcy, </a:t>
            </a:r>
          </a:p>
          <a:p>
            <a:pPr marL="333299" indent="-333299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altLang="pl-PL" sz="1944" dirty="0">
                <a:solidFill>
                  <a:srgbClr val="002060"/>
                </a:solidFill>
                <a:cs typeface="Arial" panose="020B0604020202020204" pitchFamily="34" charset="0"/>
              </a:rPr>
              <a:t>Uproszczenie procesu decyzyjnego </a:t>
            </a:r>
          </a:p>
          <a:p>
            <a:pPr marL="333299" indent="-333299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altLang="pl-PL" sz="1944" dirty="0">
                <a:solidFill>
                  <a:srgbClr val="002060"/>
                </a:solidFill>
                <a:cs typeface="Arial" panose="020B0604020202020204" pitchFamily="34" charset="0"/>
              </a:rPr>
              <a:t>Sprawdzeni dostawcy usług</a:t>
            </a:r>
          </a:p>
          <a:p>
            <a:pPr marL="333299" indent="-333299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pl-PL" altLang="pl-PL" sz="1944" dirty="0">
                <a:solidFill>
                  <a:srgbClr val="002060"/>
                </a:solidFill>
                <a:cs typeface="Arial" panose="020B0604020202020204" pitchFamily="34" charset="0"/>
              </a:rPr>
              <a:t>Możliwość zgłoszenia zapotrzebowania na usługę</a:t>
            </a:r>
          </a:p>
          <a:p>
            <a:pPr marL="333299" indent="-333299">
              <a:buFont typeface="Wingdings" panose="05000000000000000000" pitchFamily="2" charset="2"/>
              <a:buChar char="Ø"/>
              <a:defRPr/>
            </a:pPr>
            <a:endParaRPr lang="pl-PL" altLang="pl-PL" sz="1944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538" y="3995539"/>
            <a:ext cx="1793875" cy="223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/>
        </p:nvSpPr>
        <p:spPr bwMode="auto">
          <a:xfrm>
            <a:off x="766763" y="339725"/>
            <a:ext cx="7343775" cy="592138"/>
          </a:xfrm>
          <a:prstGeom prst="rect">
            <a:avLst/>
          </a:prstGeom>
          <a:extLst/>
        </p:spPr>
        <p:txBody>
          <a:bodyPr/>
          <a:lstStyle/>
          <a:p>
            <a:pPr algn="ctr" defTabSz="894398">
              <a:defRPr/>
            </a:pPr>
            <a:r>
              <a:rPr lang="pl-PL" altLang="pl-PL" sz="312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Korzyści dla dostawców usług</a:t>
            </a:r>
          </a:p>
        </p:txBody>
      </p:sp>
      <p:sp>
        <p:nvSpPr>
          <p:cNvPr id="3" name="Symbol zastępczy zawartości 2"/>
          <p:cNvSpPr>
            <a:spLocks noGrp="1"/>
          </p:cNvSpPr>
          <p:nvPr/>
        </p:nvSpPr>
        <p:spPr bwMode="auto">
          <a:xfrm>
            <a:off x="766763" y="1458913"/>
            <a:ext cx="7456487" cy="4662815"/>
          </a:xfrm>
          <a:prstGeom prst="rect">
            <a:avLst/>
          </a:prstGeom>
          <a:noFill/>
          <a:extLst/>
        </p:spPr>
        <p:txBody>
          <a:bodyPr>
            <a:spAutoFit/>
          </a:bodyPr>
          <a:lstStyle/>
          <a:p>
            <a:pPr marL="333299" indent="-333299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pl-PL" sz="1800" dirty="0" smtClean="0">
                <a:solidFill>
                  <a:srgbClr val="002060"/>
                </a:solidFill>
                <a:cs typeface="Arial" panose="020B0604020202020204" pitchFamily="34" charset="0"/>
              </a:rPr>
              <a:t>Dostęp do ponad 400 mln € środków publicznych </a:t>
            </a:r>
          </a:p>
          <a:p>
            <a:pPr marL="333299" indent="-333299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pl-PL" sz="1800" dirty="0" smtClean="0">
                <a:solidFill>
                  <a:srgbClr val="002060"/>
                </a:solidFill>
                <a:cs typeface="Arial" panose="020B0604020202020204" pitchFamily="34" charset="0"/>
              </a:rPr>
              <a:t>Rejestracja </a:t>
            </a:r>
            <a:r>
              <a:rPr lang="pl-PL" sz="1800" dirty="0">
                <a:solidFill>
                  <a:srgbClr val="002060"/>
                </a:solidFill>
                <a:cs typeface="Arial" panose="020B0604020202020204" pitchFamily="34" charset="0"/>
              </a:rPr>
              <a:t>z możliwością świadczenia usług dofinansowanych ze środków publicznych – akredytacja PARP jako rekomendacja wysokiej jakości</a:t>
            </a:r>
          </a:p>
          <a:p>
            <a:pPr marL="333299" indent="-333299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pl-PL" sz="1800" dirty="0">
                <a:solidFill>
                  <a:srgbClr val="002060"/>
                </a:solidFill>
                <a:cs typeface="Arial" panose="020B0604020202020204" pitchFamily="34" charset="0"/>
              </a:rPr>
              <a:t>Możliwość dotarcia do nowych klientów</a:t>
            </a:r>
          </a:p>
          <a:p>
            <a:pPr marL="333299" indent="-333299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pl-PL" sz="1800" dirty="0">
                <a:solidFill>
                  <a:srgbClr val="002060"/>
                </a:solidFill>
                <a:cs typeface="Arial" panose="020B0604020202020204" pitchFamily="34" charset="0"/>
              </a:rPr>
              <a:t>Baza jako narzędzie do zarządzania </a:t>
            </a:r>
            <a:r>
              <a:rPr lang="pl-PL" sz="1800" dirty="0" smtClean="0">
                <a:solidFill>
                  <a:srgbClr val="002060"/>
                </a:solidFill>
                <a:cs typeface="Arial" panose="020B0604020202020204" pitchFamily="34" charset="0"/>
              </a:rPr>
              <a:t>własnymi </a:t>
            </a:r>
            <a:r>
              <a:rPr lang="pl-PL" sz="1800" dirty="0">
                <a:solidFill>
                  <a:srgbClr val="002060"/>
                </a:solidFill>
                <a:cs typeface="Arial" panose="020B0604020202020204" pitchFamily="34" charset="0"/>
              </a:rPr>
              <a:t>usługami rozwojowymi</a:t>
            </a:r>
          </a:p>
          <a:p>
            <a:pPr marL="333299" indent="-333299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pl-PL" sz="1800" dirty="0">
                <a:solidFill>
                  <a:srgbClr val="002060"/>
                </a:solidFill>
                <a:cs typeface="Arial" panose="020B0604020202020204" pitchFamily="34" charset="0"/>
              </a:rPr>
              <a:t>Stworzenie usług szytych na miarę, bezpośrednia </a:t>
            </a:r>
            <a:r>
              <a:rPr lang="pl-PL" sz="1800" dirty="0" smtClean="0">
                <a:solidFill>
                  <a:srgbClr val="002060"/>
                </a:solidFill>
                <a:cs typeface="Arial" panose="020B0604020202020204" pitchFamily="34" charset="0"/>
              </a:rPr>
              <a:t>odpowiedź </a:t>
            </a:r>
            <a:r>
              <a:rPr lang="pl-PL" sz="1800" dirty="0">
                <a:solidFill>
                  <a:srgbClr val="002060"/>
                </a:solidFill>
                <a:cs typeface="Arial" panose="020B0604020202020204" pitchFamily="34" charset="0"/>
              </a:rPr>
              <a:t>na </a:t>
            </a:r>
            <a:r>
              <a:rPr lang="pl-PL" sz="1800" dirty="0" smtClean="0">
                <a:solidFill>
                  <a:srgbClr val="002060"/>
                </a:solidFill>
                <a:cs typeface="Arial" panose="020B0604020202020204" pitchFamily="34" charset="0"/>
              </a:rPr>
              <a:t>potrzeby </a:t>
            </a:r>
            <a:r>
              <a:rPr lang="pl-PL" sz="1800" dirty="0">
                <a:solidFill>
                  <a:srgbClr val="002060"/>
                </a:solidFill>
                <a:cs typeface="Arial" panose="020B0604020202020204" pitchFamily="34" charset="0"/>
              </a:rPr>
              <a:t>odbiorcy usług</a:t>
            </a:r>
          </a:p>
          <a:p>
            <a:pPr marL="333299" indent="-333299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pl-PL" sz="1800" dirty="0">
                <a:solidFill>
                  <a:srgbClr val="002060"/>
                </a:solidFill>
                <a:cs typeface="Arial" panose="020B0604020202020204" pitchFamily="34" charset="0"/>
              </a:rPr>
              <a:t>Informacja zwrotna od uczestnika usługi </a:t>
            </a:r>
            <a:r>
              <a:rPr lang="pl-PL" sz="1800" dirty="0" smtClean="0">
                <a:solidFill>
                  <a:srgbClr val="002060"/>
                </a:solidFill>
                <a:cs typeface="Arial" panose="020B0604020202020204" pitchFamily="34" charset="0"/>
              </a:rPr>
              <a:t>– ocena </a:t>
            </a:r>
            <a:r>
              <a:rPr lang="pl-PL" sz="1800" dirty="0">
                <a:solidFill>
                  <a:srgbClr val="002060"/>
                </a:solidFill>
                <a:cs typeface="Arial" panose="020B0604020202020204" pitchFamily="34" charset="0"/>
              </a:rPr>
              <a:t>usługi</a:t>
            </a:r>
          </a:p>
          <a:p>
            <a:pPr marL="333299" indent="-333299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  <a:defRPr/>
            </a:pPr>
            <a:r>
              <a:rPr lang="pl-PL" sz="1800" dirty="0">
                <a:solidFill>
                  <a:srgbClr val="002060"/>
                </a:solidFill>
                <a:cs typeface="Arial" panose="020B0604020202020204" pitchFamily="34" charset="0"/>
              </a:rPr>
              <a:t>Porównanie z innymi dostawcami, porównanie </a:t>
            </a:r>
            <a:r>
              <a:rPr lang="pl-PL" sz="1800" dirty="0" smtClean="0">
                <a:solidFill>
                  <a:srgbClr val="002060"/>
                </a:solidFill>
                <a:cs typeface="Arial" panose="020B0604020202020204" pitchFamily="34" charset="0"/>
              </a:rPr>
              <a:t>ofert</a:t>
            </a:r>
            <a:endParaRPr lang="pl-PL" sz="1800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Symbol zastępczy zawartości 5"/>
          <p:cNvPicPr>
            <a:picLocks noGrp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2366963"/>
            <a:ext cx="3176588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66750" y="1249363"/>
            <a:ext cx="7554913" cy="4341812"/>
          </a:xfrm>
        </p:spPr>
        <p:txBody>
          <a:bodyPr/>
          <a:lstStyle/>
          <a:p>
            <a:pPr algn="ctr">
              <a:lnSpc>
                <a:spcPct val="100000"/>
              </a:lnSpc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Każdy podmiot może publikować ofertę </a:t>
            </a:r>
          </a:p>
          <a:p>
            <a:pPr algn="ctr">
              <a:lnSpc>
                <a:spcPct val="100000"/>
              </a:lnSpc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założeniu profilu i sprawdzeniu przez PARP </a:t>
            </a:r>
          </a:p>
          <a:p>
            <a:pPr algn="ctr">
              <a:lnSpc>
                <a:spcPct val="100000"/>
              </a:lnSpc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podstawowych informacji o dostawcy,</a:t>
            </a:r>
          </a:p>
          <a:p>
            <a:pPr algn="ctr">
              <a:lnSpc>
                <a:spcPct val="100000"/>
              </a:lnSpc>
              <a:defRPr/>
            </a:pPr>
            <a:endParaRPr lang="pl-PL" sz="1944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defRPr/>
            </a:pPr>
            <a:endParaRPr lang="pl-PL" sz="1944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pl-PL" sz="1944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</a:t>
            </a:r>
          </a:p>
          <a:p>
            <a:pPr algn="ctr">
              <a:lnSpc>
                <a:spcPct val="100000"/>
              </a:lnSpc>
              <a:defRPr/>
            </a:pPr>
            <a:endParaRPr lang="pl-PL" sz="1944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 algn="ctr">
              <a:lnSpc>
                <a:spcPct val="110000"/>
              </a:lnSpc>
              <a:buFont typeface="Wingdings" pitchFamily="2" charset="2"/>
              <a:buNone/>
              <a:defRPr/>
            </a:pPr>
            <a:endParaRPr lang="pl-PL" sz="1944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 algn="ctr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podmioty, które zadeklarują </a:t>
            </a:r>
            <a:r>
              <a:rPr lang="pl-PL" sz="1944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chęć realizacji usług rozwojowych </a:t>
            </a:r>
            <a:br>
              <a:rPr lang="pl-PL" sz="1944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944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możliwością dofinansowania</a:t>
            </a: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ze środków publicznych </a:t>
            </a:r>
            <a:b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są zobowiązane spełnić </a:t>
            </a:r>
            <a:r>
              <a:rPr lang="pl-PL" sz="1944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dodatkowe warunki </a:t>
            </a:r>
            <a: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1944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944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zarówno w momencie rejestracji </a:t>
            </a:r>
            <a:br>
              <a:rPr lang="pl-PL" sz="1944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944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i w trakcie świadczenia usług z wykorzystaniem Bazy</a:t>
            </a:r>
          </a:p>
          <a:p>
            <a:pPr marL="0" lvl="2" indent="0" algn="ctr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pl-PL" sz="1944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57690" indent="-257690">
              <a:buFont typeface="Wingdings" panose="05000000000000000000" pitchFamily="2" charset="2"/>
              <a:buChar char="Ø"/>
              <a:defRPr/>
            </a:pPr>
            <a:endParaRPr lang="pl-PL" sz="1944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pl-PL" sz="1944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ytuł 1"/>
          <p:cNvSpPr txBox="1">
            <a:spLocks/>
          </p:cNvSpPr>
          <p:nvPr/>
        </p:nvSpPr>
        <p:spPr>
          <a:xfrm>
            <a:off x="666750" y="269875"/>
            <a:ext cx="7554913" cy="1119188"/>
          </a:xfrm>
          <a:prstGeom prst="rect">
            <a:avLst/>
          </a:prstGeom>
        </p:spPr>
        <p:txBody>
          <a:bodyPr/>
          <a:lstStyle>
            <a:lvl1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+mj-lt"/>
                <a:ea typeface="MS PGothic" pitchFamily="34" charset="-128"/>
                <a:cs typeface="Times New Roman" pitchFamily="18" charset="0"/>
              </a:defRPr>
            </a:lvl1pPr>
            <a:lvl2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2pPr>
            <a:lvl3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3pPr>
            <a:lvl4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4pPr>
            <a:lvl5pPr algn="l" defTabSz="920163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  <a:cs typeface="Times New Roman" pitchFamily="18" charset="0"/>
              </a:defRPr>
            </a:lvl5pPr>
            <a:lvl6pPr marL="464924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6pPr>
            <a:lvl7pPr marL="92984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7pPr>
            <a:lvl8pPr marL="1394773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8pPr>
            <a:lvl9pPr marL="1859699" algn="l" defTabSz="920163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Times New Roman" pitchFamily="18" charset="0"/>
                <a:ea typeface="ＭＳ Ｐゴシック" pitchFamily="-44" charset="-128"/>
              </a:defRPr>
            </a:lvl9pPr>
          </a:lstStyle>
          <a:p>
            <a:pPr algn="ctr">
              <a:defRPr/>
            </a:pPr>
            <a:r>
              <a:rPr lang="pl-PL" altLang="pl-PL" sz="3120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Warunki rejestracji </a:t>
            </a:r>
            <a:r>
              <a:rPr lang="pl-PL" altLang="pl-PL" sz="312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dostawców usług</a:t>
            </a:r>
            <a:endParaRPr lang="pl-PL" altLang="pl-PL" sz="312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4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41F1C67069A3144B7568ED1328F2002" ma:contentTypeVersion="0" ma:contentTypeDescription="Utwórz nowy dokument." ma:contentTypeScope="" ma:versionID="57f5046aa8460d9d8a842f3095d7a7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a4808c853e9eb948d4d7c462f60bb1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34260C-4CEC-4B32-81E3-F01E1ACFCC53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C4D0698-8B20-4CCC-9027-C19CA6B053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993</Words>
  <Application>Microsoft Office PowerPoint</Application>
  <PresentationFormat>Niestandardowy</PresentationFormat>
  <Paragraphs>187</Paragraphs>
  <Slides>23</Slides>
  <Notes>11</Notes>
  <HiddenSlides>0</HiddenSlides>
  <MMClips>0</MMClips>
  <ScaleCrop>false</ScaleCrop>
  <HeadingPairs>
    <vt:vector size="8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32" baseType="lpstr">
      <vt:lpstr>MS PGothic</vt:lpstr>
      <vt:lpstr>MS PGothic</vt:lpstr>
      <vt:lpstr>Arial</vt:lpstr>
      <vt:lpstr>Calibri</vt:lpstr>
      <vt:lpstr>Times</vt:lpstr>
      <vt:lpstr>Times New Roman</vt:lpstr>
      <vt:lpstr>Wingdings</vt:lpstr>
      <vt:lpstr>Blank Presentation</vt:lpstr>
      <vt:lpstr>Wykres</vt:lpstr>
      <vt:lpstr>Zasady funkcjonowania Bazy Usług Rozwojowych</vt:lpstr>
      <vt:lpstr>Prezentacja programu PowerPoint</vt:lpstr>
      <vt:lpstr>Jakie Usługi rozwojowe możemy znaleźć w bazie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Kryteria dodatkowe  – dla akredytowanych przez PARP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Najważniejsze elementy karty usługi</vt:lpstr>
      <vt:lpstr>System oceny usług rozwojowych</vt:lpstr>
      <vt:lpstr>Audyt funkcjonowania Podmiotu</vt:lpstr>
      <vt:lpstr>Stan realizacji PSF/Bazy – marzec 2017 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Tyrakowski Piotr</dc:creator>
  <cp:lastModifiedBy>Szajnar Wojciech</cp:lastModifiedBy>
  <cp:revision>81</cp:revision>
  <cp:lastPrinted>2017-03-13T13:14:13Z</cp:lastPrinted>
  <dcterms:created xsi:type="dcterms:W3CDTF">2008-08-21T11:30:26Z</dcterms:created>
  <dcterms:modified xsi:type="dcterms:W3CDTF">2017-03-15T11:04:23Z</dcterms:modified>
</cp:coreProperties>
</file>