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7" r:id="rId2"/>
    <p:sldId id="261" r:id="rId3"/>
    <p:sldId id="262" r:id="rId4"/>
    <p:sldId id="263" r:id="rId5"/>
    <p:sldId id="33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30" r:id="rId69"/>
    <p:sldId id="331" r:id="rId70"/>
    <p:sldId id="338" r:id="rId71"/>
    <p:sldId id="339" r:id="rId72"/>
    <p:sldId id="340" r:id="rId73"/>
    <p:sldId id="341" r:id="rId74"/>
    <p:sldId id="332" r:id="rId75"/>
    <p:sldId id="333" r:id="rId76"/>
    <p:sldId id="334" r:id="rId77"/>
    <p:sldId id="335" r:id="rId78"/>
    <p:sldId id="336" r:id="rId79"/>
    <p:sldId id="342" r:id="rId80"/>
    <p:sldId id="343" r:id="rId81"/>
    <p:sldId id="344" r:id="rId82"/>
    <p:sldId id="345" r:id="rId83"/>
    <p:sldId id="259" r:id="rId84"/>
    <p:sldId id="260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C8838-2DF4-4CB5-A59E-13D41A1ED71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9DAD-0CB2-41F8-85DB-0C735CDA1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4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DF7-A34D-4FB8-9C10-1F5B2C1FF711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78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A3A6-27AD-43F4-81FA-C5C0F211E28A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78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CD8-F6AF-4318-8575-D70E1B76E30E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42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94B7-47CF-467C-AB74-4724DDA287E1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0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03C7-F06D-4ABC-812B-2907885482C2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24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F180-9AFA-4DE1-8890-5BA6C0DC9EED}" type="datetime1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8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F8B3-CA8B-4093-9026-56178EE48769}" type="datetime1">
              <a:rPr lang="pl-PL" smtClean="0"/>
              <a:t>2017-12-05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40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56A5-AF1B-42CE-A4E4-8D18E37DB810}" type="datetime1">
              <a:rPr lang="pl-PL" smtClean="0"/>
              <a:t>2017-12-05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10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A0A4-9E48-42B6-9F48-0BB2AAB3C3B4}" type="datetime1">
              <a:rPr lang="pl-PL" smtClean="0"/>
              <a:t>2017-12-05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69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F45A-5549-4DA5-801E-27A584F16712}" type="datetime1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1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8CA-AE34-4BA6-8265-25209D167F67}" type="datetime1">
              <a:rPr lang="pl-PL" smtClean="0"/>
              <a:t>2017-12-05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2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4AA9-D8CD-435F-ABC6-BE5EFBF9F877}" type="datetime1">
              <a:rPr lang="pl-PL" smtClean="0"/>
              <a:t>2017-12-05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AC0F-C3F3-4B2C-8D2D-1F4FD69997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l/url?sa=i&amp;rct=j&amp;q=&amp;esrc=s&amp;frm=1&amp;source=images&amp;cd=&amp;cad=rja&amp;uact=8&amp;ved=0CAcQjRw&amp;url=http://www.pi.gov.pl/parp/chapter_86197.asp?soid=512F1753D6E94CACB530D5956EB80656&amp;ei=JwVpVI3KFtbvaLGggIAP&amp;bvm=bv.79142246,d.d2s&amp;psig=AFQjCNGB4CgPxjnPspM0ISaYnR8fCYgP1w&amp;ust=1416255112660780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16135"/>
            <a:ext cx="7772400" cy="2307909"/>
          </a:xfrm>
        </p:spPr>
        <p:txBody>
          <a:bodyPr>
            <a:normAutofit/>
          </a:bodyPr>
          <a:lstStyle/>
          <a:p>
            <a: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Innowacje w firmach – współpraca świata nauki i biznesu</a:t>
            </a:r>
            <a:b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b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materiale wykorzystano Indeks Millennium 2017</a:t>
            </a:r>
            <a:br>
              <a:rPr lang="pl-PL" sz="1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Potencjał Innowacyjności Regionów oraz opracowania KE, PARP, OECD i Banku Światowego.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6128" y="3810779"/>
            <a:ext cx="6400800" cy="697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dr Artur Bartoszewicz</a:t>
            </a:r>
          </a:p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Łódź, 8 grudnia 2017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133527"/>
            <a:ext cx="9034943" cy="9301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2" y="1098095"/>
            <a:ext cx="8241335" cy="21621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0263"/>
            <a:ext cx="9144000" cy="24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7800" y="392113"/>
            <a:ext cx="8788400" cy="42386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Bank Światowy Produkt krajowy brutto na km2</a:t>
            </a:r>
          </a:p>
        </p:txBody>
      </p:sp>
      <p:pic>
        <p:nvPicPr>
          <p:cNvPr id="86019" name="Symbol zastępczy obrazu 5" descr="Gi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3484"/>
          <a:stretch>
            <a:fillRect/>
          </a:stretch>
        </p:blipFill>
        <p:spPr bwMode="auto">
          <a:xfrm>
            <a:off x="827088" y="1052513"/>
            <a:ext cx="7329487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36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65684"/>
            <a:ext cx="8229600" cy="5890666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Po co nam innowacyjność? Innowacyjny region, nauka, czy innowacyjne przedsiębiorstwa w nim działającej?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2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Innowacyjność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Rola innowacyjności w procesach gospodarczych skupia się w głównej mierze na </a:t>
            </a:r>
            <a:r>
              <a:rPr lang="pl-PL" b="1" dirty="0"/>
              <a:t>określaniu pozycji konkurencyjnej przedsiębiorstw</a:t>
            </a:r>
            <a:r>
              <a:rPr lang="pl-PL" dirty="0"/>
              <a:t>, sektorów gospodarki, poszczególnych p</a:t>
            </a:r>
            <a:r>
              <a:rPr lang="pl-PL" sz="2900" dirty="0"/>
              <a:t>ańs</a:t>
            </a:r>
            <a:r>
              <a:rPr lang="pl-PL" dirty="0"/>
              <a:t>tw, </a:t>
            </a:r>
            <a:r>
              <a:rPr lang="pl-PL" b="1" dirty="0"/>
              <a:t>regionów</a:t>
            </a:r>
            <a:r>
              <a:rPr lang="pl-PL" dirty="0"/>
              <a:t>, gmin oraz integrujących się krajów.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Wg M.E. Portera </a:t>
            </a:r>
            <a:r>
              <a:rPr lang="pl-PL" b="1" dirty="0"/>
              <a:t>przewagę konkurencyjną</a:t>
            </a:r>
            <a:r>
              <a:rPr lang="pl-PL" dirty="0"/>
              <a:t> określonych terytoriów osiąga się właśnie </a:t>
            </a:r>
            <a:r>
              <a:rPr lang="pl-PL" b="1" dirty="0"/>
              <a:t>poprzez działania innowacyjne</a:t>
            </a:r>
            <a:r>
              <a:rPr lang="pl-PL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M.A. Weresa definiuje innowacyjność gospodarki jako </a:t>
            </a:r>
            <a:r>
              <a:rPr lang="pl-PL" b="1" dirty="0"/>
              <a:t>zdolność do kreacji innowacji</a:t>
            </a:r>
            <a:r>
              <a:rPr lang="pl-PL" dirty="0"/>
              <a:t> w dwóch ujęciach – </a:t>
            </a:r>
            <a:r>
              <a:rPr lang="pl-PL" i="1" dirty="0"/>
              <a:t>ex ante </a:t>
            </a:r>
            <a:r>
              <a:rPr lang="pl-PL" dirty="0"/>
              <a:t>oraz </a:t>
            </a:r>
            <a:r>
              <a:rPr lang="pl-PL" i="1" dirty="0"/>
              <a:t>ex post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 ujęciu </a:t>
            </a:r>
            <a:r>
              <a:rPr lang="pl-PL" i="1" dirty="0"/>
              <a:t>ex ante </a:t>
            </a:r>
            <a:r>
              <a:rPr lang="pl-PL" dirty="0"/>
              <a:t>innowacyjność gospodarki rozumiana jest jako przypuszczalna możliwość wprowadzenia nowych rozwiązań, natomiast w ujęciu </a:t>
            </a:r>
            <a:r>
              <a:rPr lang="pl-PL" i="1" dirty="0"/>
              <a:t>ex post </a:t>
            </a:r>
            <a:r>
              <a:rPr lang="pl-PL" dirty="0"/>
              <a:t>oznacza wyniki działalności innowacyjnej przedsiębiorstw danej gospodarki w określonym czasie.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Proces tworzenia zmian warunkuje </a:t>
            </a:r>
            <a:r>
              <a:rPr lang="pl-PL" b="1" dirty="0"/>
              <a:t>nagromadzona wcześniej wiedza oraz doświadczenia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2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Polska dogania świat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6637"/>
            <a:ext cx="8229600" cy="517971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600" dirty="0"/>
              <a:t>Polska gospodarka ma </a:t>
            </a:r>
            <a:r>
              <a:rPr lang="pl-PL" sz="1600" b="1" dirty="0"/>
              <a:t>duży potencjał rozwojowy </a:t>
            </a:r>
            <a:r>
              <a:rPr lang="pl-PL" sz="1600" dirty="0"/>
              <a:t>i staje się coraz bardziej innowacyjna  na tle światowym.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Nadal istnieją jednak różnice w tempie rozwoju poszczególnych  regionów wewnątrz kraju, chociaż stają się one coraz mniejsze na przestrzeni czasu.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 2016 roku Polska zajęła </a:t>
            </a:r>
            <a:r>
              <a:rPr lang="pl-PL" sz="1600" b="1" dirty="0"/>
              <a:t>39 miejsce na liście 128 najbardziej innowacyjnych  gospodarek</a:t>
            </a:r>
            <a:r>
              <a:rPr lang="pl-PL" sz="1600" dirty="0"/>
              <a:t> awansując o 7 miejsc względem poprzedniego roku (Według Global </a:t>
            </a:r>
            <a:r>
              <a:rPr lang="pl-PL" sz="1600" dirty="0" err="1"/>
              <a:t>Innovation</a:t>
            </a:r>
            <a:r>
              <a:rPr lang="pl-PL" sz="1600" dirty="0"/>
              <a:t> Index 2016).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Wyższą pozycję  w rankingu Polska zawdzięcza m.in.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łatwości zakładania firm (awans o 5 miejsc), 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edukacji (awans o 2 miejsca),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wydatkom na B+R w PKB (awans o 3 miejsca), 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zawartym umowom na rynku venture </a:t>
            </a:r>
            <a:r>
              <a:rPr lang="pl-PL" sz="1400" dirty="0" err="1"/>
              <a:t>capital</a:t>
            </a:r>
            <a:r>
              <a:rPr lang="pl-PL" sz="1400" dirty="0"/>
              <a:t> (awans o 16 miejsc),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pracownikom z  zaawansowaną technologicznie wiedzą (awans o 4 miejsca),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artykułom naukowym  (awans o 2 miejsca), </a:t>
            </a:r>
          </a:p>
          <a:p>
            <a:pPr lvl="1" algn="just">
              <a:lnSpc>
                <a:spcPct val="120000"/>
              </a:lnSpc>
            </a:pPr>
            <a:r>
              <a:rPr lang="pl-PL" sz="1400" dirty="0"/>
              <a:t>kreatywności sektora ICT (awans o 14 miejsc).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Wzrostowi  innowacyjności Polski na poziomie globalnym towarzyszą wzrosty na poziomie lokalnym.</a:t>
            </a:r>
          </a:p>
          <a:p>
            <a:pPr algn="just">
              <a:lnSpc>
                <a:spcPct val="120000"/>
              </a:lnSpc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8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8064" y="1556792"/>
            <a:ext cx="3898776" cy="36584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Odsetek firm prowadzących działalność innowacyjną bieżącą i działalność zaniechaną w latach 2008–2012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1"/>
            <a:ext cx="375771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Odsetek firm prowadzących działalność innowacyjną bieżącą i działalność zaniechaną (w zakresie produktów, procesów, metody marketingowej czy metody organizacyjnej) w latach 2008–2010 i 2010–2012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80565"/>
            <a:ext cx="8054749" cy="55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Produkt Krajowy Brutto na 1 mieszkańca w PPS w 2012 r. i udział przedsiębiorstw prowadzących działalność innowacyjną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latach 2010–2012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9991"/>
            <a:ext cx="8085400" cy="5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0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7408" y="1340768"/>
            <a:ext cx="2977080" cy="38884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Odsetek firm prowadzących działalność innowacyjną bieżącą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 działalność zaniechaną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(w zakresie produktów, procesów, metody marketingowej czy metody organizacyjnej) wg wielkości firm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8" y="-1"/>
            <a:ext cx="60002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Odsetek przedsiębiorstw innowacyjnych ogółem w zakresie innowacji technologicznych i </a:t>
            </a:r>
            <a:r>
              <a:rPr lang="pl-PL" sz="18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nietechnologicznych</a:t>
            </a:r>
            <a:endParaRPr lang="pl-PL" sz="1800" b="1" dirty="0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3957"/>
            <a:ext cx="8229600" cy="82495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/>
              <a:t>Według Eurostatu przedsiębiorstwa innowacyjne w zakresie innowacji technologicznych to takie przedsiębiorstwa, które wdrożyły, są w trakcie albo zaniechały działalności innowacyjnej w badanym czasie.</a:t>
            </a:r>
          </a:p>
          <a:p>
            <a:pPr algn="just"/>
            <a:r>
              <a:rPr lang="pl-PL" dirty="0"/>
              <a:t>Z kolei przedsiębiorstwa innowacyjne w zakresie innowacji </a:t>
            </a:r>
            <a:r>
              <a:rPr lang="pl-PL" dirty="0" err="1"/>
              <a:t>nietechnologicznych</a:t>
            </a:r>
            <a:r>
              <a:rPr lang="pl-PL" dirty="0"/>
              <a:t> to takie, które wdrożyły innowacje marketingowe i/lub organizacyjne.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" y="1348937"/>
            <a:ext cx="9123276" cy="3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Działalność innowacyjna przedsiębiorstw w Polsce oraz średnia dla 28 i 15 krajów UE w wybranych sekcjach, w latach 2010–2012, w 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197"/>
            <a:ext cx="9144000" cy="43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780" y="620688"/>
            <a:ext cx="8229600" cy="854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Teza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Otwartość na innowacje pobudza aktywność gospodarczą oraz kreuje potencjał konkurencyjności regionalnej. </a:t>
            </a:r>
          </a:p>
          <a:p>
            <a:pPr algn="just"/>
            <a:r>
              <a:rPr lang="pl-PL" dirty="0"/>
              <a:t>Aktywna polityka proinnowacyjności poszerza możliwości i kierunki rozwoju. </a:t>
            </a:r>
          </a:p>
          <a:p>
            <a:pPr algn="just"/>
            <a:r>
              <a:rPr lang="pl-PL" dirty="0"/>
              <a:t>Jednak sama otwartość bez realnych narzędzi wsparcia nie spowoduje, że region stanie się przestrzenią absorbującą innowacje.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A świat nauki i biznesu… chocholi taniec?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88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5818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Całkowite nakłady na jedno przedsiębiorstwo prowadzące działalność innowacyjną w zakresie innowacji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technologicznych (produktowych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 procesowych)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wg wielkości firm 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2012 r. (w tys. EUR)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06"/>
            <a:ext cx="6111409" cy="68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Nakłady na jedno przedsiębiorstwo prowadzące działalność innowacyjną w zakresie innowacji technologicznych (produktowe i procesowe) wg wielkości firm w 2012 r. (w tys. EUR) oraz dynamika tej wielkości w Polsce i wybranych krajach (2008–2010 =100)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8557" cy="34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Wartość sprzedaży produktów nowych dla firmy lub nowych dla rynku w przeliczeniu na jedno przedsiębiorstwo prowadzące działalność innowacyjną w zakresie produktów lub procesów</a:t>
            </a:r>
            <a:b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latach 2010–2012 (w mln EUR)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241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Współpraca przedsiębiorstw w zakresie innowacji według wielkości przedsiębiorstw, w 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2" y="1400389"/>
            <a:ext cx="8302778" cy="49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Jak jest rola samorządu w tworzeniu wizerunku regionu otwartego na innowacje?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1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Regiony zwycięskie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 czołówce województw o największym potencjale innowacyjności  utrzymują się niezmiennie 4 województwa: mazowieckie,  małopolskie, dolnośląskie oraz pomorskie.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Są to regiony, gdzie  dominującą rolę odgrywają aglomeracje miejskie: warszawska, krakowska, wrocławska i  trójmiejska.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Sukces tych województw tkwi w </a:t>
            </a:r>
            <a:r>
              <a:rPr lang="pl-PL" b="1" dirty="0"/>
              <a:t>umiejętności przyciągania najzdolniejszych  i najbardziej kreatywnych jednostek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To tu funkcjonują </a:t>
            </a:r>
            <a:r>
              <a:rPr lang="pl-PL" b="1" dirty="0"/>
              <a:t>najlepsze uczelnie oraz ośrodki naukowo - badawcze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Dobrze rozwinięta </a:t>
            </a:r>
            <a:r>
              <a:rPr lang="pl-PL" b="1" dirty="0"/>
              <a:t>oferta edukacyjna przyciąga kapitał ludzki</a:t>
            </a:r>
            <a:r>
              <a:rPr lang="pl-PL" dirty="0"/>
              <a:t>, a  dobra </a:t>
            </a:r>
            <a:r>
              <a:rPr lang="pl-PL" b="1" dirty="0"/>
              <a:t>współpraca biznesu z nauką - kapitał finansowy</a:t>
            </a:r>
            <a:r>
              <a:rPr lang="pl-PL" dirty="0"/>
              <a:t>, który jest ważnym nośnikiem  innowacyjności. 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11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Zmniejszający się dystans…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85520"/>
            <a:ext cx="8229600" cy="493982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 latach 2010 - 2015 zauważalne było </a:t>
            </a:r>
            <a:r>
              <a:rPr lang="pl-PL" b="1" dirty="0"/>
              <a:t>zmniejszanie dystansu </a:t>
            </a:r>
            <a:r>
              <a:rPr lang="pl-PL" dirty="0"/>
              <a:t>w  indeksie innowacyjności między województwem mazowieckim a pozostałymi trzema regionami.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Małopolska, dolnośląskie oraz pomorskie od  kilku lat dynamicznie i relatywnie szybciej niż lider zestawienia – mazowieckie zwiększają  </a:t>
            </a:r>
            <a:r>
              <a:rPr lang="pl-PL" b="1" dirty="0"/>
              <a:t>wydatki na B+R </a:t>
            </a:r>
            <a:r>
              <a:rPr lang="pl-PL" dirty="0"/>
              <a:t>w przeliczeniu na PKB, a także </a:t>
            </a:r>
            <a:r>
              <a:rPr lang="pl-PL" b="1" dirty="0"/>
              <a:t>liczbę pracujących w badaniach i rozwoju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Przyczyn tego zjawiska należy upatrywać w silnym rozwoju przemysłu innowacyjnego  oraz innowacyjnych usług w tych regionach - m.in. sektor nowoczesnych usług wsparcia  dla biznesu w obszarze IT, usług wspólnych w zakresie finansów i księgowości, kadr,  działów zakupów oraz w obszarze B+R - sektor motoryzacyjny, biotechnologiczny czy  chemiczny.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Do tego przyczyniają się prężnie działające specjalne strefy ekonomiczne - które z sukcesem przyciągają kapitał, rozwój infrastruktury, zarówno transportowej (autostrada A1, A4, lotniska) jak i edukacyjnej, nastawionej na innowacyjne kierunki studiów.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Ważnym czynnikiem wpływającym na zmniejszanie dystansu do województwa  mazowieckiego są coraz prężniej rozwijające się ośrodki innowacji i przedsiębiorczości  takie jak: </a:t>
            </a:r>
            <a:r>
              <a:rPr lang="pl-PL" b="1" dirty="0"/>
              <a:t>centra transferu technologii i innowacji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4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60002"/>
            <a:ext cx="8229600" cy="589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Co to znaczy być otwartym na innowacje, czy sama otwartość wystarczy by region stał się innowacyjny?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4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7508738" cy="594928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860032" y="11422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Indeks Millennium 2017</a:t>
            </a:r>
            <a:br>
              <a:rPr lang="pl-PL" sz="1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Potencjał Innowacyjności Regionów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3880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To co robić?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0628"/>
            <a:ext cx="8229600" cy="517471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Województwa znajdujące się na ostatnich miejscach w zestawieniu powinny brać przykład z liderów i wspierać te obszary swojej aktywności, które w najwyższym stopniu warunkują rozwój innowacyjności.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Tak jak w indeksie opracowanym w ubiegłym roku, są to województwa: świętokrzyskie, warmińsko-mazurskie i lubuskie.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Najniższa pozycja w rankingu determinowana jest tu przede wszystkim niską wydajnością pracy, niskimi nakładami na badania i rozwój w relacji do PKB oraz pracującymi w B+R, a także najniższą w kraju liczbą studentów i wydanych patentów.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Przyczyn tego zjawiska należy szukać w relatywnie niskim uprzemysłowieniu tych regionów oraz niskim rozwoju sektora usług, infrastruktury transportowej, edukacyjnej (słabe zaplecze kadrowe, niedopasowanie kierunków studiów do potrzeb gospodarki innowacyjnej) oraz badawczo-rozwojowej.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0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780" y="620688"/>
            <a:ext cx="8229600" cy="854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Dylematy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14694"/>
            <a:ext cx="8229600" cy="445466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Czym jest innowacyjność i jak należy ją promować?</a:t>
            </a:r>
          </a:p>
          <a:p>
            <a:pPr algn="just"/>
            <a:r>
              <a:rPr lang="pl-PL" dirty="0"/>
              <a:t>Jaki jest potencjał rozwojowy startupów w kształtowaniu innowacyjnego podejścia do rozwoju gospodarczego?</a:t>
            </a:r>
          </a:p>
          <a:p>
            <a:pPr algn="just"/>
            <a:r>
              <a:rPr lang="pl-PL" dirty="0"/>
              <a:t>Co stoi na przeszkodzie współpracy nauki i biznesu?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27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0573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Wyniki województw w podziale na 6 kryteriów innowacyjności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411"/>
            <a:ext cx="6768752" cy="5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3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Wydajność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600" dirty="0"/>
              <a:t>Wydajność pracy liczona jako przychód wygenerowany przez jednego zatrudnionego (w mln zł) jest, podobnie jak w ubiegłym roku, najwyższa w województwie mazowieckim i pomorskim.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Wpływa na to specjalizacja w bardziej produktywnych sektorach gospodarki (przemyśle, handlu i usługach).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Szczególne znaczenie ma zaawansowany technologicznie przemysł farmaceutyczny, biotechnologiczny, chemiczny oraz dynamicznie rozwijający się sektor usług rynkowych i wyższego rzędu (m.in. sektor nowoczesnych usług wsparcia dla biznesu, technologii informacyjnych i komunikacyjnych czy IT).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Inaczej jest w województwie warmińsko–mazurskim, gdzie wydajność pracy jest najniższa, co może wynikać ze struktury branżowej.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 tym województwie większe znaczenie ma rolnictwo, a także przemysł wymagający wyższej pracochłonności i niższego zaawansowania technologicznego w procesie produkcji. Istotną kwestią jest słabsze wyposażenie województwa w kluczowe aktywa: zasoby kapitału czyli infrastrukturę technologiczną oraz zasoby pracy (duża migracja uszczupla zasoby wykwalifikowanych pracowników, postępuje proces „drenażu mózgów”). W województwie brakuje rozwiniętego sektora usług rynkowych i usług wyższego rzędu - świadczonych przez wysoko wykwalifikowanych specjalistów.</a:t>
            </a:r>
          </a:p>
          <a:p>
            <a:pPr algn="just">
              <a:lnSpc>
                <a:spcPct val="120000"/>
              </a:lnSpc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05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9" y="1196752"/>
            <a:ext cx="6101245" cy="5549637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Wydajność pracy</a:t>
            </a:r>
          </a:p>
        </p:txBody>
      </p:sp>
    </p:spTree>
    <p:extLst>
      <p:ext uri="{BB962C8B-B14F-4D97-AF65-F5344CB8AC3E}">
        <p14:creationId xmlns:p14="http://schemas.microsoft.com/office/powerpoint/2010/main" val="209278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Stopa wartości dodanej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1600" dirty="0"/>
              <a:t>Stopa wartości dodanej czyli relacja wartości dodanej (liczonej jako suma zysku netto, wynagrodzeń, narzutów i podatków) do przychodów jest, tak jak w ubiegłym roku, najwyższa w województwie lubelskim.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Wysoka pozycja lubelskiego w tej kategorii związana jest przede wszystkim z lepszymi wynikami w przetwórstwie przemysłowym. Stopa wartości dodanej w takich branżach jak produkcja napojów, czy też produkcja maszyn i urządzeń jest w województwie lubelskim wyraźnie wyższa w stosunku do poziomu ogólnopolskiego.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To właśnie przemysł rolno-spożywczy, maszynowy, ale też logistyka i sektor turystyczny uznane zostały przez Polską Agencję Inwestycji i Handlu za sektory wysokich szans w województwie lubelskim.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Najniższą stopę wartości dodanej zaobserwowano w śląskim i podlaskim, które w ubiegłym roku osiągały wyższe wyniki pod względem tego kryterium. Niska pozycja województwa śląskiego w rankingu może być powiązana ze słabymi wynikami górnictwa w 2015 roku.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Górnictwo ma duże znaczenie dla gospodarki w regionie, co jest odzwierciedlone m.in. w wyraźnym pogorszeniu pozycji województwa w porównaniu z poprzednimi latami. </a:t>
            </a:r>
          </a:p>
          <a:p>
            <a:pPr algn="just">
              <a:lnSpc>
                <a:spcPct val="120000"/>
              </a:lnSpc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2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Stopa wartości dodanej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37547"/>
            <a:ext cx="5832648" cy="55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3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Wydatki na badania i rozwój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19074"/>
            <a:ext cx="8229600" cy="498306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Wydatki na B+R (badania i rozwój) w relacji do PKB są najwyższe w województwie mazowieckim, małopolskim i podkarpackim.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Wysoka pozycja województwa mazowieckiego i małopolskiego jest konsekwencją ich wysokiego potencjału akademickiego, naukowego i gospodarczego.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Podkarpackie cechuje dobra współpraca nauki z biznesem i najwyższy w kraju odsetek nakładów na B+R ponoszonych przez przedsiębiorstwa (74,3%).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Najniższe nakłady na B+R odnotowano w województwie lubuskim, które jest rejonem o niskim potencjale badawczym(niska liczba studentów i osób zatrudnionych w B+R).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 rejonie tym 63,4% nakładów na B+R jest ponoszone w sektorze przedsiębiorstw, jednak dominują tu firmy zaliczane do średniej i niskiej techniki. 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096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Wydatki na badania i rozwój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04938"/>
            <a:ext cx="5760640" cy="54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9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Liczba studentów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68073"/>
            <a:ext cx="7886700" cy="470889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Liczba studentów (na 10 tys. mieszkańców)i osób pracujących w B+R (na 1 tys. aktywnych zawodowo), podobnie jak w poprzednich latach, była najwyższa w województwie mazowieckim i małopolskim.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Aglomeracja krakowska i warszawska są uznawane za najlepiej rozwinięte ośrodki edukacyjne z sukcesem przyciągające najzdolniejsze jednostki. Szeroko rozwinięta oferta, relatywnie dobrze dopasowana do potrzeb gospodarki innowacyjnej, kreuje szeroki zasób kadrowy, niezbędny do wdrażania nowatorskich rozwiązań w firmach.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Wskaźnik „liczba studentów” był najniższy w województwie lubuskim i świętokrzyskim, co wynika ze słabego potencjału akademickiego i ograniczonej możliwości przyciągania studentów. To z kolei jest efektem braku istnienia dużych ośrodków edukacyjnych, miejskich i przemysłowych w obu województwach.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Niewystarczające zasoby pracy stwarzają barierę dla firm zatrudniających wyspecjalizowaną kadrę w działach B+R.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156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430" y="105067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Liczba studentów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64715"/>
            <a:ext cx="5976664" cy="5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55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Pracujący w B+R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l-PL" dirty="0"/>
              <a:t>Najwyższy wskaźnik notują województwa mazowieckie i małopolskie. 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Jest to pochodną m.in. najwyższej liczby studentów na 10 tys. mieszkańców w obu regionach. 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Na Mazowszu i w Małopolsce funkcjonują duże ośrodki edukacyjne, z dobrze rozwiniętą ofertą kierunków innowacyjnych. 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Znajdują się tam także duże ośrodki miejskie i przemysłowe, nastawione na inwestowanie w innowacyjność swojej działalności, które są w stanie wchłonąć wykształconych absolwentów.</a:t>
            </a:r>
          </a:p>
          <a:p>
            <a:pPr algn="just">
              <a:lnSpc>
                <a:spcPct val="11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0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425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36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8041" y="105067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Pracujący w B+R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96238"/>
            <a:ext cx="5761100" cy="55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0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Liczba wydanych patentów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500" dirty="0"/>
              <a:t>Liczba wydanych patentów (na 1 mln mieszkańców) jest najwyższa w województwie dolnośląskim. </a:t>
            </a:r>
          </a:p>
          <a:p>
            <a:pPr algn="just">
              <a:lnSpc>
                <a:spcPct val="120000"/>
              </a:lnSpc>
            </a:pPr>
            <a:r>
              <a:rPr lang="pl-PL" sz="1500" dirty="0"/>
              <a:t>Wyprzedziło ono nieznacznie ubiegłorocznego lidera – województwo mazowieckie. Mazowieckie jest wiodącym ośrodkiem naukowym, rejonem o najwyższym potencjale gospodarczym oraz największym beneficjentem funduszy unijnych. </a:t>
            </a:r>
          </a:p>
          <a:p>
            <a:pPr algn="just">
              <a:lnSpc>
                <a:spcPct val="120000"/>
              </a:lnSpc>
            </a:pPr>
            <a:r>
              <a:rPr lang="pl-PL" sz="1500" dirty="0"/>
              <a:t>Czynniki te warunkują uzyskanie największej liczby patentów oraz to, że liczba patentów na 1 mln mieszkańców (92,1) jest drugą najwyższą w kraju. </a:t>
            </a:r>
          </a:p>
          <a:p>
            <a:pPr algn="just">
              <a:lnSpc>
                <a:spcPct val="120000"/>
              </a:lnSpc>
            </a:pPr>
            <a:r>
              <a:rPr lang="pl-PL" sz="1500" dirty="0"/>
              <a:t>Województwo dolnośląskie, z wynikiem 92,9 patentów na milion mieszkańców jest natomiast silnie uprzemysłowionym regionem, w którym działają najbardziej aktywne jednostki zgłaszające patenty. Politechnika Wrocławska w 2015 roku zgłosiła najwięcej wynalazków i wzorów użytkowych w kraju (119), była też drugim ośrodkiem pod względem liczby uzyskanych patentów (116). Niewiele ustępuje jej Wrocławski Uniwersytet Przyrodniczy - ósmy pod względem uzyskanych patentów i trzynasty pod względem liczby ich zgłoszeń. Pokazuje to duży potencjał Wrocławia jako ośrodka akademickiego. </a:t>
            </a:r>
          </a:p>
          <a:p>
            <a:pPr algn="just">
              <a:lnSpc>
                <a:spcPct val="120000"/>
              </a:lnSpc>
            </a:pPr>
            <a:r>
              <a:rPr lang="pl-PL" sz="1500" dirty="0"/>
              <a:t>Trzeba jednak zwrócić uwagę, że zgłoszenia patentowe są w ostatnim czasie dofinansowane środkami z budżetu państwa i środkami europejskimi z funduszy strukturalnych. Może to zawyżać ich liczbę i ograniczać miarodajność tego wskaźnika jako wynikowej miary innowacyjności gospodarki.</a:t>
            </a:r>
          </a:p>
          <a:p>
            <a:pPr algn="just">
              <a:lnSpc>
                <a:spcPct val="120000"/>
              </a:lnSpc>
            </a:pPr>
            <a:endParaRPr lang="pl-PL" sz="15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871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Liczba wydanych patentów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01472"/>
            <a:ext cx="5832648" cy="55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1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921" y="648247"/>
            <a:ext cx="8229600" cy="589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Jakie oczekiwania mają przedsiębiorcy wobec systemu wspierania procesów innowacji w województwie? </a:t>
            </a:r>
            <a:b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Z jakimi barierami spotykają się przedsiębiorcy rozpoczynający działalność innowacyjną?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43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22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Skojarzenia </a:t>
            </a:r>
            <a:r>
              <a:rPr lang="pl-PL" sz="24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mikroprzedsiębiorców</a:t>
            </a: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z terminem „innowacyjna firma” (w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2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1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Działalność innowacyjna mikroprzedsiębiorstw według rodzaju innowacji (innowacje wdrożone</a:t>
            </a:r>
            <a:b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firmie w ciągu ostatnich trzech lat)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465"/>
            <a:ext cx="9144000" cy="52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14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Nakłady na B+R w Polsce w 2015 roku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2824"/>
            <a:ext cx="8398255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5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Struktura produkcji sprzedanej w punktu widzenia poziomu techniki w latach 2011-2015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6" y="1738337"/>
            <a:ext cx="8508768" cy="42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Innowacyjne przedsiębiorstwa w sektorze przedsiębiorstw przemysłowych i usługowych w latach 2013-2015 (w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48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8" y="1916832"/>
            <a:ext cx="8868023" cy="35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4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b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Innowacyjne przedsiębiorstwa w sektorze przedsiębiorstw przemysłowych i usługowych w latach 2013-2015 (w %)</a:t>
            </a:r>
            <a:b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endParaRPr lang="pl-PL" sz="3600" b="1" dirty="0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49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2" y="2416954"/>
            <a:ext cx="8851096" cy="3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Mistrzowie świata technologicznego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/>
              <a:t>Osiem spośród najwyżej wycenianych firm na świecie to firmy technologiczne. </a:t>
            </a:r>
          </a:p>
          <a:p>
            <a:pPr algn="just">
              <a:lnSpc>
                <a:spcPct val="100000"/>
              </a:lnSpc>
            </a:pPr>
            <a:r>
              <a:rPr lang="pl-PL" sz="2000" dirty="0"/>
              <a:t>Łączna kapitalizacja rynkowa tych spółek wynosi 4,7 bln dol. To 30 proc. łącznej kapitalizacji pozostałych 92 ze 100 najbardziej wartościowych firm. </a:t>
            </a:r>
          </a:p>
          <a:p>
            <a:pPr algn="just">
              <a:lnSpc>
                <a:spcPct val="100000"/>
              </a:lnSpc>
            </a:pPr>
            <a:r>
              <a:rPr lang="pl-PL" sz="2000" dirty="0"/>
              <a:t>Spośród tych ośmiu firm pięć: Apple, </a:t>
            </a:r>
            <a:r>
              <a:rPr lang="pl-PL" sz="2000" dirty="0" err="1"/>
              <a:t>Alphabet</a:t>
            </a:r>
            <a:r>
              <a:rPr lang="pl-PL" sz="2000" dirty="0"/>
              <a:t>, Microsoft, Amazon i Facebook) pochodzi z USA, dwie są chińskie: </a:t>
            </a:r>
            <a:r>
              <a:rPr lang="pl-PL" sz="2000" dirty="0" err="1"/>
              <a:t>Alibaba</a:t>
            </a:r>
            <a:r>
              <a:rPr lang="pl-PL" sz="2000" dirty="0"/>
              <a:t> i </a:t>
            </a:r>
            <a:r>
              <a:rPr lang="pl-PL" sz="2000" dirty="0" err="1"/>
              <a:t>Tencent</a:t>
            </a:r>
            <a:r>
              <a:rPr lang="pl-PL" sz="2000" dirty="0"/>
              <a:t>, a jedna południowokoreańska, czyli Samsung. </a:t>
            </a:r>
          </a:p>
          <a:p>
            <a:pPr algn="just">
              <a:lnSpc>
                <a:spcPct val="100000"/>
              </a:lnSpc>
            </a:pPr>
            <a:r>
              <a:rPr lang="pl-PL" sz="2000" dirty="0"/>
              <a:t>Najbardziej ceniona europejska firma technologiczna, SAP, jest dopiero 60. wśród najwyżej wycenianych na świecie 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997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Nakłady przedsiębiorstw na działalność innowacyjną w latach 2006-2015 (w mld PLN)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" y="2420888"/>
            <a:ext cx="8889207" cy="23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Udział przedsiębiorstw, które współpracowały w zakresie działalności innowacyjnej w ogóle przedsiębiorstw aktywnych innowacyjnie w latach 2008-2015 (w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0888"/>
            <a:ext cx="87458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 latach 2013-2015 odsetek innowacyjnych firm, zarówno w sektorze przedsiębiorstw przemysłowych jak i w sektorze firm usługowych, pozostał na zbliżonym poziomie w porównaniu z wynikami z poprzedniej edycji badania (2012-2014) –17,6% w przemyśle i 9,8% w usługach.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Inaczej wygląda sytuacja z nakładami – tu obserwować można z roku na rok wahania choć z tendencją rozwojową.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Mimo coraz wyższych nakładów na działalność innowacyjną i większej świadomości znaczenia i potrzeb innowacji, coraz mniejszy odsetek firm współpracuje w zakresie działalności innowacyjnej.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107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9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Kiedy jest dobry moment na podjęcie działalności innowacyjnej przez przedsiębiorstwo? </a:t>
            </a:r>
            <a:b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 czego powinien zacząć przedsiębiorca zamierzający podjąć taką działalność?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53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45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425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52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Źródła pomysłów na innowacje w innowacyjnych mikroprzedsiębiorstwach (% innowacyjnych</a:t>
            </a:r>
            <a:b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mikroprzedsiębiorstw)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3"/>
            <a:ext cx="9115762" cy="52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4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1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Systemy motywacyjne dla pomysłowych pracowników według rodzajów dostępnych nagród (% mikroprzedsiębiorstw, które mają system motywacyjny zachęcający pracowników do zgłaszania pomysłów dotyczących usprawnień w firmie i jej ofercie)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61868" cy="50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4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Źródła finansowania innowacji w mikroprzedsiębiorstwach </a:t>
            </a:r>
            <a:b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(% innowacyjnych </a:t>
            </a:r>
            <a:r>
              <a:rPr lang="pl-PL" sz="24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mikrofirm</a:t>
            </a: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984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7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Czy nakłady na innowacje poniesione przez Pana(i) przedsiębiorstwo opłaciły się? </a:t>
            </a:r>
            <a:b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(% innowacyjnych </a:t>
            </a:r>
            <a:r>
              <a:rPr lang="pl-PL" sz="24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mikrofirm</a:t>
            </a:r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" y="1916832"/>
            <a:ext cx="9113849" cy="34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0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6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jaki sposób regiony widzą możliwości i obszary kształtowania oferty wsparcia działalności przedsiębiorstw innowacyjnych w regionie? </a:t>
            </a:r>
            <a:b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Jak zbudować skuteczny system wsparcia start-</a:t>
            </a:r>
            <a:r>
              <a:rPr lang="pl-PL" sz="28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upów</a:t>
            </a:r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59</a:t>
            </a:fld>
            <a:endParaRPr lang="pl-PL"/>
          </a:p>
        </p:txBody>
      </p:sp>
      <p:pic>
        <p:nvPicPr>
          <p:cNvPr id="5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7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575" y="188913"/>
            <a:ext cx="8759825" cy="11518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PKB na mieszkańca według parytetu siły nabywczej </a:t>
            </a:r>
          </a:p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UE28=100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10158"/>
              </p:ext>
            </p:extLst>
          </p:nvPr>
        </p:nvGraphicFramePr>
        <p:xfrm>
          <a:off x="155575" y="1556792"/>
          <a:ext cx="8863014" cy="411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157">
                  <a:extLst>
                    <a:ext uri="{9D8B030D-6E8A-4147-A177-3AD203B41FA5}">
                      <a16:colId xmlns:a16="http://schemas.microsoft.com/office/drawing/2014/main" val="3334002788"/>
                    </a:ext>
                  </a:extLst>
                </a:gridCol>
                <a:gridCol w="916083">
                  <a:extLst>
                    <a:ext uri="{9D8B030D-6E8A-4147-A177-3AD203B41FA5}">
                      <a16:colId xmlns:a16="http://schemas.microsoft.com/office/drawing/2014/main" val="3252107939"/>
                    </a:ext>
                  </a:extLst>
                </a:gridCol>
                <a:gridCol w="963254">
                  <a:extLst>
                    <a:ext uri="{9D8B030D-6E8A-4147-A177-3AD203B41FA5}">
                      <a16:colId xmlns:a16="http://schemas.microsoft.com/office/drawing/2014/main" val="2996826629"/>
                    </a:ext>
                  </a:extLst>
                </a:gridCol>
                <a:gridCol w="1005438">
                  <a:extLst>
                    <a:ext uri="{9D8B030D-6E8A-4147-A177-3AD203B41FA5}">
                      <a16:colId xmlns:a16="http://schemas.microsoft.com/office/drawing/2014/main" val="1860932938"/>
                    </a:ext>
                  </a:extLst>
                </a:gridCol>
                <a:gridCol w="887373">
                  <a:extLst>
                    <a:ext uri="{9D8B030D-6E8A-4147-A177-3AD203B41FA5}">
                      <a16:colId xmlns:a16="http://schemas.microsoft.com/office/drawing/2014/main" val="1506135874"/>
                    </a:ext>
                  </a:extLst>
                </a:gridCol>
                <a:gridCol w="1622709">
                  <a:extLst>
                    <a:ext uri="{9D8B030D-6E8A-4147-A177-3AD203B41FA5}">
                      <a16:colId xmlns:a16="http://schemas.microsoft.com/office/drawing/2014/main" val="110404393"/>
                    </a:ext>
                  </a:extLst>
                </a:gridCol>
              </a:tblGrid>
              <a:tr h="7604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województwo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1997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2004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2008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2014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Zmiana 2004-2014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1350459560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Mazowieckie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63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77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89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109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32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2840132158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Śląskie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61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71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103767783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Wielkopolskie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46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55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73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1638839581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Dolnośląskie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46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52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76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3882892633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Pomorskie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53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65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2892986528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Zachodniopomorskie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2907940777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Łódzkie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47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52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64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1075079313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Kujawsko-Pomorskie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49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55</a:t>
                      </a:r>
                    </a:p>
                  </a:txBody>
                  <a:tcPr marL="68577" marR="68577" marT="34290" marB="34290"/>
                </a:tc>
                <a:tc>
                  <a:txBody>
                    <a:bodyPr/>
                    <a:lstStyle/>
                    <a:p>
                      <a:r>
                        <a:rPr lang="pl-PL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</a:p>
                  </a:txBody>
                  <a:tcPr marL="68577" marR="68577" marT="34290" marB="34290"/>
                </a:tc>
                <a:extLst>
                  <a:ext uri="{0D108BD9-81ED-4DB2-BD59-A6C34878D82A}">
                    <a16:rowId xmlns:a16="http://schemas.microsoft.com/office/drawing/2014/main" val="1116809882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6</a:t>
            </a:fld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71550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8731401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Odsetek przedsiębiorstw, które uznały stopień wpływu poszczególnych czynników utrudniających działalność innowacyjną za „wysoki”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60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38864"/>
            <a:ext cx="9143999" cy="54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5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3459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Przedsiębiorstwa, które oceniły następujące metody do utrzymania lub zwiększenia konkurencyjności swoich innowacji jako bardzo ważne i efektywne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625"/>
            <a:ext cx="9176518" cy="56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Bariery innowacyjności przedsiębiorstw w ocenie </a:t>
            </a:r>
            <a:r>
              <a:rPr lang="pl-PL" sz="20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mikroprzedsiębiorców</a:t>
            </a: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  <a:b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(średnia ze wskazań przy skali </a:t>
            </a:r>
            <a:b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od 1 do 7, gdzie 1 – to nie jest bariera, 7 – bardzo duża bariera)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6595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0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Czynniki utrudniające prowadzenie działalności innowacyjnej w ocenie innowacyjnych </a:t>
            </a:r>
            <a:r>
              <a:rPr lang="pl-PL" sz="20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mikroprzedsiębiorców</a:t>
            </a:r>
            <a:b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(średnia ze wskazań przy skali od 1 do 7, gdzie 1 – czynnik nie ma zna, 7 – ma bardzo duże znaczenie)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" y="1690710"/>
            <a:ext cx="9130198" cy="49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3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Motywacje, czyli czynniki skłaniające do wprowadzenia innowacji w firmie (% odpowiedzi innowacyjnych mikroprzedsiębiorstw)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7638"/>
            <a:ext cx="7996485" cy="5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3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9447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Partnerzy bieżącej współpracy </a:t>
            </a:r>
            <a:r>
              <a:rPr lang="pl-PL" sz="20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mikrofirm</a:t>
            </a:r>
            <a:endParaRPr lang="pl-PL" sz="2000" b="1" dirty="0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6874"/>
            <a:ext cx="7826602" cy="60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4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73" y="155401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Współpraca bieżąca </a:t>
            </a:r>
            <a:r>
              <a:rPr lang="pl-PL" sz="20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wsród</a:t>
            </a: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  <a:r>
              <a:rPr lang="pl-PL" sz="2000" b="1" dirty="0" err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mikrofirm</a:t>
            </a:r>
            <a:r>
              <a:rPr lang="pl-PL" sz="20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, które wdrożyły lub nie wdrożyły innowacji w ostatnich 3 latach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2" y="1187024"/>
            <a:ext cx="7721973" cy="55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67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pl-PL" sz="24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Pozycje województw z punktu widzenia wskaźników innowacyjności „na wejściu”, „na wyjściu” oraz ogólnego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82520"/>
            <a:ext cx="7769983" cy="50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24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Co mamy z tego, że jesteśmy innowacyjni?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68</a:t>
            </a:fld>
            <a:endParaRPr lang="pl-PL"/>
          </a:p>
        </p:txBody>
      </p:sp>
      <p:pic>
        <p:nvPicPr>
          <p:cNvPr id="6" name="Picture 2" descr="https://encrypted-tbn3.gstatic.com/images?q=tbn:ANd9GcQ80K27sX3hm2QLH9AftIF9aIb4GfgUX-zB8LcQwhkdIUfN4Hxh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6"/>
            <a:ext cx="1728316" cy="1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91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425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66124"/>
              </p:ext>
            </p:extLst>
          </p:nvPr>
        </p:nvGraphicFramePr>
        <p:xfrm>
          <a:off x="251520" y="1772816"/>
          <a:ext cx="8810625" cy="400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680">
                  <a:extLst>
                    <a:ext uri="{9D8B030D-6E8A-4147-A177-3AD203B41FA5}">
                      <a16:colId xmlns:a16="http://schemas.microsoft.com/office/drawing/2014/main" val="3741657093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284617800"/>
                    </a:ext>
                  </a:extLst>
                </a:gridCol>
                <a:gridCol w="995814">
                  <a:extLst>
                    <a:ext uri="{9D8B030D-6E8A-4147-A177-3AD203B41FA5}">
                      <a16:colId xmlns:a16="http://schemas.microsoft.com/office/drawing/2014/main" val="2944310931"/>
                    </a:ext>
                  </a:extLst>
                </a:gridCol>
                <a:gridCol w="880169">
                  <a:extLst>
                    <a:ext uri="{9D8B030D-6E8A-4147-A177-3AD203B41FA5}">
                      <a16:colId xmlns:a16="http://schemas.microsoft.com/office/drawing/2014/main" val="3404150034"/>
                    </a:ext>
                  </a:extLst>
                </a:gridCol>
                <a:gridCol w="1129421">
                  <a:extLst>
                    <a:ext uri="{9D8B030D-6E8A-4147-A177-3AD203B41FA5}">
                      <a16:colId xmlns:a16="http://schemas.microsoft.com/office/drawing/2014/main" val="1404338207"/>
                    </a:ext>
                  </a:extLst>
                </a:gridCol>
                <a:gridCol w="1791493">
                  <a:extLst>
                    <a:ext uri="{9D8B030D-6E8A-4147-A177-3AD203B41FA5}">
                      <a16:colId xmlns:a16="http://schemas.microsoft.com/office/drawing/2014/main" val="3495701546"/>
                    </a:ext>
                  </a:extLst>
                </a:gridCol>
              </a:tblGrid>
              <a:tr h="7252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województwo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1997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2004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2014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zmiana 2004-2014 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475337419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Lubuskie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267744915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Opolskie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669249569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Małopolskie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3181964024"/>
                  </a:ext>
                </a:extLst>
              </a:tr>
              <a:tr h="3791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Warmińsko-Mazurskie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164317373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Świętokrzyskie 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105967149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Podlaskie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30374364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Podkarpackie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157951895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Lubelskie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393954536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Polska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4189388728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548680"/>
            <a:ext cx="8759825" cy="75723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PKB na mieszkańca według parytetu siły nabywczej UE28=100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7</a:t>
            </a:fld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71550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2344519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Nakłady unijnych firm na badania wzrosły o 7,5 proc.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0067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1600" dirty="0"/>
              <a:t>2500 firm ponoszących na świecie najwyższe nakłady w badania i rozwój w roku finansowym 2015/2016 wydało na ten cel 696 mld euro – wynika z dorocznego raportu EU </a:t>
            </a:r>
            <a:r>
              <a:rPr lang="pl-PL" sz="1600" dirty="0" err="1"/>
              <a:t>Industrial</a:t>
            </a:r>
            <a:r>
              <a:rPr lang="pl-PL" sz="1600" dirty="0"/>
              <a:t> R&amp;D Investment </a:t>
            </a:r>
            <a:r>
              <a:rPr lang="pl-PL" sz="1600" dirty="0" err="1"/>
              <a:t>Scoreboard</a:t>
            </a:r>
            <a:r>
              <a:rPr lang="pl-PL" sz="1600" dirty="0"/>
              <a:t>, przygotowanego przez Komisję Europejską.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Wyliczone w najnowszym raporcie nakłady na badania i rozwój (R&amp;D) są o 6,6 proc. wyższe niż rok wcześniej, a motorem wzrostu były przede wszystkim firmy z sektora zaawansowanych technologii. Nakłady na R&amp;D firm z krajów Unii uwzględnionych w globalnym zestawianiu wzrosły o 7,5 proc. Oznacza to, ze rosły szybciej niż wydatki wchodzących w skład TOP2500 firm z USA (wzrost o 5,9 proc.) i Japonii (wzrost o 3,3 proc.). Wzrost wydatków na badania i rozwój chińskich firm podliczono na 24,7 proc.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W globalnym rankingu najwięcej firm – 837 (na R&amp;D wydały w sumie niemal 269 mld euro) – pochodzi z USA. </a:t>
            </a:r>
          </a:p>
          <a:p>
            <a:pPr algn="just">
              <a:lnSpc>
                <a:spcPct val="120000"/>
              </a:lnSpc>
            </a:pPr>
            <a:r>
              <a:rPr lang="pl-PL" sz="1600" dirty="0"/>
              <a:t>590 uwzględnionych w nim przedsiębiorstw ma siedzibę w Krajach Unii Europejskiej (ich nakłady na R&amp;D podliczono na 188,3 mld euro), 356 w Japonii (99,9 mld euro), a 327 w Chinach (49,8 mld euro).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042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Wśród 390 firm z pozostałych krajów nie ma ani jednej z Polski.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800" dirty="0"/>
              <a:t>Komisja szacuje, że nakłady uwzględnionych w globalnym zestawieniu firm stanowią ok. 90 proc. światowych wydatków przedsiębiorstw na R&amp;D. 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Z raportu wynika, że nakłady na R&amp;D są bardzo silnie skoncentrowane. Na 100 pierwszych firm przypada 53,1 proc. nakładów poniesionych przez światowy TOP2500, zaś na pierwsze 50 – 40 proc. Widać też silną koncentrację geograficzną. Na pięć krajów o najwyższych wydatkach firm na R&amp;D – USA, Japonia, Niemcy, Chiny i Francja – przypada 74 proc. nakładów uwzględnionych w TOP2500. Na pierwsze dziesięć krajów – 90 proc.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Czołowa pięćdziesiątka przedsiębiorstw zdominowana jest przez firmy z sektorów zaawansowanych technologii, biotechnologii i farmaceutycznego, oprogramowania oraz produkcji sprzętu elektronicznego. W pierwszej dziesiątce, którą otwierają Volkswagen, Samsung i Intel jest tylko jedno przedsiębiorstwo z krajów Unii, cztery z USA, dwa ze Szwajcarii oraz po jednym Chin, Korei Południowej i Japonii.</a:t>
            </a:r>
          </a:p>
          <a:p>
            <a:pPr algn="just">
              <a:lnSpc>
                <a:spcPct val="12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5504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Najwyższe nakłady na R&amp;D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800" dirty="0"/>
              <a:t>Poza światowym TOP2500 Komisja opublikowała także zestawienie tysiąca unijnych firm o najwyższych nakładach na R&amp;D. Ich łączne wydatki na ten cel podliczono na 193,2 mld euro. 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Najwięcej uwzględnionych w unijnym TOP1000 przedsiębiorstw – aż 274 – ma siedzibę w Wielkiej Brytanii. W pierwszej trójce są też Niemcy (217 firm) i Francja (117). Polskę reprezentuje jedna spółka – Asseco Poland. Z nakładami na R&amp;D na poziomie 19,3 mln euro sklasyfikowano ją na 612 miejscu w unijnym TOP1000. 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Warto zwrócić uwagę, że skład branżowy unijnej pierwszej dziesiątki firm ponoszących największe nakłady na badania i rozwój mocno odbiega od światowego TOP10. W Unii dominują koncerny motoryzacyjne i farmaceutyczne, zaś na świecie firmy technologiczne.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4022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425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72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74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8912"/>
            <a:ext cx="4960883" cy="68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61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75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77" y="25889"/>
            <a:ext cx="4959779" cy="68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3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76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4692"/>
            <a:ext cx="9108504" cy="61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01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77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1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64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45DA-3E03-41E1-AD38-B57D719EC3D4}" type="slidenum">
              <a:rPr lang="pl-PL" smtClean="0"/>
              <a:pPr/>
              <a:t>78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446"/>
            <a:ext cx="4896544" cy="68135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92696"/>
            <a:ext cx="2808312" cy="53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8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CASE STUDY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7373" y="1300294"/>
            <a:ext cx="7886700" cy="445721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800" dirty="0"/>
              <a:t>Fundacja na rzecz Nauki Polskiej, Akademia Leona Koźmińskiego i fundusz Black </a:t>
            </a:r>
            <a:r>
              <a:rPr lang="pl-PL" sz="1800" dirty="0" err="1"/>
              <a:t>Pearls</a:t>
            </a:r>
            <a:r>
              <a:rPr lang="pl-PL" sz="1800" dirty="0"/>
              <a:t> VC chcą wspierać polskie startupy, które opracowały unikatowe, zaawansowane technologie o dużym potencjale rynkowym. 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Ten wyjątkowy w Polsce model współpracy pomiędzy instytucjami ze świata nauki i biznesu zakłada wspólne, aktywne poszukiwanie projektów m.in. w środowisku naukowym, zapewnienie im wsparcia menedżerskiego, kapitału inwestycyjnego oraz pomocy w wejściu na rynek międzynarodowy.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Jednym z kluczowych elementów współpracy ma stać się nowy fundusz typu venture </a:t>
            </a:r>
            <a:r>
              <a:rPr lang="pl-PL" sz="1800" dirty="0" err="1"/>
              <a:t>capital</a:t>
            </a:r>
            <a:r>
              <a:rPr lang="pl-PL" sz="1800" dirty="0"/>
              <a:t>, za pomocą którego FNP, ALK i Black </a:t>
            </a:r>
            <a:r>
              <a:rPr lang="pl-PL" sz="1800" dirty="0" err="1"/>
              <a:t>Pearls</a:t>
            </a:r>
            <a:r>
              <a:rPr lang="pl-PL" sz="1800" dirty="0"/>
              <a:t> VC oraz inwestorzy prywatni – zamierzają wspierać projekty z obszaru </a:t>
            </a:r>
            <a:r>
              <a:rPr lang="pl-PL" sz="1800" dirty="0" err="1"/>
              <a:t>Deep</a:t>
            </a:r>
            <a:r>
              <a:rPr lang="pl-PL" sz="1800" dirty="0"/>
              <a:t> Tech – tj. przedsięwzięcia oparte na wyjątkowych, skalowalnych i trudnych do skopiowania technologiach opracowanych przez polskie startupy. </a:t>
            </a:r>
          </a:p>
          <a:p>
            <a:pPr algn="just">
              <a:lnSpc>
                <a:spcPct val="120000"/>
              </a:lnSpc>
            </a:pPr>
            <a:r>
              <a:rPr lang="pl-PL" sz="1800" dirty="0"/>
              <a:t>Koncepcja ta znalazła swoje odzwierciedlenie w złożonym do programu Starter Polskiego Funduszu Rozwoju wniosku, który zakłada stworzenie funduszu o kapitale 65 mln PLN.</a:t>
            </a:r>
          </a:p>
          <a:p>
            <a:pPr algn="just">
              <a:lnSpc>
                <a:spcPct val="12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60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332656"/>
            <a:ext cx="8956675" cy="1521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Produkt krajowy brutto na mieszkańca w podregionach typu NUTS 3 według parytetu siły nabywczej </a:t>
            </a:r>
          </a:p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w latach 2004-2014, </a:t>
            </a:r>
          </a:p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UE 28=100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64048"/>
              </p:ext>
            </p:extLst>
          </p:nvPr>
        </p:nvGraphicFramePr>
        <p:xfrm>
          <a:off x="971600" y="1916832"/>
          <a:ext cx="7037387" cy="393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490">
                  <a:extLst>
                    <a:ext uri="{9D8B030D-6E8A-4147-A177-3AD203B41FA5}">
                      <a16:colId xmlns:a16="http://schemas.microsoft.com/office/drawing/2014/main" val="2517751740"/>
                    </a:ext>
                  </a:extLst>
                </a:gridCol>
                <a:gridCol w="806760">
                  <a:extLst>
                    <a:ext uri="{9D8B030D-6E8A-4147-A177-3AD203B41FA5}">
                      <a16:colId xmlns:a16="http://schemas.microsoft.com/office/drawing/2014/main" val="1514698590"/>
                    </a:ext>
                  </a:extLst>
                </a:gridCol>
                <a:gridCol w="943544">
                  <a:extLst>
                    <a:ext uri="{9D8B030D-6E8A-4147-A177-3AD203B41FA5}">
                      <a16:colId xmlns:a16="http://schemas.microsoft.com/office/drawing/2014/main" val="2968130961"/>
                    </a:ext>
                  </a:extLst>
                </a:gridCol>
                <a:gridCol w="2137593">
                  <a:extLst>
                    <a:ext uri="{9D8B030D-6E8A-4147-A177-3AD203B41FA5}">
                      <a16:colId xmlns:a16="http://schemas.microsoft.com/office/drawing/2014/main" val="1671201792"/>
                    </a:ext>
                  </a:extLst>
                </a:gridCol>
              </a:tblGrid>
              <a:tr h="353806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Podregion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Zmiany 2004-2014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855147176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Warszawa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199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+55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4020306316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Poznań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135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+31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2686230524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Wrocław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72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112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+40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2414716051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Kraków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78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110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+32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4233449230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Trójmiasto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75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+19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94110684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Łódź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61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85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+24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2965443487"/>
                  </a:ext>
                </a:extLst>
              </a:tr>
              <a:tr h="353127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Chełmsko-zamojski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37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+7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3084361130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Ełcki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+6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203657020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Łomżyński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+6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194920840"/>
                  </a:ext>
                </a:extLst>
              </a:tr>
              <a:tr h="358720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Polska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56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</a:t>
                      </a:r>
                    </a:p>
                  </a:txBody>
                  <a:tcPr marL="68573" marR="68573" marT="34289" marB="34289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+12</a:t>
                      </a:r>
                    </a:p>
                  </a:txBody>
                  <a:tcPr marL="68573" marR="68573" marT="34289" marB="34289"/>
                </a:tc>
                <a:extLst>
                  <a:ext uri="{0D108BD9-81ED-4DB2-BD59-A6C34878D82A}">
                    <a16:rowId xmlns:a16="http://schemas.microsoft.com/office/drawing/2014/main" val="772910311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8</a:t>
            </a:fld>
            <a:endParaRPr lang="pl-PL"/>
          </a:p>
        </p:txBody>
      </p: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971550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3708831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CASE STUDY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59683"/>
            <a:ext cx="7886700" cy="471727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W 2015 roku Uniwersytet Helsiński złożył łącznie 92 zgłoszenia dotyczące wynalazków, co stanowi wzrost o 61% w porównaniu z poprzednim rokiem.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Jako, że zgłoszenie takie jest zazwyczaj pierwszym etapem procesu komercjalizacji, przewiduje się, że w przyszłości wzrośnie zarówno liczba patentów, jak i firm typu </a:t>
            </a:r>
            <a:r>
              <a:rPr lang="pl-PL" sz="1400" dirty="0" err="1"/>
              <a:t>spin</a:t>
            </a:r>
            <a:r>
              <a:rPr lang="pl-PL" sz="1400" dirty="0"/>
              <a:t>-out utworzonych przez pracowników uniwersytetu.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W Finlandii środki niezbędne do przeprowadzenia procesu komercjalizacji często można uzyskać z szytych na miarę projektów, np. programu „Nowa wiedza i biznes z pomysłów badawczych“ (New </a:t>
            </a:r>
            <a:r>
              <a:rPr lang="pl-PL" sz="1400" dirty="0" err="1"/>
              <a:t>knowledge</a:t>
            </a:r>
            <a:r>
              <a:rPr lang="pl-PL" sz="1400" dirty="0"/>
              <a:t> and business from </a:t>
            </a:r>
            <a:r>
              <a:rPr lang="pl-PL" sz="1400" dirty="0" err="1"/>
              <a:t>research</a:t>
            </a:r>
            <a:r>
              <a:rPr lang="pl-PL" sz="1400" dirty="0"/>
              <a:t> </a:t>
            </a:r>
            <a:r>
              <a:rPr lang="pl-PL" sz="1400" dirty="0" err="1"/>
              <a:t>ideas</a:t>
            </a:r>
            <a:r>
              <a:rPr lang="pl-PL" sz="1400" dirty="0"/>
              <a:t>), stworzonego przez Fińską Agencję Finansowania Innowacji (</a:t>
            </a:r>
            <a:r>
              <a:rPr lang="pl-PL" sz="1400" dirty="0" err="1"/>
              <a:t>Tekes</a:t>
            </a:r>
            <a:r>
              <a:rPr lang="pl-PL" sz="1400" dirty="0"/>
              <a:t>). Trudności może jednak nastręczać etap, w którym produkt lub usługa nie są  jeszcze gotowe, ale przed wprowadzeniem ich na rynek niezbędne są dalsze badania bądź inne prace.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Europejska Rada ds. Badań Naukowych przyznaje  granty o nazwie ERBN </a:t>
            </a:r>
            <a:r>
              <a:rPr lang="pl-PL" sz="1400" dirty="0" err="1"/>
              <a:t>Consolidator</a:t>
            </a:r>
            <a:r>
              <a:rPr lang="pl-PL" sz="1400" dirty="0"/>
              <a:t> o wartości 2 mln euro. Te cieszące się ogromnym poważaniem, ale rzadkie w Finlandii granty mają na celu wparcie badaczy na etapie, na którym konsolidują oni swój niezależny zespół lub program badawczy.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Finansowanie z ERBN ma przede wszystkim na celu wsparcie badań naukowych, natomiast środki z Novo Nordisk w kwocie 0,5 mln euro docelowo przeznaczone są na komercjalizację. Tym samym doskonałość na polu badań naukowych i potencjał komercyjny idą ręka w rękę, uzupełniając się i wspierając nawzajem.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9618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CASE STUDY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00961"/>
            <a:ext cx="7886700" cy="47760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Klastry zakładają współpracę w ramach tzw. </a:t>
            </a:r>
            <a:r>
              <a:rPr lang="pl-PL" sz="1400" dirty="0" err="1"/>
              <a:t>Triple</a:t>
            </a:r>
            <a:r>
              <a:rPr lang="pl-PL" sz="1400" dirty="0"/>
              <a:t> </a:t>
            </a:r>
            <a:r>
              <a:rPr lang="pl-PL" sz="1400" dirty="0" err="1"/>
              <a:t>helix</a:t>
            </a:r>
            <a:r>
              <a:rPr lang="pl-PL" sz="1400" dirty="0"/>
              <a:t> (potrójna helisa), a więc współpracy biznesu, nauki i władz publicznych, tworząc platformę dla rzeczywistej współpracy, która pozwala na skuteczny transfer innowacji i wykorzystanie potencjału zarówno nauki, jak i biznesu.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W ramach programu Polska 3.0 i jego inicjatora – Ogólnopolskiego Klastra Innowacyjnych Przedsiębiorstw (OKIP), skupiającego ponad 3000 przedsiębiorstw, nie tylko pobudzana i realizowana jest działalność innowacyjna. Organizacja ułatwia tworzenie powiązań pomiędzy światem gospodarki a światem nauki, co odgrywa znaczącą rolę w skali całej gospodarki.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W globalnej gospodarce szansę przekraczanie barier rozwojowych i konsekwentny wzrost mają te kraje, dla których priorytetem jest innowacyjność i to ona jest wyznacznikiem wzrostu gospodarczego.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Powiązania przemysłu, biznesu i nauki to credo działalności Ogólnopolskiego Klastra Innowacyjnych Przedsiębiorstw. Głównym założeniem Klastra jest wspieranie nowości, ulepszeń i wynalazków wypracowywanych z pomocą środowisk naukowych i badawczych.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Klaster jest siecią współpracy. Struktury klastrowe łączą przedsiębiorstwa, które zaczynają aktywnie ze sobą współpracować, uczelnie, instytuty badawcze, a więc szeroko pojęte jednostki badawcze oraz samorządy, do realizacji wspólnych działań.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Klaster to jedyne miejsce, gdzie przy jednym stole pracują mikro- i mali przedsiębiorcy, średniej wielkości firmy i czołowi rynkowi gracze, wraz z naukowcami i przedstawicielami administracji publicznej.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7453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CASE STUDY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Polska Platforma Bezpieczeństwa Wewnętrznego (PPBW) została powołana w 2005 roku jako miejsce dialogu pomiędzy użytkownikami końcowymi, światem naukowo-badawczym i administracją odpowiedzialną za finansowanie badań.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Z czasem PPBW stała się także platformą do budowania konsorcjów realizujących działania na rzecz tworzenia dedykowanych rozwiązań technologicznych i informatycznych, wspomagających działania podmiotów odpowiedzialnych za bezpieczeństwo publiczne.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PPBW aktywnie uczestniczy także w pracach legislacyjnych poświęconych tworzeniu odpowiednich regulacji prawnych, które umożliwiają faktyczne wykorzystanie nowoczesnych technologii, będących efektem prac badawczo-rozwojowych. Ponadto, poprzez prowadzone konsultacje i działania edukacyjne, PPBW wspomaga proces budowania zaufania społecznego do nowych technologii z obszaru bezpieczeństwa.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Projekty badawczo-rozwojowe Polskiej Platformy Bezpieczeństwa Wewnętrznego stwarzają również możliwość skutecznego oddziaływania na szeroko rozumiane bezpieczeństwo europejskie.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1400" dirty="0"/>
              <a:t>Prace PPBW cieszą się aprobatą i wsparciem władz państwowych, w tym Ministerstwa Spraw Wewnętrznych i Administracji, Ministerstwa Sprawiedliwości oraz Ministerstwa Nauki i Szkolnictwa Wyższego.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8298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/>
          </p:cNvSpPr>
          <p:nvPr>
            <p:ph type="title"/>
          </p:nvPr>
        </p:nvSpPr>
        <p:spPr>
          <a:xfrm>
            <a:off x="5724525" y="1412875"/>
            <a:ext cx="3311525" cy="4752975"/>
          </a:xfrm>
        </p:spPr>
        <p:txBody>
          <a:bodyPr/>
          <a:lstStyle/>
          <a:p>
            <a:pPr eaLnBrk="1" hangingPunct="1"/>
            <a:r>
              <a:rPr lang="pl-PL" altLang="pl-PL" sz="3100" b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"Człowiek, który nie robi błędów, zwykle nie robi niczego."</a:t>
            </a:r>
            <a:br>
              <a:rPr lang="pl-PL" altLang="pl-PL" sz="3100"/>
            </a:br>
            <a:r>
              <a:rPr lang="pl-PL" altLang="pl-PL" sz="3100"/>
              <a:t>			</a:t>
            </a:r>
            <a:r>
              <a:rPr lang="pl-PL" altLang="pl-PL"/>
              <a:t>		</a:t>
            </a:r>
            <a:r>
              <a:rPr lang="pl-PL" altLang="pl-PL" sz="2800" b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   Edward John Phelps</a:t>
            </a:r>
            <a:endParaRPr lang="ru-RU" altLang="pl-PL" sz="2800" b="1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pic>
        <p:nvPicPr>
          <p:cNvPr id="274435" name="Picture 2" descr="http://i1.ryjbuk.pl/f2e6393e575ef6f3767ebb5702a368f22697a9fb/czlowiek-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6715B-692F-4B34-92F5-07F4CE85E82C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78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323528" y="1331170"/>
            <a:ext cx="8229600" cy="29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kumimoji="1" lang="pl-PL" sz="1600" b="1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pl-PL" sz="4000" b="1" dirty="0">
                <a:solidFill>
                  <a:srgbClr val="800000"/>
                </a:solidFill>
                <a:latin typeface="Cambria" pitchFamily="18" charset="0"/>
                <a:ea typeface="MS PGothic" pitchFamily="34" charset="-128"/>
                <a:cs typeface="Arial" charset="0"/>
              </a:rPr>
              <a:t>Dziękuję za uwagę!</a:t>
            </a:r>
          </a:p>
          <a:p>
            <a:pPr marL="342900" indent="-342900" eaLnBrk="1" hangingPunct="1">
              <a:defRPr/>
            </a:pPr>
            <a:endParaRPr lang="pl-PL" sz="2800" b="1" dirty="0">
              <a:solidFill>
                <a:srgbClr val="00264D"/>
              </a:solidFill>
              <a:latin typeface="Arial Narrow" pitchFamily="34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dr</a:t>
            </a: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 Artur Bartoszewicz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 0-602-288-576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artbar@hot.pl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www.facebook.com</a:t>
            </a: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/artur.bartoszewicz.12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www.linkedin.com</a:t>
            </a: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/pub/</a:t>
            </a:r>
            <a:r>
              <a:rPr lang="pl-PL" sz="1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artur-bartoszewicz</a:t>
            </a: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/27/4a1/686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pl-PL" sz="1600" dirty="0">
              <a:latin typeface="Arial" charset="0"/>
              <a:cs typeface="Arial" charset="0"/>
            </a:endParaRPr>
          </a:p>
        </p:txBody>
      </p:sp>
      <p:sp>
        <p:nvSpPr>
          <p:cNvPr id="27545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4E493-929E-43BC-8409-A22C107F1D0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133527"/>
            <a:ext cx="9034943" cy="9301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2" y="1098095"/>
            <a:ext cx="8241335" cy="21621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0263"/>
            <a:ext cx="9144000" cy="24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1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937" y="476672"/>
            <a:ext cx="8893175" cy="4254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spcBef>
                <a:spcPct val="0"/>
              </a:spcBef>
            </a:pPr>
            <a:r>
              <a:rPr lang="pl-PL" sz="36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Bank Światowy Produkt krajowy brutto na km2 </a:t>
            </a:r>
          </a:p>
        </p:txBody>
      </p:sp>
      <p:pic>
        <p:nvPicPr>
          <p:cNvPr id="84995" name="Symbol zastępczy obrazu 6" descr="Gill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b="684"/>
          <a:stretch>
            <a:fillRect/>
          </a:stretch>
        </p:blipFill>
        <p:spPr bwMode="auto">
          <a:xfrm>
            <a:off x="1116013" y="1268413"/>
            <a:ext cx="69310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AC0F-C3F3-4B2C-8D2D-1F4FD69997F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52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3085</Words>
  <Application>Microsoft Office PowerPoint</Application>
  <PresentationFormat>Pokaz na ekranie (4:3)</PresentationFormat>
  <Paragraphs>434</Paragraphs>
  <Slides>84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84</vt:i4>
      </vt:variant>
    </vt:vector>
  </HeadingPairs>
  <TitlesOfParts>
    <vt:vector size="93" baseType="lpstr">
      <vt:lpstr>ＭＳ Ｐゴシック</vt:lpstr>
      <vt:lpstr>Arial</vt:lpstr>
      <vt:lpstr>Arial Narrow</vt:lpstr>
      <vt:lpstr>Calibri</vt:lpstr>
      <vt:lpstr>Calibri Light</vt:lpstr>
      <vt:lpstr>Cambria</vt:lpstr>
      <vt:lpstr>Roboto</vt:lpstr>
      <vt:lpstr>Times New Roman</vt:lpstr>
      <vt:lpstr>Motyw pakietu Office</vt:lpstr>
      <vt:lpstr>Innowacje w firmach – współpraca świata nauki i biznesu  W materiale wykorzystano Indeks Millennium 2017 Potencjał Innowacyjności Regionów oraz opracowania KE, PARP, OECD i Banku Światowego.</vt:lpstr>
      <vt:lpstr>Teza</vt:lpstr>
      <vt:lpstr>Dylematy</vt:lpstr>
      <vt:lpstr>Prezentacja programu PowerPoint</vt:lpstr>
      <vt:lpstr>Mistrzowie świata technologicznego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 co nam innowacyjność? Innowacyjny region, nauka, czy innowacyjne przedsiębiorstwa w nim działającej? </vt:lpstr>
      <vt:lpstr>Innowacyjność</vt:lpstr>
      <vt:lpstr>Polska dogania świat</vt:lpstr>
      <vt:lpstr>Odsetek firm prowadzących działalność innowacyjną bieżącą i działalność zaniechaną w latach 2008–2012</vt:lpstr>
      <vt:lpstr>Odsetek firm prowadzących działalność innowacyjną bieżącą i działalność zaniechaną (w zakresie produktów, procesów, metody marketingowej czy metody organizacyjnej) w latach 2008–2010 i 2010–2012</vt:lpstr>
      <vt:lpstr>Produkt Krajowy Brutto na 1 mieszkańca w PPS w 2012 r. i udział przedsiębiorstw prowadzących działalność innowacyjną  w latach 2010–2012</vt:lpstr>
      <vt:lpstr>Odsetek firm prowadzących działalność innowacyjną bieżącą  i działalność zaniechaną  (w zakresie produktów, procesów, metody marketingowej czy metody organizacyjnej) wg wielkości firm</vt:lpstr>
      <vt:lpstr>Odsetek przedsiębiorstw innowacyjnych ogółem w zakresie innowacji technologicznych i nietechnologicznych</vt:lpstr>
      <vt:lpstr>Działalność innowacyjna przedsiębiorstw w Polsce oraz średnia dla 28 i 15 krajów UE w wybranych sekcjach, w latach 2010–2012, w %</vt:lpstr>
      <vt:lpstr>Całkowite nakłady na jedno przedsiębiorstwo prowadzące działalność innowacyjną w zakresie innowacji technologicznych (produktowych  i procesowych)  wg wielkości firm  w 2012 r. (w tys. EUR)</vt:lpstr>
      <vt:lpstr>Nakłady na jedno przedsiębiorstwo prowadzące działalność innowacyjną w zakresie innowacji technologicznych (produktowe i procesowe) wg wielkości firm w 2012 r. (w tys. EUR) oraz dynamika tej wielkości w Polsce i wybranych krajach (2008–2010 =100)</vt:lpstr>
      <vt:lpstr>Wartość sprzedaży produktów nowych dla firmy lub nowych dla rynku w przeliczeniu na jedno przedsiębiorstwo prowadzące działalność innowacyjną w zakresie produktów lub procesów w latach 2010–2012 (w mln EUR)</vt:lpstr>
      <vt:lpstr>Współpraca przedsiębiorstw w zakresie innowacji według wielkości przedsiębiorstw, w %</vt:lpstr>
      <vt:lpstr>Jak jest rola samorządu w tworzeniu wizerunku regionu otwartego na innowacje?</vt:lpstr>
      <vt:lpstr>Regiony zwycięskie</vt:lpstr>
      <vt:lpstr>Zmniejszający się dystans…</vt:lpstr>
      <vt:lpstr>Co to znaczy być otwartym na innowacje, czy sama otwartość wystarczy by region stał się innowacyjny?</vt:lpstr>
      <vt:lpstr>Prezentacja programu PowerPoint</vt:lpstr>
      <vt:lpstr>To co robić?</vt:lpstr>
      <vt:lpstr>Wyniki województw w podziale na 6 kryteriów innowacyjności</vt:lpstr>
      <vt:lpstr>Wydajność pracy</vt:lpstr>
      <vt:lpstr>Wydajność pracy</vt:lpstr>
      <vt:lpstr>Stopa wartości dodanej</vt:lpstr>
      <vt:lpstr>Stopa wartości dodanej</vt:lpstr>
      <vt:lpstr>Wydatki na badania i rozwój</vt:lpstr>
      <vt:lpstr>Wydatki na badania i rozwój</vt:lpstr>
      <vt:lpstr>Liczba studentów</vt:lpstr>
      <vt:lpstr>Liczba studentów</vt:lpstr>
      <vt:lpstr>Pracujący w B+R</vt:lpstr>
      <vt:lpstr>Pracujący w B+R</vt:lpstr>
      <vt:lpstr>Liczba wydanych patentów</vt:lpstr>
      <vt:lpstr>Liczba wydanych patentów</vt:lpstr>
      <vt:lpstr>Jakie oczekiwania mają przedsiębiorcy wobec systemu wspierania procesów innowacji w województwie?  Z jakimi barierami spotykają się przedsiębiorcy rozpoczynający działalność innowacyjną?</vt:lpstr>
      <vt:lpstr>Skojarzenia mikroprzedsiębiorców z terminem „innowacyjna firma” (w %)</vt:lpstr>
      <vt:lpstr>Działalność innowacyjna mikroprzedsiębiorstw według rodzaju innowacji (innowacje wdrożone w firmie w ciągu ostatnich trzech lat)</vt:lpstr>
      <vt:lpstr>Nakłady na B+R w Polsce w 2015 roku</vt:lpstr>
      <vt:lpstr>Struktura produkcji sprzedanej w punktu widzenia poziomu techniki w latach 2011-2015</vt:lpstr>
      <vt:lpstr>Innowacyjne przedsiębiorstwa w sektorze przedsiębiorstw przemysłowych i usługowych w latach 2013-2015 (w %)</vt:lpstr>
      <vt:lpstr> Innowacyjne przedsiębiorstwa w sektorze przedsiębiorstw przemysłowych i usługowych w latach 2013-2015 (w %) </vt:lpstr>
      <vt:lpstr>Nakłady przedsiębiorstw na działalność innowacyjną w latach 2006-2015 (w mld PLN)</vt:lpstr>
      <vt:lpstr>Udział przedsiębiorstw, które współpracowały w zakresie działalności innowacyjnej w ogóle przedsiębiorstw aktywnych innowacyjnie w latach 2008-2015 (w %)</vt:lpstr>
      <vt:lpstr>Wnioski</vt:lpstr>
      <vt:lpstr>Kiedy jest dobry moment na podjęcie działalności innowacyjnej przez przedsiębiorstwo?  Od czego powinien zacząć przedsiębiorca zamierzający podjąć taką działalność?</vt:lpstr>
      <vt:lpstr>Prezentacja programu PowerPoint</vt:lpstr>
      <vt:lpstr>Źródła pomysłów na innowacje w innowacyjnych mikroprzedsiębiorstwach (% innowacyjnych mikroprzedsiębiorstw)</vt:lpstr>
      <vt:lpstr>Systemy motywacyjne dla pomysłowych pracowników według rodzajów dostępnych nagród (% mikroprzedsiębiorstw, które mają system motywacyjny zachęcający pracowników do zgłaszania pomysłów dotyczących usprawnień w firmie i jej ofercie)</vt:lpstr>
      <vt:lpstr>Źródła finansowania innowacji w mikroprzedsiębiorstwach  (% innowacyjnych mikrofirm)</vt:lpstr>
      <vt:lpstr>Czy nakłady na innowacje poniesione przez Pana(i) przedsiębiorstwo opłaciły się?  (% innowacyjnych mikrofirm)</vt:lpstr>
      <vt:lpstr>W jaki sposób regiony widzą możliwości i obszary kształtowania oferty wsparcia działalności przedsiębiorstw innowacyjnych w regionie?  Jak zbudować skuteczny system wsparcia start-upów?</vt:lpstr>
      <vt:lpstr>Odsetek przedsiębiorstw, które uznały stopień wpływu poszczególnych czynników utrudniających działalność innowacyjną za „wysoki”</vt:lpstr>
      <vt:lpstr>Przedsiębiorstwa, które oceniły następujące metody do utrzymania lub zwiększenia konkurencyjności swoich innowacji jako bardzo ważne i efektywne</vt:lpstr>
      <vt:lpstr>Bariery innowacyjności przedsiębiorstw w ocenie mikroprzedsiębiorców  (średnia ze wskazań przy skali  od 1 do 7, gdzie 1 – to nie jest bariera, 7 – bardzo duża bariera)</vt:lpstr>
      <vt:lpstr>Czynniki utrudniające prowadzenie działalności innowacyjnej w ocenie innowacyjnych mikroprzedsiębiorców (średnia ze wskazań przy skali od 1 do 7, gdzie 1 – czynnik nie ma zna, 7 – ma bardzo duże znaczenie)</vt:lpstr>
      <vt:lpstr>Motywacje, czyli czynniki skłaniające do wprowadzenia innowacji w firmie (% odpowiedzi innowacyjnych mikroprzedsiębiorstw)</vt:lpstr>
      <vt:lpstr>Partnerzy bieżącej współpracy mikrofirm</vt:lpstr>
      <vt:lpstr>Współpraca bieżąca wsród mikrofirm, które wdrożyły lub nie wdrożyły innowacji w ostatnich 3 latach</vt:lpstr>
      <vt:lpstr>Pozycje województw z punktu widzenia wskaźników innowacyjności „na wejściu”, „na wyjściu” oraz ogólnego</vt:lpstr>
      <vt:lpstr>Co mamy z tego, że jesteśmy innowacyjni?</vt:lpstr>
      <vt:lpstr>Prezentacja programu PowerPoint</vt:lpstr>
      <vt:lpstr>Nakłady unijnych firm na badania wzrosły o 7,5 proc. </vt:lpstr>
      <vt:lpstr>Wśród 390 firm z pozostałych krajów nie ma ani jednej z Polski.</vt:lpstr>
      <vt:lpstr>Najwyższe nakłady na R&amp;D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CASE STUDY</vt:lpstr>
      <vt:lpstr>CASE STUDY</vt:lpstr>
      <vt:lpstr>CASE STUDY</vt:lpstr>
      <vt:lpstr>CASE STUDY</vt:lpstr>
      <vt:lpstr>"Człowiek, który nie robi błędów, zwykle nie robi niczego."          Edward John Phelps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Innowacje w firmach – współpraca świata nauki i biznesu  W materiale wykorzystano Indeks Millennium 2017 Potencjał Innowacyjności Regionów oraz opracowania KE, PARP, OECD i Banku Światowego.</dc:title>
  <dc:creator>ArtBar</dc:creator>
  <cp:lastModifiedBy>ArtBar</cp:lastModifiedBy>
  <cp:revision>12</cp:revision>
  <dcterms:created xsi:type="dcterms:W3CDTF">2017-12-05T09:55:43Z</dcterms:created>
  <dcterms:modified xsi:type="dcterms:W3CDTF">2017-12-05T11:05:50Z</dcterms:modified>
</cp:coreProperties>
</file>