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sldIdLst>
    <p:sldId id="383" r:id="rId2"/>
    <p:sldId id="560" r:id="rId3"/>
    <p:sldId id="1247" r:id="rId4"/>
    <p:sldId id="1246" r:id="rId5"/>
    <p:sldId id="1248" r:id="rId6"/>
    <p:sldId id="1250" r:id="rId7"/>
    <p:sldId id="1251" r:id="rId8"/>
    <p:sldId id="1256" r:id="rId9"/>
    <p:sldId id="1257" r:id="rId10"/>
    <p:sldId id="1259" r:id="rId11"/>
    <p:sldId id="1260" r:id="rId12"/>
    <p:sldId id="1261" r:id="rId13"/>
    <p:sldId id="1262" r:id="rId14"/>
    <p:sldId id="1263" r:id="rId15"/>
    <p:sldId id="1264" r:id="rId16"/>
    <p:sldId id="1265" r:id="rId17"/>
    <p:sldId id="1266" r:id="rId18"/>
    <p:sldId id="1268" r:id="rId19"/>
    <p:sldId id="1269" r:id="rId20"/>
    <p:sldId id="1271" r:id="rId21"/>
    <p:sldId id="1270" r:id="rId22"/>
    <p:sldId id="1272" r:id="rId23"/>
    <p:sldId id="1273" r:id="rId24"/>
    <p:sldId id="1274" r:id="rId25"/>
    <p:sldId id="1275" r:id="rId26"/>
    <p:sldId id="1276" r:id="rId27"/>
    <p:sldId id="1277" r:id="rId28"/>
    <p:sldId id="1278" r:id="rId29"/>
    <p:sldId id="1279" r:id="rId30"/>
    <p:sldId id="1280" r:id="rId31"/>
    <p:sldId id="1281" r:id="rId32"/>
    <p:sldId id="1282" r:id="rId33"/>
    <p:sldId id="1283" r:id="rId34"/>
    <p:sldId id="1284" r:id="rId35"/>
    <p:sldId id="1285" r:id="rId36"/>
    <p:sldId id="1286" r:id="rId37"/>
    <p:sldId id="1287" r:id="rId38"/>
    <p:sldId id="1288" r:id="rId39"/>
    <p:sldId id="1289" r:id="rId40"/>
    <p:sldId id="1290" r:id="rId41"/>
    <p:sldId id="1291" r:id="rId42"/>
    <p:sldId id="1293" r:id="rId43"/>
    <p:sldId id="1294" r:id="rId44"/>
    <p:sldId id="1295" r:id="rId45"/>
    <p:sldId id="1296" r:id="rId46"/>
    <p:sldId id="1297" r:id="rId47"/>
    <p:sldId id="1298" r:id="rId48"/>
    <p:sldId id="1299" r:id="rId49"/>
    <p:sldId id="1300" r:id="rId50"/>
    <p:sldId id="1301" r:id="rId51"/>
    <p:sldId id="1302" r:id="rId52"/>
    <p:sldId id="1305" r:id="rId53"/>
    <p:sldId id="1306" r:id="rId54"/>
    <p:sldId id="1307" r:id="rId55"/>
    <p:sldId id="1308" r:id="rId56"/>
    <p:sldId id="1309" r:id="rId57"/>
    <p:sldId id="1310" r:id="rId58"/>
    <p:sldId id="1312" r:id="rId59"/>
    <p:sldId id="1313" r:id="rId60"/>
    <p:sldId id="1314" r:id="rId61"/>
    <p:sldId id="1315" r:id="rId62"/>
    <p:sldId id="1316" r:id="rId63"/>
    <p:sldId id="1317" r:id="rId64"/>
    <p:sldId id="1318" r:id="rId65"/>
    <p:sldId id="1319" r:id="rId66"/>
    <p:sldId id="1320" r:id="rId67"/>
    <p:sldId id="1321" r:id="rId68"/>
    <p:sldId id="1322" r:id="rId69"/>
    <p:sldId id="1323" r:id="rId70"/>
    <p:sldId id="1324" r:id="rId71"/>
    <p:sldId id="1325" r:id="rId72"/>
    <p:sldId id="1326" r:id="rId73"/>
    <p:sldId id="1327" r:id="rId74"/>
    <p:sldId id="1328" r:id="rId75"/>
    <p:sldId id="1330" r:id="rId76"/>
    <p:sldId id="1331" r:id="rId77"/>
    <p:sldId id="1245" r:id="rId78"/>
    <p:sldId id="1332" r:id="rId79"/>
    <p:sldId id="1333" r:id="rId80"/>
    <p:sldId id="1334" r:id="rId81"/>
    <p:sldId id="1335" r:id="rId82"/>
    <p:sldId id="1336" r:id="rId83"/>
    <p:sldId id="1337" r:id="rId84"/>
    <p:sldId id="1338" r:id="rId85"/>
    <p:sldId id="1253" r:id="rId86"/>
    <p:sldId id="1254" r:id="rId87"/>
    <p:sldId id="1339" r:id="rId88"/>
    <p:sldId id="1340" r:id="rId89"/>
    <p:sldId id="1255" r:id="rId90"/>
    <p:sldId id="1341" r:id="rId91"/>
    <p:sldId id="1342" r:id="rId92"/>
    <p:sldId id="1343" r:id="rId93"/>
    <p:sldId id="1344" r:id="rId94"/>
    <p:sldId id="1348" r:id="rId95"/>
    <p:sldId id="1349" r:id="rId96"/>
    <p:sldId id="1345" r:id="rId97"/>
    <p:sldId id="1346" r:id="rId98"/>
    <p:sldId id="1347" r:id="rId99"/>
    <p:sldId id="1252" r:id="rId100"/>
    <p:sldId id="491" r:id="rId10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5" autoAdjust="0"/>
    <p:restoredTop sz="94660"/>
  </p:normalViewPr>
  <p:slideViewPr>
    <p:cSldViewPr>
      <p:cViewPr varScale="1">
        <p:scale>
          <a:sx n="73" d="100"/>
          <a:sy n="73" d="100"/>
        </p:scale>
        <p:origin x="184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AD0095-C3A4-4F81-85D3-4ACBA9C3ECCA}" type="datetimeFigureOut">
              <a:rPr lang="pl-PL" smtClean="0"/>
              <a:t>02.10.2019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8F60-AD6D-4D23-A35F-62F5EA5A9E57}" type="slidenum">
              <a:rPr lang="pl-PL" smtClean="0"/>
              <a:t>‹#›</a:t>
            </a:fld>
            <a:endParaRPr lang="pl-PL"/>
          </a:p>
        </p:txBody>
      </p:sp>
    </p:spTree>
    <p:extLst>
      <p:ext uri="{BB962C8B-B14F-4D97-AF65-F5344CB8AC3E}">
        <p14:creationId xmlns:p14="http://schemas.microsoft.com/office/powerpoint/2010/main" val="1962681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a:t>
            </a:fld>
            <a:endParaRPr lang="pl-PL"/>
          </a:p>
        </p:txBody>
      </p:sp>
    </p:spTree>
    <p:extLst>
      <p:ext uri="{BB962C8B-B14F-4D97-AF65-F5344CB8AC3E}">
        <p14:creationId xmlns:p14="http://schemas.microsoft.com/office/powerpoint/2010/main" val="1507293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11</a:t>
            </a:fld>
            <a:endParaRPr lang="pl-PL"/>
          </a:p>
        </p:txBody>
      </p:sp>
    </p:spTree>
    <p:extLst>
      <p:ext uri="{BB962C8B-B14F-4D97-AF65-F5344CB8AC3E}">
        <p14:creationId xmlns:p14="http://schemas.microsoft.com/office/powerpoint/2010/main" val="13635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12</a:t>
            </a:fld>
            <a:endParaRPr lang="pl-PL"/>
          </a:p>
        </p:txBody>
      </p:sp>
    </p:spTree>
    <p:extLst>
      <p:ext uri="{BB962C8B-B14F-4D97-AF65-F5344CB8AC3E}">
        <p14:creationId xmlns:p14="http://schemas.microsoft.com/office/powerpoint/2010/main" val="1727308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13</a:t>
            </a:fld>
            <a:endParaRPr lang="pl-PL"/>
          </a:p>
        </p:txBody>
      </p:sp>
    </p:spTree>
    <p:extLst>
      <p:ext uri="{BB962C8B-B14F-4D97-AF65-F5344CB8AC3E}">
        <p14:creationId xmlns:p14="http://schemas.microsoft.com/office/powerpoint/2010/main" val="1269003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14</a:t>
            </a:fld>
            <a:endParaRPr lang="pl-PL"/>
          </a:p>
        </p:txBody>
      </p:sp>
    </p:spTree>
    <p:extLst>
      <p:ext uri="{BB962C8B-B14F-4D97-AF65-F5344CB8AC3E}">
        <p14:creationId xmlns:p14="http://schemas.microsoft.com/office/powerpoint/2010/main" val="2360288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15</a:t>
            </a:fld>
            <a:endParaRPr lang="pl-PL"/>
          </a:p>
        </p:txBody>
      </p:sp>
    </p:spTree>
    <p:extLst>
      <p:ext uri="{BB962C8B-B14F-4D97-AF65-F5344CB8AC3E}">
        <p14:creationId xmlns:p14="http://schemas.microsoft.com/office/powerpoint/2010/main" val="1836757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16</a:t>
            </a:fld>
            <a:endParaRPr lang="pl-PL"/>
          </a:p>
        </p:txBody>
      </p:sp>
    </p:spTree>
    <p:extLst>
      <p:ext uri="{BB962C8B-B14F-4D97-AF65-F5344CB8AC3E}">
        <p14:creationId xmlns:p14="http://schemas.microsoft.com/office/powerpoint/2010/main" val="131226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17</a:t>
            </a:fld>
            <a:endParaRPr lang="pl-PL"/>
          </a:p>
        </p:txBody>
      </p:sp>
    </p:spTree>
    <p:extLst>
      <p:ext uri="{BB962C8B-B14F-4D97-AF65-F5344CB8AC3E}">
        <p14:creationId xmlns:p14="http://schemas.microsoft.com/office/powerpoint/2010/main" val="1892572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18</a:t>
            </a:fld>
            <a:endParaRPr lang="pl-PL"/>
          </a:p>
        </p:txBody>
      </p:sp>
    </p:spTree>
    <p:extLst>
      <p:ext uri="{BB962C8B-B14F-4D97-AF65-F5344CB8AC3E}">
        <p14:creationId xmlns:p14="http://schemas.microsoft.com/office/powerpoint/2010/main" val="2505091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19</a:t>
            </a:fld>
            <a:endParaRPr lang="pl-PL"/>
          </a:p>
        </p:txBody>
      </p:sp>
    </p:spTree>
    <p:extLst>
      <p:ext uri="{BB962C8B-B14F-4D97-AF65-F5344CB8AC3E}">
        <p14:creationId xmlns:p14="http://schemas.microsoft.com/office/powerpoint/2010/main" val="22986247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20</a:t>
            </a:fld>
            <a:endParaRPr lang="pl-PL"/>
          </a:p>
        </p:txBody>
      </p:sp>
    </p:spTree>
    <p:extLst>
      <p:ext uri="{BB962C8B-B14F-4D97-AF65-F5344CB8AC3E}">
        <p14:creationId xmlns:p14="http://schemas.microsoft.com/office/powerpoint/2010/main" val="2796528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a:t>
            </a:fld>
            <a:endParaRPr lang="pl-PL"/>
          </a:p>
        </p:txBody>
      </p:sp>
    </p:spTree>
    <p:extLst>
      <p:ext uri="{BB962C8B-B14F-4D97-AF65-F5344CB8AC3E}">
        <p14:creationId xmlns:p14="http://schemas.microsoft.com/office/powerpoint/2010/main" val="2757556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21</a:t>
            </a:fld>
            <a:endParaRPr lang="pl-PL"/>
          </a:p>
        </p:txBody>
      </p:sp>
    </p:spTree>
    <p:extLst>
      <p:ext uri="{BB962C8B-B14F-4D97-AF65-F5344CB8AC3E}">
        <p14:creationId xmlns:p14="http://schemas.microsoft.com/office/powerpoint/2010/main" val="3076068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22</a:t>
            </a:fld>
            <a:endParaRPr lang="pl-PL"/>
          </a:p>
        </p:txBody>
      </p:sp>
    </p:spTree>
    <p:extLst>
      <p:ext uri="{BB962C8B-B14F-4D97-AF65-F5344CB8AC3E}">
        <p14:creationId xmlns:p14="http://schemas.microsoft.com/office/powerpoint/2010/main" val="2179208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23</a:t>
            </a:fld>
            <a:endParaRPr lang="pl-PL"/>
          </a:p>
        </p:txBody>
      </p:sp>
    </p:spTree>
    <p:extLst>
      <p:ext uri="{BB962C8B-B14F-4D97-AF65-F5344CB8AC3E}">
        <p14:creationId xmlns:p14="http://schemas.microsoft.com/office/powerpoint/2010/main" val="389954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24</a:t>
            </a:fld>
            <a:endParaRPr lang="pl-PL"/>
          </a:p>
        </p:txBody>
      </p:sp>
    </p:spTree>
    <p:extLst>
      <p:ext uri="{BB962C8B-B14F-4D97-AF65-F5344CB8AC3E}">
        <p14:creationId xmlns:p14="http://schemas.microsoft.com/office/powerpoint/2010/main" val="39739458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25</a:t>
            </a:fld>
            <a:endParaRPr lang="pl-PL"/>
          </a:p>
        </p:txBody>
      </p:sp>
    </p:spTree>
    <p:extLst>
      <p:ext uri="{BB962C8B-B14F-4D97-AF65-F5344CB8AC3E}">
        <p14:creationId xmlns:p14="http://schemas.microsoft.com/office/powerpoint/2010/main" val="25584168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26</a:t>
            </a:fld>
            <a:endParaRPr lang="pl-PL"/>
          </a:p>
        </p:txBody>
      </p:sp>
    </p:spTree>
    <p:extLst>
      <p:ext uri="{BB962C8B-B14F-4D97-AF65-F5344CB8AC3E}">
        <p14:creationId xmlns:p14="http://schemas.microsoft.com/office/powerpoint/2010/main" val="34530548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27</a:t>
            </a:fld>
            <a:endParaRPr lang="pl-PL"/>
          </a:p>
        </p:txBody>
      </p:sp>
    </p:spTree>
    <p:extLst>
      <p:ext uri="{BB962C8B-B14F-4D97-AF65-F5344CB8AC3E}">
        <p14:creationId xmlns:p14="http://schemas.microsoft.com/office/powerpoint/2010/main" val="26703983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28</a:t>
            </a:fld>
            <a:endParaRPr lang="pl-PL"/>
          </a:p>
        </p:txBody>
      </p:sp>
    </p:spTree>
    <p:extLst>
      <p:ext uri="{BB962C8B-B14F-4D97-AF65-F5344CB8AC3E}">
        <p14:creationId xmlns:p14="http://schemas.microsoft.com/office/powerpoint/2010/main" val="24005626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29</a:t>
            </a:fld>
            <a:endParaRPr lang="pl-PL"/>
          </a:p>
        </p:txBody>
      </p:sp>
    </p:spTree>
    <p:extLst>
      <p:ext uri="{BB962C8B-B14F-4D97-AF65-F5344CB8AC3E}">
        <p14:creationId xmlns:p14="http://schemas.microsoft.com/office/powerpoint/2010/main" val="8505598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30</a:t>
            </a:fld>
            <a:endParaRPr lang="pl-PL"/>
          </a:p>
        </p:txBody>
      </p:sp>
    </p:spTree>
    <p:extLst>
      <p:ext uri="{BB962C8B-B14F-4D97-AF65-F5344CB8AC3E}">
        <p14:creationId xmlns:p14="http://schemas.microsoft.com/office/powerpoint/2010/main" val="3834334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a:t>
            </a:fld>
            <a:endParaRPr lang="pl-PL"/>
          </a:p>
        </p:txBody>
      </p:sp>
    </p:spTree>
    <p:extLst>
      <p:ext uri="{BB962C8B-B14F-4D97-AF65-F5344CB8AC3E}">
        <p14:creationId xmlns:p14="http://schemas.microsoft.com/office/powerpoint/2010/main" val="1761738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31</a:t>
            </a:fld>
            <a:endParaRPr lang="pl-PL"/>
          </a:p>
        </p:txBody>
      </p:sp>
    </p:spTree>
    <p:extLst>
      <p:ext uri="{BB962C8B-B14F-4D97-AF65-F5344CB8AC3E}">
        <p14:creationId xmlns:p14="http://schemas.microsoft.com/office/powerpoint/2010/main" val="31935615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32</a:t>
            </a:fld>
            <a:endParaRPr lang="pl-PL"/>
          </a:p>
        </p:txBody>
      </p:sp>
    </p:spTree>
    <p:extLst>
      <p:ext uri="{BB962C8B-B14F-4D97-AF65-F5344CB8AC3E}">
        <p14:creationId xmlns:p14="http://schemas.microsoft.com/office/powerpoint/2010/main" val="17048167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33</a:t>
            </a:fld>
            <a:endParaRPr lang="pl-PL"/>
          </a:p>
        </p:txBody>
      </p:sp>
    </p:spTree>
    <p:extLst>
      <p:ext uri="{BB962C8B-B14F-4D97-AF65-F5344CB8AC3E}">
        <p14:creationId xmlns:p14="http://schemas.microsoft.com/office/powerpoint/2010/main" val="22468151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34</a:t>
            </a:fld>
            <a:endParaRPr lang="pl-PL"/>
          </a:p>
        </p:txBody>
      </p:sp>
    </p:spTree>
    <p:extLst>
      <p:ext uri="{BB962C8B-B14F-4D97-AF65-F5344CB8AC3E}">
        <p14:creationId xmlns:p14="http://schemas.microsoft.com/office/powerpoint/2010/main" val="21767336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35</a:t>
            </a:fld>
            <a:endParaRPr lang="pl-PL"/>
          </a:p>
        </p:txBody>
      </p:sp>
    </p:spTree>
    <p:extLst>
      <p:ext uri="{BB962C8B-B14F-4D97-AF65-F5344CB8AC3E}">
        <p14:creationId xmlns:p14="http://schemas.microsoft.com/office/powerpoint/2010/main" val="13594412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36</a:t>
            </a:fld>
            <a:endParaRPr lang="pl-PL"/>
          </a:p>
        </p:txBody>
      </p:sp>
    </p:spTree>
    <p:extLst>
      <p:ext uri="{BB962C8B-B14F-4D97-AF65-F5344CB8AC3E}">
        <p14:creationId xmlns:p14="http://schemas.microsoft.com/office/powerpoint/2010/main" val="9326170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37</a:t>
            </a:fld>
            <a:endParaRPr lang="pl-PL"/>
          </a:p>
        </p:txBody>
      </p:sp>
    </p:spTree>
    <p:extLst>
      <p:ext uri="{BB962C8B-B14F-4D97-AF65-F5344CB8AC3E}">
        <p14:creationId xmlns:p14="http://schemas.microsoft.com/office/powerpoint/2010/main" val="33331952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38</a:t>
            </a:fld>
            <a:endParaRPr lang="pl-PL"/>
          </a:p>
        </p:txBody>
      </p:sp>
    </p:spTree>
    <p:extLst>
      <p:ext uri="{BB962C8B-B14F-4D97-AF65-F5344CB8AC3E}">
        <p14:creationId xmlns:p14="http://schemas.microsoft.com/office/powerpoint/2010/main" val="4015095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39</a:t>
            </a:fld>
            <a:endParaRPr lang="pl-PL"/>
          </a:p>
        </p:txBody>
      </p:sp>
    </p:spTree>
    <p:extLst>
      <p:ext uri="{BB962C8B-B14F-4D97-AF65-F5344CB8AC3E}">
        <p14:creationId xmlns:p14="http://schemas.microsoft.com/office/powerpoint/2010/main" val="35726987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40</a:t>
            </a:fld>
            <a:endParaRPr lang="pl-PL"/>
          </a:p>
        </p:txBody>
      </p:sp>
    </p:spTree>
    <p:extLst>
      <p:ext uri="{BB962C8B-B14F-4D97-AF65-F5344CB8AC3E}">
        <p14:creationId xmlns:p14="http://schemas.microsoft.com/office/powerpoint/2010/main" val="180151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a:t>
            </a:fld>
            <a:endParaRPr lang="pl-PL"/>
          </a:p>
        </p:txBody>
      </p:sp>
    </p:spTree>
    <p:extLst>
      <p:ext uri="{BB962C8B-B14F-4D97-AF65-F5344CB8AC3E}">
        <p14:creationId xmlns:p14="http://schemas.microsoft.com/office/powerpoint/2010/main" val="23481800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41</a:t>
            </a:fld>
            <a:endParaRPr lang="pl-PL"/>
          </a:p>
        </p:txBody>
      </p:sp>
    </p:spTree>
    <p:extLst>
      <p:ext uri="{BB962C8B-B14F-4D97-AF65-F5344CB8AC3E}">
        <p14:creationId xmlns:p14="http://schemas.microsoft.com/office/powerpoint/2010/main" val="17611897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42</a:t>
            </a:fld>
            <a:endParaRPr lang="pl-PL"/>
          </a:p>
        </p:txBody>
      </p:sp>
    </p:spTree>
    <p:extLst>
      <p:ext uri="{BB962C8B-B14F-4D97-AF65-F5344CB8AC3E}">
        <p14:creationId xmlns:p14="http://schemas.microsoft.com/office/powerpoint/2010/main" val="13293264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43</a:t>
            </a:fld>
            <a:endParaRPr lang="pl-PL"/>
          </a:p>
        </p:txBody>
      </p:sp>
    </p:spTree>
    <p:extLst>
      <p:ext uri="{BB962C8B-B14F-4D97-AF65-F5344CB8AC3E}">
        <p14:creationId xmlns:p14="http://schemas.microsoft.com/office/powerpoint/2010/main" val="14695227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44</a:t>
            </a:fld>
            <a:endParaRPr lang="pl-PL"/>
          </a:p>
        </p:txBody>
      </p:sp>
    </p:spTree>
    <p:extLst>
      <p:ext uri="{BB962C8B-B14F-4D97-AF65-F5344CB8AC3E}">
        <p14:creationId xmlns:p14="http://schemas.microsoft.com/office/powerpoint/2010/main" val="12458885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45</a:t>
            </a:fld>
            <a:endParaRPr lang="pl-PL"/>
          </a:p>
        </p:txBody>
      </p:sp>
    </p:spTree>
    <p:extLst>
      <p:ext uri="{BB962C8B-B14F-4D97-AF65-F5344CB8AC3E}">
        <p14:creationId xmlns:p14="http://schemas.microsoft.com/office/powerpoint/2010/main" val="32347803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46</a:t>
            </a:fld>
            <a:endParaRPr lang="pl-PL"/>
          </a:p>
        </p:txBody>
      </p:sp>
    </p:spTree>
    <p:extLst>
      <p:ext uri="{BB962C8B-B14F-4D97-AF65-F5344CB8AC3E}">
        <p14:creationId xmlns:p14="http://schemas.microsoft.com/office/powerpoint/2010/main" val="38272442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47</a:t>
            </a:fld>
            <a:endParaRPr lang="pl-PL"/>
          </a:p>
        </p:txBody>
      </p:sp>
    </p:spTree>
    <p:extLst>
      <p:ext uri="{BB962C8B-B14F-4D97-AF65-F5344CB8AC3E}">
        <p14:creationId xmlns:p14="http://schemas.microsoft.com/office/powerpoint/2010/main" val="11825405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48</a:t>
            </a:fld>
            <a:endParaRPr lang="pl-PL"/>
          </a:p>
        </p:txBody>
      </p:sp>
    </p:spTree>
    <p:extLst>
      <p:ext uri="{BB962C8B-B14F-4D97-AF65-F5344CB8AC3E}">
        <p14:creationId xmlns:p14="http://schemas.microsoft.com/office/powerpoint/2010/main" val="8106253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49</a:t>
            </a:fld>
            <a:endParaRPr lang="pl-PL"/>
          </a:p>
        </p:txBody>
      </p:sp>
    </p:spTree>
    <p:extLst>
      <p:ext uri="{BB962C8B-B14F-4D97-AF65-F5344CB8AC3E}">
        <p14:creationId xmlns:p14="http://schemas.microsoft.com/office/powerpoint/2010/main" val="25854727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50</a:t>
            </a:fld>
            <a:endParaRPr lang="pl-PL"/>
          </a:p>
        </p:txBody>
      </p:sp>
    </p:spTree>
    <p:extLst>
      <p:ext uri="{BB962C8B-B14F-4D97-AF65-F5344CB8AC3E}">
        <p14:creationId xmlns:p14="http://schemas.microsoft.com/office/powerpoint/2010/main" val="4005853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a:t>
            </a:fld>
            <a:endParaRPr lang="pl-PL"/>
          </a:p>
        </p:txBody>
      </p:sp>
    </p:spTree>
    <p:extLst>
      <p:ext uri="{BB962C8B-B14F-4D97-AF65-F5344CB8AC3E}">
        <p14:creationId xmlns:p14="http://schemas.microsoft.com/office/powerpoint/2010/main" val="34606259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51</a:t>
            </a:fld>
            <a:endParaRPr lang="pl-PL"/>
          </a:p>
        </p:txBody>
      </p:sp>
    </p:spTree>
    <p:extLst>
      <p:ext uri="{BB962C8B-B14F-4D97-AF65-F5344CB8AC3E}">
        <p14:creationId xmlns:p14="http://schemas.microsoft.com/office/powerpoint/2010/main" val="38043988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52</a:t>
            </a:fld>
            <a:endParaRPr lang="pl-PL"/>
          </a:p>
        </p:txBody>
      </p:sp>
    </p:spTree>
    <p:extLst>
      <p:ext uri="{BB962C8B-B14F-4D97-AF65-F5344CB8AC3E}">
        <p14:creationId xmlns:p14="http://schemas.microsoft.com/office/powerpoint/2010/main" val="16644390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53</a:t>
            </a:fld>
            <a:endParaRPr lang="pl-PL"/>
          </a:p>
        </p:txBody>
      </p:sp>
    </p:spTree>
    <p:extLst>
      <p:ext uri="{BB962C8B-B14F-4D97-AF65-F5344CB8AC3E}">
        <p14:creationId xmlns:p14="http://schemas.microsoft.com/office/powerpoint/2010/main" val="6284416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54</a:t>
            </a:fld>
            <a:endParaRPr lang="pl-PL"/>
          </a:p>
        </p:txBody>
      </p:sp>
    </p:spTree>
    <p:extLst>
      <p:ext uri="{BB962C8B-B14F-4D97-AF65-F5344CB8AC3E}">
        <p14:creationId xmlns:p14="http://schemas.microsoft.com/office/powerpoint/2010/main" val="132690245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55</a:t>
            </a:fld>
            <a:endParaRPr lang="pl-PL"/>
          </a:p>
        </p:txBody>
      </p:sp>
    </p:spTree>
    <p:extLst>
      <p:ext uri="{BB962C8B-B14F-4D97-AF65-F5344CB8AC3E}">
        <p14:creationId xmlns:p14="http://schemas.microsoft.com/office/powerpoint/2010/main" val="19091210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56</a:t>
            </a:fld>
            <a:endParaRPr lang="pl-PL"/>
          </a:p>
        </p:txBody>
      </p:sp>
    </p:spTree>
    <p:extLst>
      <p:ext uri="{BB962C8B-B14F-4D97-AF65-F5344CB8AC3E}">
        <p14:creationId xmlns:p14="http://schemas.microsoft.com/office/powerpoint/2010/main" val="105734829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57</a:t>
            </a:fld>
            <a:endParaRPr lang="pl-PL"/>
          </a:p>
        </p:txBody>
      </p:sp>
    </p:spTree>
    <p:extLst>
      <p:ext uri="{BB962C8B-B14F-4D97-AF65-F5344CB8AC3E}">
        <p14:creationId xmlns:p14="http://schemas.microsoft.com/office/powerpoint/2010/main" val="3445239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58</a:t>
            </a:fld>
            <a:endParaRPr lang="pl-PL"/>
          </a:p>
        </p:txBody>
      </p:sp>
    </p:spTree>
    <p:extLst>
      <p:ext uri="{BB962C8B-B14F-4D97-AF65-F5344CB8AC3E}">
        <p14:creationId xmlns:p14="http://schemas.microsoft.com/office/powerpoint/2010/main" val="6518064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59</a:t>
            </a:fld>
            <a:endParaRPr lang="pl-PL"/>
          </a:p>
        </p:txBody>
      </p:sp>
    </p:spTree>
    <p:extLst>
      <p:ext uri="{BB962C8B-B14F-4D97-AF65-F5344CB8AC3E}">
        <p14:creationId xmlns:p14="http://schemas.microsoft.com/office/powerpoint/2010/main" val="19162298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60</a:t>
            </a:fld>
            <a:endParaRPr lang="pl-PL"/>
          </a:p>
        </p:txBody>
      </p:sp>
    </p:spTree>
    <p:extLst>
      <p:ext uri="{BB962C8B-B14F-4D97-AF65-F5344CB8AC3E}">
        <p14:creationId xmlns:p14="http://schemas.microsoft.com/office/powerpoint/2010/main" val="4266614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a:t>
            </a:fld>
            <a:endParaRPr lang="pl-PL"/>
          </a:p>
        </p:txBody>
      </p:sp>
    </p:spTree>
    <p:extLst>
      <p:ext uri="{BB962C8B-B14F-4D97-AF65-F5344CB8AC3E}">
        <p14:creationId xmlns:p14="http://schemas.microsoft.com/office/powerpoint/2010/main" val="136081837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61</a:t>
            </a:fld>
            <a:endParaRPr lang="pl-PL"/>
          </a:p>
        </p:txBody>
      </p:sp>
    </p:spTree>
    <p:extLst>
      <p:ext uri="{BB962C8B-B14F-4D97-AF65-F5344CB8AC3E}">
        <p14:creationId xmlns:p14="http://schemas.microsoft.com/office/powerpoint/2010/main" val="25624423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62</a:t>
            </a:fld>
            <a:endParaRPr lang="pl-PL"/>
          </a:p>
        </p:txBody>
      </p:sp>
    </p:spTree>
    <p:extLst>
      <p:ext uri="{BB962C8B-B14F-4D97-AF65-F5344CB8AC3E}">
        <p14:creationId xmlns:p14="http://schemas.microsoft.com/office/powerpoint/2010/main" val="122511711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63</a:t>
            </a:fld>
            <a:endParaRPr lang="pl-PL"/>
          </a:p>
        </p:txBody>
      </p:sp>
    </p:spTree>
    <p:extLst>
      <p:ext uri="{BB962C8B-B14F-4D97-AF65-F5344CB8AC3E}">
        <p14:creationId xmlns:p14="http://schemas.microsoft.com/office/powerpoint/2010/main" val="20361389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64</a:t>
            </a:fld>
            <a:endParaRPr lang="pl-PL"/>
          </a:p>
        </p:txBody>
      </p:sp>
    </p:spTree>
    <p:extLst>
      <p:ext uri="{BB962C8B-B14F-4D97-AF65-F5344CB8AC3E}">
        <p14:creationId xmlns:p14="http://schemas.microsoft.com/office/powerpoint/2010/main" val="35688757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65</a:t>
            </a:fld>
            <a:endParaRPr lang="pl-PL"/>
          </a:p>
        </p:txBody>
      </p:sp>
    </p:spTree>
    <p:extLst>
      <p:ext uri="{BB962C8B-B14F-4D97-AF65-F5344CB8AC3E}">
        <p14:creationId xmlns:p14="http://schemas.microsoft.com/office/powerpoint/2010/main" val="354362348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66</a:t>
            </a:fld>
            <a:endParaRPr lang="pl-PL"/>
          </a:p>
        </p:txBody>
      </p:sp>
    </p:spTree>
    <p:extLst>
      <p:ext uri="{BB962C8B-B14F-4D97-AF65-F5344CB8AC3E}">
        <p14:creationId xmlns:p14="http://schemas.microsoft.com/office/powerpoint/2010/main" val="408818320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67</a:t>
            </a:fld>
            <a:endParaRPr lang="pl-PL"/>
          </a:p>
        </p:txBody>
      </p:sp>
    </p:spTree>
    <p:extLst>
      <p:ext uri="{BB962C8B-B14F-4D97-AF65-F5344CB8AC3E}">
        <p14:creationId xmlns:p14="http://schemas.microsoft.com/office/powerpoint/2010/main" val="31703076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68</a:t>
            </a:fld>
            <a:endParaRPr lang="pl-PL"/>
          </a:p>
        </p:txBody>
      </p:sp>
    </p:spTree>
    <p:extLst>
      <p:ext uri="{BB962C8B-B14F-4D97-AF65-F5344CB8AC3E}">
        <p14:creationId xmlns:p14="http://schemas.microsoft.com/office/powerpoint/2010/main" val="135133949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69</a:t>
            </a:fld>
            <a:endParaRPr lang="pl-PL"/>
          </a:p>
        </p:txBody>
      </p:sp>
    </p:spTree>
    <p:extLst>
      <p:ext uri="{BB962C8B-B14F-4D97-AF65-F5344CB8AC3E}">
        <p14:creationId xmlns:p14="http://schemas.microsoft.com/office/powerpoint/2010/main" val="245256433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70</a:t>
            </a:fld>
            <a:endParaRPr lang="pl-PL"/>
          </a:p>
        </p:txBody>
      </p:sp>
    </p:spTree>
    <p:extLst>
      <p:ext uri="{BB962C8B-B14F-4D97-AF65-F5344CB8AC3E}">
        <p14:creationId xmlns:p14="http://schemas.microsoft.com/office/powerpoint/2010/main" val="429409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a:t>
            </a:fld>
            <a:endParaRPr lang="pl-PL"/>
          </a:p>
        </p:txBody>
      </p:sp>
    </p:spTree>
    <p:extLst>
      <p:ext uri="{BB962C8B-B14F-4D97-AF65-F5344CB8AC3E}">
        <p14:creationId xmlns:p14="http://schemas.microsoft.com/office/powerpoint/2010/main" val="70632282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71</a:t>
            </a:fld>
            <a:endParaRPr lang="pl-PL"/>
          </a:p>
        </p:txBody>
      </p:sp>
    </p:spTree>
    <p:extLst>
      <p:ext uri="{BB962C8B-B14F-4D97-AF65-F5344CB8AC3E}">
        <p14:creationId xmlns:p14="http://schemas.microsoft.com/office/powerpoint/2010/main" val="32831398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72</a:t>
            </a:fld>
            <a:endParaRPr lang="pl-PL"/>
          </a:p>
        </p:txBody>
      </p:sp>
    </p:spTree>
    <p:extLst>
      <p:ext uri="{BB962C8B-B14F-4D97-AF65-F5344CB8AC3E}">
        <p14:creationId xmlns:p14="http://schemas.microsoft.com/office/powerpoint/2010/main" val="24121958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73</a:t>
            </a:fld>
            <a:endParaRPr lang="pl-PL"/>
          </a:p>
        </p:txBody>
      </p:sp>
    </p:spTree>
    <p:extLst>
      <p:ext uri="{BB962C8B-B14F-4D97-AF65-F5344CB8AC3E}">
        <p14:creationId xmlns:p14="http://schemas.microsoft.com/office/powerpoint/2010/main" val="176201625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74</a:t>
            </a:fld>
            <a:endParaRPr lang="pl-PL"/>
          </a:p>
        </p:txBody>
      </p:sp>
    </p:spTree>
    <p:extLst>
      <p:ext uri="{BB962C8B-B14F-4D97-AF65-F5344CB8AC3E}">
        <p14:creationId xmlns:p14="http://schemas.microsoft.com/office/powerpoint/2010/main" val="214153432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75</a:t>
            </a:fld>
            <a:endParaRPr lang="pl-PL"/>
          </a:p>
        </p:txBody>
      </p:sp>
    </p:spTree>
    <p:extLst>
      <p:ext uri="{BB962C8B-B14F-4D97-AF65-F5344CB8AC3E}">
        <p14:creationId xmlns:p14="http://schemas.microsoft.com/office/powerpoint/2010/main" val="281622862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76</a:t>
            </a:fld>
            <a:endParaRPr lang="pl-PL"/>
          </a:p>
        </p:txBody>
      </p:sp>
    </p:spTree>
    <p:extLst>
      <p:ext uri="{BB962C8B-B14F-4D97-AF65-F5344CB8AC3E}">
        <p14:creationId xmlns:p14="http://schemas.microsoft.com/office/powerpoint/2010/main" val="324918531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77</a:t>
            </a:fld>
            <a:endParaRPr lang="pl-PL"/>
          </a:p>
        </p:txBody>
      </p:sp>
    </p:spTree>
    <p:extLst>
      <p:ext uri="{BB962C8B-B14F-4D97-AF65-F5344CB8AC3E}">
        <p14:creationId xmlns:p14="http://schemas.microsoft.com/office/powerpoint/2010/main" val="167198073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78</a:t>
            </a:fld>
            <a:endParaRPr lang="pl-PL"/>
          </a:p>
        </p:txBody>
      </p:sp>
    </p:spTree>
    <p:extLst>
      <p:ext uri="{BB962C8B-B14F-4D97-AF65-F5344CB8AC3E}">
        <p14:creationId xmlns:p14="http://schemas.microsoft.com/office/powerpoint/2010/main" val="350330819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79</a:t>
            </a:fld>
            <a:endParaRPr lang="pl-PL"/>
          </a:p>
        </p:txBody>
      </p:sp>
    </p:spTree>
    <p:extLst>
      <p:ext uri="{BB962C8B-B14F-4D97-AF65-F5344CB8AC3E}">
        <p14:creationId xmlns:p14="http://schemas.microsoft.com/office/powerpoint/2010/main" val="275096894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80</a:t>
            </a:fld>
            <a:endParaRPr lang="pl-PL"/>
          </a:p>
        </p:txBody>
      </p:sp>
    </p:spTree>
    <p:extLst>
      <p:ext uri="{BB962C8B-B14F-4D97-AF65-F5344CB8AC3E}">
        <p14:creationId xmlns:p14="http://schemas.microsoft.com/office/powerpoint/2010/main" val="1573701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a:t>
            </a:fld>
            <a:endParaRPr lang="pl-PL"/>
          </a:p>
        </p:txBody>
      </p:sp>
    </p:spTree>
    <p:extLst>
      <p:ext uri="{BB962C8B-B14F-4D97-AF65-F5344CB8AC3E}">
        <p14:creationId xmlns:p14="http://schemas.microsoft.com/office/powerpoint/2010/main" val="420809191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81</a:t>
            </a:fld>
            <a:endParaRPr lang="pl-PL"/>
          </a:p>
        </p:txBody>
      </p:sp>
    </p:spTree>
    <p:extLst>
      <p:ext uri="{BB962C8B-B14F-4D97-AF65-F5344CB8AC3E}">
        <p14:creationId xmlns:p14="http://schemas.microsoft.com/office/powerpoint/2010/main" val="111698619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82</a:t>
            </a:fld>
            <a:endParaRPr lang="pl-PL"/>
          </a:p>
        </p:txBody>
      </p:sp>
    </p:spTree>
    <p:extLst>
      <p:ext uri="{BB962C8B-B14F-4D97-AF65-F5344CB8AC3E}">
        <p14:creationId xmlns:p14="http://schemas.microsoft.com/office/powerpoint/2010/main" val="312733774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83</a:t>
            </a:fld>
            <a:endParaRPr lang="pl-PL"/>
          </a:p>
        </p:txBody>
      </p:sp>
    </p:spTree>
    <p:extLst>
      <p:ext uri="{BB962C8B-B14F-4D97-AF65-F5344CB8AC3E}">
        <p14:creationId xmlns:p14="http://schemas.microsoft.com/office/powerpoint/2010/main" val="27688058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84</a:t>
            </a:fld>
            <a:endParaRPr lang="pl-PL"/>
          </a:p>
        </p:txBody>
      </p:sp>
    </p:spTree>
    <p:extLst>
      <p:ext uri="{BB962C8B-B14F-4D97-AF65-F5344CB8AC3E}">
        <p14:creationId xmlns:p14="http://schemas.microsoft.com/office/powerpoint/2010/main" val="428819932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85</a:t>
            </a:fld>
            <a:endParaRPr lang="pl-PL"/>
          </a:p>
        </p:txBody>
      </p:sp>
    </p:spTree>
    <p:extLst>
      <p:ext uri="{BB962C8B-B14F-4D97-AF65-F5344CB8AC3E}">
        <p14:creationId xmlns:p14="http://schemas.microsoft.com/office/powerpoint/2010/main" val="421213428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86</a:t>
            </a:fld>
            <a:endParaRPr lang="pl-PL"/>
          </a:p>
        </p:txBody>
      </p:sp>
    </p:spTree>
    <p:extLst>
      <p:ext uri="{BB962C8B-B14F-4D97-AF65-F5344CB8AC3E}">
        <p14:creationId xmlns:p14="http://schemas.microsoft.com/office/powerpoint/2010/main" val="237668152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87</a:t>
            </a:fld>
            <a:endParaRPr lang="pl-PL"/>
          </a:p>
        </p:txBody>
      </p:sp>
    </p:spTree>
    <p:extLst>
      <p:ext uri="{BB962C8B-B14F-4D97-AF65-F5344CB8AC3E}">
        <p14:creationId xmlns:p14="http://schemas.microsoft.com/office/powerpoint/2010/main" val="31670910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88</a:t>
            </a:fld>
            <a:endParaRPr lang="pl-PL"/>
          </a:p>
        </p:txBody>
      </p:sp>
    </p:spTree>
    <p:extLst>
      <p:ext uri="{BB962C8B-B14F-4D97-AF65-F5344CB8AC3E}">
        <p14:creationId xmlns:p14="http://schemas.microsoft.com/office/powerpoint/2010/main" val="232010729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89</a:t>
            </a:fld>
            <a:endParaRPr lang="pl-PL"/>
          </a:p>
        </p:txBody>
      </p:sp>
    </p:spTree>
    <p:extLst>
      <p:ext uri="{BB962C8B-B14F-4D97-AF65-F5344CB8AC3E}">
        <p14:creationId xmlns:p14="http://schemas.microsoft.com/office/powerpoint/2010/main" val="22435457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90</a:t>
            </a:fld>
            <a:endParaRPr lang="pl-PL"/>
          </a:p>
        </p:txBody>
      </p:sp>
    </p:spTree>
    <p:extLst>
      <p:ext uri="{BB962C8B-B14F-4D97-AF65-F5344CB8AC3E}">
        <p14:creationId xmlns:p14="http://schemas.microsoft.com/office/powerpoint/2010/main" val="3833041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10</a:t>
            </a:fld>
            <a:endParaRPr lang="pl-PL"/>
          </a:p>
        </p:txBody>
      </p:sp>
    </p:spTree>
    <p:extLst>
      <p:ext uri="{BB962C8B-B14F-4D97-AF65-F5344CB8AC3E}">
        <p14:creationId xmlns:p14="http://schemas.microsoft.com/office/powerpoint/2010/main" val="255296363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91</a:t>
            </a:fld>
            <a:endParaRPr lang="pl-PL"/>
          </a:p>
        </p:txBody>
      </p:sp>
    </p:spTree>
    <p:extLst>
      <p:ext uri="{BB962C8B-B14F-4D97-AF65-F5344CB8AC3E}">
        <p14:creationId xmlns:p14="http://schemas.microsoft.com/office/powerpoint/2010/main" val="59962336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92</a:t>
            </a:fld>
            <a:endParaRPr lang="pl-PL"/>
          </a:p>
        </p:txBody>
      </p:sp>
    </p:spTree>
    <p:extLst>
      <p:ext uri="{BB962C8B-B14F-4D97-AF65-F5344CB8AC3E}">
        <p14:creationId xmlns:p14="http://schemas.microsoft.com/office/powerpoint/2010/main" val="39649720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93</a:t>
            </a:fld>
            <a:endParaRPr lang="pl-PL"/>
          </a:p>
        </p:txBody>
      </p:sp>
    </p:spTree>
    <p:extLst>
      <p:ext uri="{BB962C8B-B14F-4D97-AF65-F5344CB8AC3E}">
        <p14:creationId xmlns:p14="http://schemas.microsoft.com/office/powerpoint/2010/main" val="251253613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94</a:t>
            </a:fld>
            <a:endParaRPr lang="pl-PL"/>
          </a:p>
        </p:txBody>
      </p:sp>
    </p:spTree>
    <p:extLst>
      <p:ext uri="{BB962C8B-B14F-4D97-AF65-F5344CB8AC3E}">
        <p14:creationId xmlns:p14="http://schemas.microsoft.com/office/powerpoint/2010/main" val="9081716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95</a:t>
            </a:fld>
            <a:endParaRPr lang="pl-PL"/>
          </a:p>
        </p:txBody>
      </p:sp>
    </p:spTree>
    <p:extLst>
      <p:ext uri="{BB962C8B-B14F-4D97-AF65-F5344CB8AC3E}">
        <p14:creationId xmlns:p14="http://schemas.microsoft.com/office/powerpoint/2010/main" val="2672583378"/>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96</a:t>
            </a:fld>
            <a:endParaRPr lang="pl-PL"/>
          </a:p>
        </p:txBody>
      </p:sp>
    </p:spTree>
    <p:extLst>
      <p:ext uri="{BB962C8B-B14F-4D97-AF65-F5344CB8AC3E}">
        <p14:creationId xmlns:p14="http://schemas.microsoft.com/office/powerpoint/2010/main" val="223945208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97</a:t>
            </a:fld>
            <a:endParaRPr lang="pl-PL"/>
          </a:p>
        </p:txBody>
      </p:sp>
    </p:spTree>
    <p:extLst>
      <p:ext uri="{BB962C8B-B14F-4D97-AF65-F5344CB8AC3E}">
        <p14:creationId xmlns:p14="http://schemas.microsoft.com/office/powerpoint/2010/main" val="131794610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98</a:t>
            </a:fld>
            <a:endParaRPr lang="pl-PL"/>
          </a:p>
        </p:txBody>
      </p:sp>
    </p:spTree>
    <p:extLst>
      <p:ext uri="{BB962C8B-B14F-4D97-AF65-F5344CB8AC3E}">
        <p14:creationId xmlns:p14="http://schemas.microsoft.com/office/powerpoint/2010/main" val="54371907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99</a:t>
            </a:fld>
            <a:endParaRPr lang="pl-PL"/>
          </a:p>
        </p:txBody>
      </p:sp>
    </p:spTree>
    <p:extLst>
      <p:ext uri="{BB962C8B-B14F-4D97-AF65-F5344CB8AC3E}">
        <p14:creationId xmlns:p14="http://schemas.microsoft.com/office/powerpoint/2010/main" val="364174914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C8DC10A-20A2-4687-AD32-8C43355B9FCC}" type="slidenum">
              <a:rPr lang="pl-PL" smtClean="0"/>
              <a:t>100</a:t>
            </a:fld>
            <a:endParaRPr lang="pl-PL"/>
          </a:p>
        </p:txBody>
      </p:sp>
    </p:spTree>
    <p:extLst>
      <p:ext uri="{BB962C8B-B14F-4D97-AF65-F5344CB8AC3E}">
        <p14:creationId xmlns:p14="http://schemas.microsoft.com/office/powerpoint/2010/main" val="414030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1E89B95-F983-48B2-83A7-6E469A702E30}" type="datetimeFigureOut">
              <a:rPr lang="pl-PL" smtClean="0"/>
              <a:t>02.10.2019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17526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1E89B95-F983-48B2-83A7-6E469A702E30}" type="datetimeFigureOut">
              <a:rPr lang="pl-PL" smtClean="0"/>
              <a:t>02.10.2019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169295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1E89B95-F983-48B2-83A7-6E469A702E30}" type="datetimeFigureOut">
              <a:rPr lang="pl-PL" smtClean="0"/>
              <a:t>02.10.2019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2904094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1E89B95-F983-48B2-83A7-6E469A702E30}" type="datetimeFigureOut">
              <a:rPr lang="pl-PL" smtClean="0"/>
              <a:t>02.10.2019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138891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1E89B95-F983-48B2-83A7-6E469A702E30}" type="datetimeFigureOut">
              <a:rPr lang="pl-PL" smtClean="0"/>
              <a:t>02.10.2019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162574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71E89B95-F983-48B2-83A7-6E469A702E30}" type="datetimeFigureOut">
              <a:rPr lang="pl-PL" smtClean="0"/>
              <a:t>02.10.2019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33732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1E89B95-F983-48B2-83A7-6E469A702E30}" type="datetimeFigureOut">
              <a:rPr lang="pl-PL" smtClean="0"/>
              <a:t>02.10.2019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373063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71E89B95-F983-48B2-83A7-6E469A702E30}" type="datetimeFigureOut">
              <a:rPr lang="pl-PL" smtClean="0"/>
              <a:t>02.10.2019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3421894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1E89B95-F983-48B2-83A7-6E469A702E30}" type="datetimeFigureOut">
              <a:rPr lang="pl-PL" smtClean="0"/>
              <a:t>02.10.2019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40A3AEE-819A-49BC-A4AE-29F85F7658AD}" type="slidenum">
              <a:rPr lang="pl-PL" smtClean="0"/>
              <a:t>‹#›</a:t>
            </a:fld>
            <a:endParaRPr lang="pl-PL"/>
          </a:p>
        </p:txBody>
      </p:sp>
      <p:grpSp>
        <p:nvGrpSpPr>
          <p:cNvPr id="5" name="Grupa 4"/>
          <p:cNvGrpSpPr/>
          <p:nvPr userDrawn="1"/>
        </p:nvGrpSpPr>
        <p:grpSpPr>
          <a:xfrm>
            <a:off x="990000" y="5614491"/>
            <a:ext cx="7164000" cy="1090605"/>
            <a:chOff x="990000" y="5407900"/>
            <a:chExt cx="7164000" cy="1090605"/>
          </a:xfrm>
        </p:grpSpPr>
        <p:sp>
          <p:nvSpPr>
            <p:cNvPr id="6" name="pole tekstowe 5"/>
            <p:cNvSpPr txBox="1"/>
            <p:nvPr/>
          </p:nvSpPr>
          <p:spPr>
            <a:xfrm>
              <a:off x="1621019" y="6221506"/>
              <a:ext cx="5901962" cy="276999"/>
            </a:xfrm>
            <a:prstGeom prst="rect">
              <a:avLst/>
            </a:prstGeom>
            <a:noFill/>
          </p:spPr>
          <p:txBody>
            <a:bodyPr wrap="square" rtlCol="0">
              <a:spAutoFit/>
            </a:bodyPr>
            <a:lstStyle/>
            <a:p>
              <a:pPr algn="ctr"/>
              <a:r>
                <a:rPr lang="pl-PL" sz="1200" dirty="0">
                  <a:latin typeface="+mj-lt"/>
                </a:rPr>
                <a:t>Projekt współfinansowany przez Unię Europejską z Europejskiego Funduszu Społecznego</a:t>
              </a:r>
            </a:p>
          </p:txBody>
        </p:sp>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000" y="5407900"/>
              <a:ext cx="7164000" cy="825698"/>
            </a:xfrm>
            <a:prstGeom prst="rect">
              <a:avLst/>
            </a:prstGeom>
          </p:spPr>
        </p:pic>
      </p:grpSp>
    </p:spTree>
    <p:extLst>
      <p:ext uri="{BB962C8B-B14F-4D97-AF65-F5344CB8AC3E}">
        <p14:creationId xmlns:p14="http://schemas.microsoft.com/office/powerpoint/2010/main" val="49704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1E89B95-F983-48B2-83A7-6E469A702E30}" type="datetimeFigureOut">
              <a:rPr lang="pl-PL" smtClean="0"/>
              <a:t>02.10.2019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289431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1E89B95-F983-48B2-83A7-6E469A702E30}" type="datetimeFigureOut">
              <a:rPr lang="pl-PL" smtClean="0"/>
              <a:t>02.10.2019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40A3AEE-819A-49BC-A4AE-29F85F7658AD}" type="slidenum">
              <a:rPr lang="pl-PL" smtClean="0"/>
              <a:t>‹#›</a:t>
            </a:fld>
            <a:endParaRPr lang="pl-PL"/>
          </a:p>
        </p:txBody>
      </p:sp>
    </p:spTree>
    <p:extLst>
      <p:ext uri="{BB962C8B-B14F-4D97-AF65-F5344CB8AC3E}">
        <p14:creationId xmlns:p14="http://schemas.microsoft.com/office/powerpoint/2010/main" val="59083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89B95-F983-48B2-83A7-6E469A702E30}" type="datetimeFigureOut">
              <a:rPr lang="pl-PL" smtClean="0"/>
              <a:t>02.10.2019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A3AEE-819A-49BC-A4AE-29F85F7658AD}" type="slidenum">
              <a:rPr lang="pl-PL" smtClean="0"/>
              <a:t>‹#›</a:t>
            </a:fld>
            <a:endParaRPr lang="pl-PL"/>
          </a:p>
        </p:txBody>
      </p:sp>
    </p:spTree>
    <p:extLst>
      <p:ext uri="{BB962C8B-B14F-4D97-AF65-F5344CB8AC3E}">
        <p14:creationId xmlns:p14="http://schemas.microsoft.com/office/powerpoint/2010/main" val="2960037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3.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8.xml"/><Relationship Id="rId1" Type="http://schemas.openxmlformats.org/officeDocument/2006/relationships/slideLayout" Target="../slideLayouts/slideLayout7.xml"/><Relationship Id="rId5" Type="http://schemas.openxmlformats.org/officeDocument/2006/relationships/hyperlink" Target="http://www.funduszeeuropejskie.gov.pl/" TargetMode="External"/><Relationship Id="rId4" Type="http://schemas.openxmlformats.org/officeDocument/2006/relationships/hyperlink" Target="http://www.power.gov.p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328" y="548680"/>
            <a:ext cx="1748857" cy="1536642"/>
          </a:xfrm>
          <a:prstGeom prst="rect">
            <a:avLst/>
          </a:prstGeom>
        </p:spPr>
      </p:pic>
      <p:sp>
        <p:nvSpPr>
          <p:cNvPr id="6" name="Rectangle 1"/>
          <p:cNvSpPr>
            <a:spLocks noChangeArrowheads="1"/>
          </p:cNvSpPr>
          <p:nvPr/>
        </p:nvSpPr>
        <p:spPr bwMode="auto">
          <a:xfrm>
            <a:off x="1010666" y="2564905"/>
            <a:ext cx="698781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pl-PL" altLang="pl-PL" sz="2800" b="1" dirty="0">
                <a:solidFill>
                  <a:schemeClr val="tx2">
                    <a:lumMod val="75000"/>
                  </a:schemeClr>
                </a:solidFill>
                <a:latin typeface="Century Gothic" panose="020B0502020202020204" pitchFamily="34" charset="0"/>
                <a:ea typeface="Times New Roman" panose="02020603050405020304" pitchFamily="18" charset="0"/>
              </a:rPr>
              <a:t>Zasady niedyskryminacji w projektach </a:t>
            </a:r>
          </a:p>
          <a:p>
            <a:pPr lvl="0" algn="ctr" eaLnBrk="0" fontAlgn="base" hangingPunct="0">
              <a:spcBef>
                <a:spcPct val="0"/>
              </a:spcBef>
              <a:spcAft>
                <a:spcPct val="0"/>
              </a:spcAft>
            </a:pPr>
            <a:r>
              <a:rPr lang="pl-PL" altLang="pl-PL" sz="2800" b="1" dirty="0">
                <a:solidFill>
                  <a:schemeClr val="tx2">
                    <a:lumMod val="75000"/>
                  </a:schemeClr>
                </a:solidFill>
                <a:latin typeface="Century Gothic" panose="020B0502020202020204" pitchFamily="34" charset="0"/>
                <a:ea typeface="Times New Roman" panose="02020603050405020304" pitchFamily="18" charset="0"/>
              </a:rPr>
              <a:t>RPO WŁ na lata 2014-2020</a:t>
            </a:r>
            <a:endParaRPr lang="pl-PL" altLang="pl-PL" sz="2800" b="1" dirty="0">
              <a:solidFill>
                <a:schemeClr val="tx2">
                  <a:lumMod val="75000"/>
                </a:schemeClr>
              </a:solidFill>
              <a:latin typeface="Century Gothic" panose="020B0502020202020204" pitchFamily="34" charset="0"/>
            </a:endParaRPr>
          </a:p>
          <a:p>
            <a:pPr lvl="0" algn="ctr" eaLnBrk="0" fontAlgn="base" hangingPunct="0">
              <a:spcBef>
                <a:spcPct val="0"/>
              </a:spcBef>
              <a:spcAft>
                <a:spcPct val="0"/>
              </a:spcAft>
            </a:pPr>
            <a:endParaRPr lang="pl-PL" altLang="pl-PL" sz="2800" b="1" dirty="0">
              <a:solidFill>
                <a:schemeClr val="tx2">
                  <a:lumMod val="75000"/>
                </a:schemeClr>
              </a:solidFill>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pl-PL" altLang="pl-PL" sz="2400" b="1" dirty="0">
                <a:solidFill>
                  <a:schemeClr val="tx2">
                    <a:lumMod val="75000"/>
                  </a:schemeClr>
                </a:solidFill>
                <a:latin typeface="Century Gothic" panose="020B0502020202020204" pitchFamily="34" charset="0"/>
              </a:rPr>
              <a:t>Trener: Małgorzata </a:t>
            </a:r>
            <a:r>
              <a:rPr lang="pl-PL" altLang="pl-PL" sz="2400" b="1" dirty="0" err="1">
                <a:solidFill>
                  <a:schemeClr val="tx2">
                    <a:lumMod val="75000"/>
                  </a:schemeClr>
                </a:solidFill>
                <a:latin typeface="Century Gothic" panose="020B0502020202020204" pitchFamily="34" charset="0"/>
              </a:rPr>
              <a:t>Rulińska</a:t>
            </a:r>
            <a:endParaRPr kumimoji="0" lang="pl-PL" altLang="pl-PL" sz="2800" b="1" i="0" u="none" strike="noStrike" cap="none" normalizeH="0" baseline="0" dirty="0">
              <a:ln>
                <a:noFill/>
              </a:ln>
              <a:solidFill>
                <a:schemeClr val="tx2">
                  <a:lumMod val="75000"/>
                </a:schemeClr>
              </a:solidFill>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pl-PL" altLang="pl-PL" sz="2400" b="1" dirty="0">
                <a:solidFill>
                  <a:schemeClr val="tx2">
                    <a:lumMod val="75000"/>
                  </a:schemeClr>
                </a:solidFill>
                <a:latin typeface="Century Gothic" panose="020B0502020202020204" pitchFamily="34" charset="0"/>
              </a:rPr>
              <a:t>Łódź, 4 października 2019 r.</a:t>
            </a:r>
            <a:endParaRPr kumimoji="0" lang="pl-PL" altLang="pl-PL" sz="2400" b="1" i="0" u="none" strike="noStrike" cap="none" normalizeH="0" baseline="0" dirty="0">
              <a:ln>
                <a:noFill/>
              </a:ln>
              <a:solidFill>
                <a:schemeClr val="tx2">
                  <a:lumMod val="75000"/>
                </a:schemeClr>
              </a:solidFill>
              <a:effectLst/>
              <a:latin typeface="Century Gothic" panose="020B0502020202020204" pitchFamily="34" charset="0"/>
            </a:endParaRPr>
          </a:p>
        </p:txBody>
      </p:sp>
    </p:spTree>
    <p:extLst>
      <p:ext uri="{BB962C8B-B14F-4D97-AF65-F5344CB8AC3E}">
        <p14:creationId xmlns:p14="http://schemas.microsoft.com/office/powerpoint/2010/main" val="143010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Brak uzyskania min 3 punktów jest równoznaczny </a:t>
            </a:r>
            <a:r>
              <a:rPr lang="pl-PL" sz="2800" b="1" dirty="0">
                <a:latin typeface="Arial" panose="020B0604020202020204" pitchFamily="34" charset="0"/>
                <a:cs typeface="Arial" panose="020B0604020202020204" pitchFamily="34" charset="0"/>
              </a:rPr>
              <a:t>z odrzuceniem wniosku lub skierowaniem go do negocjacji </a:t>
            </a:r>
            <a:r>
              <a:rPr lang="pl-PL" sz="2800" dirty="0">
                <a:latin typeface="Arial" panose="020B0604020202020204" pitchFamily="34" charset="0"/>
                <a:cs typeface="Arial" panose="020B0604020202020204" pitchFamily="34" charset="0"/>
              </a:rPr>
              <a:t>(w przypadku projektów konkursowych) lub zwróceniem go do uzupełnienia (w przypadku projektów pozakonkursowych). Nie ma możliwości przyznawania części ułamkowych punktów za poszczególne kryteria w standardzie minimum.</a:t>
            </a: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4869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2924944"/>
            <a:ext cx="3456384"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Dziękuję za uwagę</a:t>
            </a:r>
            <a:endParaRPr lang="pl-PL" sz="2800" dirty="0">
              <a:latin typeface="Century Gothic" panose="020B0502020202020204" pitchFamily="34" charset="0"/>
            </a:endParaRPr>
          </a:p>
        </p:txBody>
      </p:sp>
    </p:spTree>
    <p:extLst>
      <p:ext uri="{BB962C8B-B14F-4D97-AF65-F5344CB8AC3E}">
        <p14:creationId xmlns:p14="http://schemas.microsoft.com/office/powerpoint/2010/main" val="351521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07971" y="203434"/>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wyjątki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marL="257175" indent="-257175"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profil działalności (ograniczenia statutowe),</a:t>
            </a:r>
          </a:p>
          <a:p>
            <a:pPr marL="257175" indent="-257175"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zamknięta rekrutacja - projekt obejmuje (ze względu na swój zakres oddziaływania) wsparciem wszystkich pracowników/personel konkretnego podmiotu, wyodrębnionej organizacyjnie części danego podmiotu lub konkretnej grupy podmiotów wskazanych we wniosku o dofinansowanie projektu.</a:t>
            </a:r>
          </a:p>
          <a:p>
            <a:pPr marL="257175" indent="-257175" algn="just">
              <a:buFont typeface="Wingdings" panose="05000000000000000000" pitchFamily="2" charset="2"/>
              <a:buChar char="§"/>
            </a:pPr>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6276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wyjątki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endParaRPr lang="pl-PL" sz="2800" dirty="0">
              <a:latin typeface="Arial" panose="020B0604020202020204" pitchFamily="34" charset="0"/>
              <a:cs typeface="Arial" panose="020B0604020202020204" pitchFamily="34" charset="0"/>
            </a:endParaRPr>
          </a:p>
          <a:p>
            <a:pPr algn="just"/>
            <a:r>
              <a:rPr lang="pl-PL" sz="2800" dirty="0">
                <a:latin typeface="Arial" panose="020B0604020202020204" pitchFamily="34" charset="0"/>
                <a:cs typeface="Arial" panose="020B0604020202020204" pitchFamily="34" charset="0"/>
              </a:rPr>
              <a:t>W przypadku projektów które należą do wyjątków, zaleca się również planowanie działań zmierzających do przestrzegania zasady równości szans kobiet i mężczyzn.</a:t>
            </a:r>
          </a:p>
          <a:p>
            <a:pPr algn="just"/>
            <a:r>
              <a:rPr lang="pl-PL" sz="2800" dirty="0">
                <a:latin typeface="Arial" panose="020B0604020202020204" pitchFamily="34" charset="0"/>
                <a:cs typeface="Arial" panose="020B0604020202020204" pitchFamily="34" charset="0"/>
              </a:rPr>
              <a:t>Każde kryterium oceny w standardzie minimum jest oceniane niezależnie od innych kryteriów oceny.</a:t>
            </a:r>
          </a:p>
          <a:p>
            <a:endParaRPr lang="pl-PL" sz="2800" dirty="0">
              <a:latin typeface="Arial" panose="020B0604020202020204" pitchFamily="34" charset="0"/>
              <a:cs typeface="Arial" panose="020B0604020202020204" pitchFamily="34" charset="0"/>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3439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Standard minimum jest spełniony w przypadku uzyskania co najmniej 3 punktów za poniższe kryteria oceny</a:t>
            </a:r>
            <a:r>
              <a:rPr lang="pl-PL" sz="2800" b="1" dirty="0">
                <a:latin typeface="Arial" panose="020B0604020202020204" pitchFamily="34" charset="0"/>
                <a:cs typeface="Arial" panose="020B0604020202020204" pitchFamily="34" charset="0"/>
              </a:rPr>
              <a:t> -</a:t>
            </a:r>
            <a:r>
              <a:rPr lang="pl-PL" sz="2800" b="1" u="sng" dirty="0">
                <a:latin typeface="Arial" panose="020B0604020202020204" pitchFamily="34" charset="0"/>
                <a:cs typeface="Arial" panose="020B0604020202020204" pitchFamily="34" charset="0"/>
              </a:rPr>
              <a:t> Kryterium nr 2 i 3 są alternatywne:</a:t>
            </a:r>
          </a:p>
          <a:p>
            <a:endParaRPr lang="pl-PL" sz="2800" dirty="0">
              <a:latin typeface="Arial" panose="020B0604020202020204" pitchFamily="34" charset="0"/>
              <a:cs typeface="Arial" panose="020B0604020202020204" pitchFamily="34" charset="0"/>
            </a:endParaRPr>
          </a:p>
          <a:p>
            <a:r>
              <a:rPr lang="pl-PL" sz="2800" dirty="0">
                <a:latin typeface="Arial" panose="020B0604020202020204" pitchFamily="34" charset="0"/>
                <a:cs typeface="Arial" panose="020B0604020202020204" pitchFamily="34" charset="0"/>
              </a:rPr>
              <a:t>1.We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zawarte zostały informacje, które potwierdzają istnienie (albo brak istniejących) </a:t>
            </a:r>
            <a:r>
              <a:rPr lang="pl-PL" sz="2800" b="1" dirty="0">
                <a:latin typeface="Arial" panose="020B0604020202020204" pitchFamily="34" charset="0"/>
                <a:cs typeface="Arial" panose="020B0604020202020204" pitchFamily="34" charset="0"/>
              </a:rPr>
              <a:t>barier równościowych </a:t>
            </a:r>
            <a:r>
              <a:rPr lang="pl-PL" sz="2800" dirty="0">
                <a:latin typeface="Arial" panose="020B0604020202020204" pitchFamily="34" charset="0"/>
                <a:cs typeface="Arial" panose="020B0604020202020204" pitchFamily="34" charset="0"/>
              </a:rPr>
              <a:t>w obszarze tematycznym interwencji i/lub zasięgu oddziaływania projektu.  </a:t>
            </a: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(0-1 pkt).</a:t>
            </a: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885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treści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powinny znaleźć się zapisy potwierdzające, że w obszarze tematycznym i/lub zakresie realizacji projektu występują/nie występują nierówności uwarunkowane płcią. </a:t>
            </a:r>
          </a:p>
          <a:p>
            <a:r>
              <a:rPr lang="pl-PL" sz="2800" dirty="0">
                <a:latin typeface="Arial" panose="020B0604020202020204" pitchFamily="34" charset="0"/>
                <a:cs typeface="Arial" panose="020B0604020202020204" pitchFamily="34" charset="0"/>
              </a:rPr>
              <a:t>Wymaga to analizy problemu, na który odpowiada projekt, pod kątem płci.</a:t>
            </a:r>
          </a:p>
          <a:p>
            <a:pPr algn="just"/>
            <a:endParaRPr lang="pl-PL" sz="2800" dirty="0"/>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16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3513" y="306884"/>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przykład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obszarze gminy/powiatu X w odniesieniu do długotrwale bezrobotnych, szczególnie z terenów wiejskich zaobserwowano bariery równościowe związane ze stereotypowym postrzeganiem roli             K i M w życiu społecznym i zawodowym – stąd potrzeba zwrócenia uwagi realizatorom projektu, by ich przekaz kierowany do UP był wolny od takich stereotypów. </a:t>
            </a:r>
            <a:endParaRPr lang="pl-PL" sz="2800" dirty="0"/>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3117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podpowiedzi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We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dotyczących przeciwdziałania bezrobociu i aktywizacji zawodowej, powinny znaleźć się informacje z podziałem na płeć na temat sytuacji zarówno kobiet, jak i mężczyzn na rynku pracy, np.:</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Ile kobiet i mężczyzn pozostaje bez pracy?</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Ile kobiet i mężczyzn jest długotrwale bezrobotnych?</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W jakim wieku są K i M, których problem dotyczy?</a:t>
            </a:r>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6803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podpowiedzi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Należy również </a:t>
            </a:r>
            <a:r>
              <a:rPr lang="pl-PL" sz="2800" b="1" u="sng" dirty="0">
                <a:latin typeface="Arial" panose="020B0604020202020204" pitchFamily="34" charset="0"/>
                <a:cs typeface="Arial" panose="020B0604020202020204" pitchFamily="34" charset="0"/>
              </a:rPr>
              <a:t>określić bariery</a:t>
            </a:r>
            <a:r>
              <a:rPr lang="pl-PL" sz="2800" b="1" dirty="0">
                <a:latin typeface="Arial" panose="020B0604020202020204" pitchFamily="34" charset="0"/>
                <a:cs typeface="Arial" panose="020B0604020202020204" pitchFamily="34" charset="0"/>
              </a:rPr>
              <a:t>, </a:t>
            </a:r>
            <a:r>
              <a:rPr lang="pl-PL" sz="2800" dirty="0">
                <a:latin typeface="Arial" panose="020B0604020202020204" pitchFamily="34" charset="0"/>
                <a:cs typeface="Arial" panose="020B0604020202020204" pitchFamily="34" charset="0"/>
              </a:rPr>
              <a:t>które przyczyniają         się do tego stanu rzeczy i które mogę być przyczyną nierówności np. większego bezrobocia wśród kobiet w wieku powyżej 50 roku życia.</a:t>
            </a:r>
          </a:p>
          <a:p>
            <a:endParaRPr lang="pl-PL" sz="2800" dirty="0">
              <a:latin typeface="Arial" panose="020B0604020202020204" pitchFamily="34" charset="0"/>
              <a:cs typeface="Arial" panose="020B0604020202020204" pitchFamily="34" charset="0"/>
            </a:endParaRPr>
          </a:p>
          <a:p>
            <a:r>
              <a:rPr lang="pl-PL" sz="2800" b="1" dirty="0">
                <a:latin typeface="Arial" panose="020B0604020202020204" pitchFamily="34" charset="0"/>
                <a:cs typeface="Arial" panose="020B0604020202020204" pitchFamily="34" charset="0"/>
              </a:rPr>
              <a:t>JAKIE SĄ BARIERY UTRUDNIAJĄCE ZMINIMALIZOWANIE POWYŻSZYCH PROBLEMÓW?</a:t>
            </a:r>
          </a:p>
          <a:p>
            <a:pPr marL="214313" indent="-214313" algn="just">
              <a:buFont typeface="Wingdings" panose="05000000000000000000" pitchFamily="2" charset="2"/>
              <a:buChar char="§"/>
            </a:pPr>
            <a:endParaRPr lang="pl-PL" sz="2800" dirty="0"/>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168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b="1" dirty="0">
                <a:latin typeface="Arial" panose="020B0604020202020204" pitchFamily="34" charset="0"/>
                <a:cs typeface="Arial" panose="020B0604020202020204" pitchFamily="34" charset="0"/>
              </a:rPr>
              <a:t>2</a:t>
            </a:r>
            <a:r>
              <a:rPr lang="pl-PL" sz="2800" dirty="0">
                <a:latin typeface="Arial" panose="020B0604020202020204" pitchFamily="34" charset="0"/>
                <a:cs typeface="Arial" panose="020B0604020202020204" pitchFamily="34" charset="0"/>
              </a:rPr>
              <a:t>.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zawiera działania odpowiadające na zidentyfikowane bariery równościowe w obszarze tematycznym interwencji i/lub zasięgu oddziaływania projektu. </a:t>
            </a: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(0-2 pkt).</a:t>
            </a:r>
          </a:p>
          <a:p>
            <a:r>
              <a:rPr lang="pl-PL" sz="2800" dirty="0">
                <a:latin typeface="Arial" panose="020B0604020202020204" pitchFamily="34" charset="0"/>
                <a:cs typeface="Arial" panose="020B0604020202020204" pitchFamily="34" charset="0"/>
              </a:rPr>
              <a:t>Planowane działania powinny wynikać z wcześniej przedstawionych danych i analiz,  identyfikujących bariery wpływające na sytuację każdej z płci.</a:t>
            </a:r>
          </a:p>
          <a:p>
            <a:endPar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8079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 przykład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Kobiety poniżej 30 roku życia często opiekują się małymi dziećmi i stąd bariera uczestnictwa we wsparciu, dlatego zaplanowano opiekę nad dziećmi, jako działanie towarzyszące wsparciu oraz brak zajęć wyjazdowych.</a:t>
            </a:r>
          </a:p>
          <a:p>
            <a:pPr marL="214313" indent="-214313" algn="just">
              <a:buFont typeface="Wingdings" panose="05000000000000000000" pitchFamily="2" charset="2"/>
              <a:buChar char="§"/>
            </a:pPr>
            <a:endParaRPr lang="pl-PL" sz="2800" dirty="0"/>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79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Spis treści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856080"/>
            <a:ext cx="9108000" cy="3539430"/>
          </a:xfrm>
          <a:prstGeom prst="rect">
            <a:avLst/>
          </a:prstGeom>
        </p:spPr>
        <p:txBody>
          <a:bodyPr>
            <a:noAutofit/>
          </a:bodyPr>
          <a:lstStyle/>
          <a:p>
            <a:pPr lvl="0"/>
            <a:r>
              <a:rPr lang="pl-PL" sz="2800" dirty="0">
                <a:latin typeface="Arial" panose="020B0604020202020204" pitchFamily="34" charset="0"/>
                <a:cs typeface="Arial" panose="020B0604020202020204" pitchFamily="34" charset="0"/>
              </a:rPr>
              <a:t>Ramy prawne</a:t>
            </a:r>
          </a:p>
          <a:p>
            <a:pPr lvl="0"/>
            <a:r>
              <a:rPr lang="pl-PL" sz="2800" dirty="0">
                <a:latin typeface="Arial" panose="020B0604020202020204" pitchFamily="34" charset="0"/>
                <a:cs typeface="Arial" panose="020B0604020202020204" pitchFamily="34" charset="0"/>
              </a:rPr>
              <a:t>Standard minimum</a:t>
            </a:r>
          </a:p>
          <a:p>
            <a:pPr lvl="0"/>
            <a:r>
              <a:rPr lang="pl-PL" sz="2800" dirty="0">
                <a:latin typeface="Arial" panose="020B0604020202020204" pitchFamily="34" charset="0"/>
                <a:cs typeface="Arial" panose="020B0604020202020204" pitchFamily="34" charset="0"/>
              </a:rPr>
              <a:t>Standardy dostępności dla osób z niepełnosprawnościami</a:t>
            </a:r>
          </a:p>
          <a:p>
            <a:pPr lvl="0"/>
            <a:r>
              <a:rPr lang="pl-PL" sz="2800" dirty="0">
                <a:latin typeface="Arial" panose="020B0604020202020204" pitchFamily="34" charset="0"/>
                <a:cs typeface="Arial" panose="020B0604020202020204" pitchFamily="34" charset="0"/>
              </a:rPr>
              <a:t>Racjonalne usprawnienia</a:t>
            </a:r>
          </a:p>
          <a:p>
            <a:pPr lvl="0"/>
            <a:r>
              <a:rPr lang="pl-PL" sz="2800" dirty="0">
                <a:latin typeface="Arial" panose="020B0604020202020204" pitchFamily="34" charset="0"/>
                <a:cs typeface="Arial" panose="020B0604020202020204" pitchFamily="34" charset="0"/>
              </a:rPr>
              <a:t>Neutralność projektów</a:t>
            </a:r>
          </a:p>
          <a:p>
            <a:pPr lvl="0"/>
            <a:endParaRPr lang="pl-PL" sz="2800" dirty="0">
              <a:latin typeface="Arial" panose="020B0604020202020204" pitchFamily="34" charset="0"/>
              <a:cs typeface="Arial" panose="020B0604020202020204" pitchFamily="34" charset="0"/>
            </a:endParaRPr>
          </a:p>
          <a:p>
            <a:pPr lvl="0"/>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042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W sytuacji, gdy przedstawione zostały bariery równościowe i dane z podziałem na płeć,                           ale w żaden sposób nie zaplanowano działań przeciwdziałających tym nierównościom lub działania te nie odnoszą się w żaden sposób do sytuacji kobiet i mężczyzn pogłębiając istniejące nierówności, wówczas </a:t>
            </a:r>
            <a:r>
              <a:rPr lang="pl-PL" sz="2800" b="1" dirty="0">
                <a:latin typeface="Arial" panose="020B0604020202020204" pitchFamily="34" charset="0"/>
                <a:cs typeface="Arial" panose="020B0604020202020204" pitchFamily="34" charset="0"/>
              </a:rPr>
              <a:t>wniosek nie spełnia tego kryterium.</a:t>
            </a:r>
            <a:endPar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pl-PL" sz="2800" dirty="0"/>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9419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r>
              <a:rPr lang="pl-PL" sz="2800" b="1" dirty="0">
                <a:latin typeface="Arial" panose="020B0604020202020204" pitchFamily="34" charset="0"/>
                <a:cs typeface="Arial" panose="020B0604020202020204" pitchFamily="34" charset="0"/>
              </a:rPr>
              <a:t>3. </a:t>
            </a:r>
            <a:r>
              <a:rPr lang="pl-PL" sz="2800" dirty="0">
                <a:latin typeface="Arial" panose="020B0604020202020204" pitchFamily="34" charset="0"/>
                <a:cs typeface="Arial" panose="020B0604020202020204" pitchFamily="34" charset="0"/>
              </a:rPr>
              <a:t>W przypadku stwierdzenia braku barier równościowych, wniosek o dofinansowanie projektu zawiera działania, zapewniające przestrzeganie zasady równości szans kobiet i mężczyzn, tak aby na żadnym etapie realizacji projektu tego typu bariery nie wystąpiły. </a:t>
            </a:r>
            <a:r>
              <a:rPr lang="pl-PL" sz="2800" b="1" dirty="0">
                <a:latin typeface="Arial" panose="020B0604020202020204" pitchFamily="34" charset="0"/>
                <a:cs typeface="Arial" panose="020B0604020202020204" pitchFamily="34" charset="0"/>
              </a:rPr>
              <a:t>(0-2 pkt).</a:t>
            </a:r>
          </a:p>
          <a:p>
            <a:pPr marL="214313" indent="-214313" algn="just">
              <a:buFont typeface="Wingdings" panose="05000000000000000000" pitchFamily="2" charset="2"/>
              <a:buChar char="§"/>
            </a:pPr>
            <a:endParaRPr lang="pl-PL" sz="2800" dirty="0"/>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6039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Badania pokazały, że opisane problemy i bariery dotyczą 50,01% K i 49,99% M (dane własne ze stycznia 2019 r. dotyczące grupy 80 K i 75 M). Nie zaobserwowano więc barier równościowych. Aby jednak się nie pojawiły zaplanowano:…</a:t>
            </a:r>
          </a:p>
          <a:p>
            <a:pPr algn="just"/>
            <a:endParaRPr lang="pl-PL" sz="2800" dirty="0">
              <a:latin typeface="Arial" panose="020B0604020202020204" pitchFamily="34" charset="0"/>
              <a:cs typeface="Arial" panose="020B0604020202020204" pitchFamily="34" charset="0"/>
            </a:endParaRPr>
          </a:p>
          <a:p>
            <a:pPr algn="just"/>
            <a:r>
              <a:rPr lang="pl-PL" sz="2800" dirty="0">
                <a:latin typeface="Arial" panose="020B0604020202020204" pitchFamily="34" charset="0"/>
                <a:cs typeface="Arial" panose="020B0604020202020204" pitchFamily="34" charset="0"/>
              </a:rPr>
              <a:t>PROSZĘ ZAPROPONOWAĆ</a:t>
            </a:r>
          </a:p>
          <a:p>
            <a:pPr algn="just"/>
            <a:endParaRPr lang="pl-PL" sz="2800" dirty="0"/>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3336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a:p>
            <a:r>
              <a:rPr lang="pl-PL" sz="2800" b="1" dirty="0">
                <a:solidFill>
                  <a:srgbClr val="FFC000"/>
                </a:solidFill>
                <a:latin typeface="Century Gothic" panose="020B0502020202020204" pitchFamily="34" charset="0"/>
                <a:cs typeface="Arial" pitchFamily="34" charset="0"/>
              </a:rPr>
              <a:t>Przykład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ramach realizowanego projektu, można wprowadzić rozwiązania dodatkowe np. w zakresie monitorowania luki płacowej, procedur antydyskryminacyjnych, rozwiązań w zakresie godzenia życia prywatnego i zawodowego, działań informacyjnych i uświadamiających w zakresie równości szans płci, itp.</a:t>
            </a:r>
          </a:p>
          <a:p>
            <a:pPr algn="just"/>
            <a:endParaRPr lang="pl-PL" sz="2800" b="1" dirty="0">
              <a:effectLst>
                <a:outerShdw blurRad="38100" dist="38100" dir="2700000" algn="tl">
                  <a:srgbClr val="000000">
                    <a:alpha val="43137"/>
                  </a:srgbClr>
                </a:outerShdw>
              </a:effectLst>
            </a:endParaRPr>
          </a:p>
          <a:p>
            <a:pPr algn="just"/>
            <a:endParaRPr lang="pl-PL" sz="2800" dirty="0">
              <a:latin typeface="Arial" panose="020B0604020202020204" pitchFamily="34" charset="0"/>
              <a:cs typeface="Arial" panose="020B0604020202020204" pitchFamily="34" charset="0"/>
            </a:endParaRP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3255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4. Wskaźniki realizacji projektu zostały podane w podziale na płeć i/lub został umieszczony opis tego, w jaki sposób rezultaty przyczynią się do zmniejszenia barier równościowych, istniejących w obszarze tematycznym interwencji i/lub zasięgu oddziaływania projektu</a:t>
            </a:r>
            <a:r>
              <a:rPr lang="pl-PL"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pl-PL" sz="2800" b="1" dirty="0">
                <a:latin typeface="Arial" panose="020B0604020202020204" pitchFamily="34" charset="0"/>
                <a:cs typeface="Arial" panose="020B0604020202020204" pitchFamily="34" charset="0"/>
              </a:rPr>
              <a:t>(0-2 pkt).</a:t>
            </a: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9554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a:p>
            <a:r>
              <a:rPr lang="pl-PL" sz="2800" b="1" dirty="0">
                <a:solidFill>
                  <a:srgbClr val="FFC000"/>
                </a:solidFill>
                <a:latin typeface="Century Gothic" panose="020B0502020202020204" pitchFamily="34" charset="0"/>
                <a:cs typeface="Arial" pitchFamily="34" charset="0"/>
              </a:rPr>
              <a:t>Przykład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Zaplanowany poziom rezultatów korzystnie wpłynie na wzrost konkurencyjności  kobiet na rynku pracy, gdyż aż 65% UP, którzy nabędą kwalifikacje zawodowe to będą kobiety.</a:t>
            </a: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7494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1384995"/>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a:p>
            <a:r>
              <a:rPr lang="pl-PL" sz="2800" b="1" dirty="0">
                <a:solidFill>
                  <a:srgbClr val="FFC000"/>
                </a:solidFill>
                <a:latin typeface="Century Gothic" panose="020B0502020202020204" pitchFamily="34" charset="0"/>
                <a:cs typeface="Arial" pitchFamily="34" charset="0"/>
              </a:rPr>
              <a:t>Przykład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Jeśli wśród osób bezrobotnych reprezentacja </a:t>
            </a:r>
            <a:r>
              <a:rPr lang="pl-PL" sz="2800" dirty="0" err="1">
                <a:latin typeface="Arial" panose="020B0604020202020204" pitchFamily="34" charset="0"/>
                <a:cs typeface="Arial" panose="020B0604020202020204" pitchFamily="34" charset="0"/>
              </a:rPr>
              <a:t>KiM</a:t>
            </a:r>
            <a:r>
              <a:rPr lang="pl-PL" sz="2800" dirty="0">
                <a:latin typeface="Arial" panose="020B0604020202020204" pitchFamily="34" charset="0"/>
                <a:cs typeface="Arial" panose="020B0604020202020204" pitchFamily="34" charset="0"/>
              </a:rPr>
              <a:t> bez pracy występuje w proporcji 60%K/40%M, prawidłowym założeniem jest przyjęcie przynajmniej takiej samej lub zwiększonej (np. 70% K/30%M, co dodatkowo zwiększy oddziaływanie projektu na rzecz niwelowania nierówności) reprezentacji </a:t>
            </a:r>
            <a:r>
              <a:rPr lang="pl-PL" sz="2800" dirty="0" err="1">
                <a:latin typeface="Arial" panose="020B0604020202020204" pitchFamily="34" charset="0"/>
                <a:cs typeface="Arial" panose="020B0604020202020204" pitchFamily="34" charset="0"/>
              </a:rPr>
              <a:t>KiM</a:t>
            </a:r>
            <a:r>
              <a:rPr lang="pl-PL" sz="2800" dirty="0">
                <a:latin typeface="Arial" panose="020B0604020202020204" pitchFamily="34" charset="0"/>
                <a:cs typeface="Arial" panose="020B0604020202020204" pitchFamily="34" charset="0"/>
              </a:rPr>
              <a:t>, objętych działaniami projektowymi.</a:t>
            </a: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3204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5. We wniosku o dofinansowanie projektu wskazano jakie działania zostaną podjęte  w celu zapewnienia równościowego zarządzania projektem </a:t>
            </a:r>
            <a:r>
              <a:rPr lang="pl-PL" sz="2800" b="1" dirty="0">
                <a:latin typeface="Arial" panose="020B0604020202020204" pitchFamily="34" charset="0"/>
                <a:cs typeface="Arial" panose="020B0604020202020204" pitchFamily="34" charset="0"/>
              </a:rPr>
              <a:t>(0-1 pkt).</a:t>
            </a:r>
          </a:p>
          <a:p>
            <a:pPr algn="just"/>
            <a:r>
              <a:rPr lang="pl-PL" sz="2800" b="1" dirty="0">
                <a:latin typeface="Arial" panose="020B0604020202020204" pitchFamily="34" charset="0"/>
                <a:cs typeface="Arial" panose="020B0604020202020204" pitchFamily="34" charset="0"/>
              </a:rPr>
              <a:t>Przykład</a:t>
            </a:r>
            <a:r>
              <a:rPr lang="pl-PL" sz="2800" dirty="0">
                <a:latin typeface="Arial" panose="020B0604020202020204" pitchFamily="34" charset="0"/>
                <a:cs typeface="Arial" panose="020B0604020202020204" pitchFamily="34" charset="0"/>
              </a:rPr>
              <a:t>: uświadamianie osób zaangażowanych w realizację projektu, zarówno personelu, jak i podwykonawców (np. trenerów/trenerki, ekspertów/ ekspertki)o obowiązku przestrzegania zasady równości szans płci. </a:t>
            </a:r>
          </a:p>
        </p:txBody>
      </p:sp>
    </p:spTree>
    <p:extLst>
      <p:ext uri="{BB962C8B-B14F-4D97-AF65-F5344CB8AC3E}">
        <p14:creationId xmlns:p14="http://schemas.microsoft.com/office/powerpoint/2010/main" val="2064834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Równościowe zarządzanie obejmuje  także organizowanie pracy i składu osobowego we wszystkich działaniach projektu, by zapewnić włączanie perspektywy płci do działań projektowych.</a:t>
            </a:r>
            <a:endParaRPr lang="pl-PL" sz="2800" b="1" dirty="0">
              <a:latin typeface="Arial" panose="020B0604020202020204" pitchFamily="34" charset="0"/>
              <a:cs typeface="Arial" panose="020B0604020202020204" pitchFamily="34" charset="0"/>
            </a:endParaRP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964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 cel</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Zapewnienie,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na równi z osobami pełnosprawnymi dostępu do funduszy europejskich w zakresie: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udziału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użytkowania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zrozumienia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komunikowania się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skorzystania z ich efektów. </a:t>
            </a: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81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Spis treści</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856080"/>
            <a:ext cx="9108000" cy="3539430"/>
          </a:xfrm>
          <a:prstGeom prst="rect">
            <a:avLst/>
          </a:prstGeom>
        </p:spPr>
        <p:txBody>
          <a:bodyPr>
            <a:noAutofit/>
          </a:bodyPr>
          <a:lstStyle/>
          <a:p>
            <a:pPr lvl="0"/>
            <a:r>
              <a:rPr lang="pl-PL" sz="2800" dirty="0">
                <a:latin typeface="Arial" panose="020B0604020202020204" pitchFamily="34" charset="0"/>
                <a:cs typeface="Arial" panose="020B0604020202020204" pitchFamily="34" charset="0"/>
              </a:rPr>
              <a:t>Wybór projektów do dofinansowania</a:t>
            </a:r>
          </a:p>
          <a:p>
            <a:pPr lvl="0"/>
            <a:r>
              <a:rPr lang="pl-PL" sz="2800" dirty="0">
                <a:latin typeface="Arial" panose="020B0604020202020204" pitchFamily="34" charset="0"/>
                <a:cs typeface="Arial" panose="020B0604020202020204" pitchFamily="34" charset="0"/>
              </a:rPr>
              <a:t>Kontrola przestrzegania zasady</a:t>
            </a:r>
          </a:p>
          <a:p>
            <a:pPr lvl="0"/>
            <a:r>
              <a:rPr lang="pl-PL" sz="2800" dirty="0">
                <a:latin typeface="Arial" panose="020B0604020202020204" pitchFamily="34" charset="0"/>
                <a:cs typeface="Arial" panose="020B0604020202020204" pitchFamily="34" charset="0"/>
              </a:rPr>
              <a:t>Dobre praktyki</a:t>
            </a:r>
          </a:p>
          <a:p>
            <a:pPr lvl="0"/>
            <a:endParaRPr lang="pl-PL" sz="2800" dirty="0">
              <a:latin typeface="Arial" panose="020B0604020202020204" pitchFamily="34" charset="0"/>
              <a:cs typeface="Arial" panose="020B0604020202020204" pitchFamily="34" charset="0"/>
            </a:endParaRPr>
          </a:p>
          <a:p>
            <a:pPr lvl="0"/>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2303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Założenie, że do projektu ogólnodostępnego nie zgłoszą się osoby z niepełnosprawnościami lub zgłoszą się osoby wyłącznie z określonymi rodzajami niepełnosprawności – jest dyskryminacją.</a:t>
            </a: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023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przypadku dofinansowania gotowych projektów (np. wcześniej zaprojektowanych budynków), o ile nie jest możliwa ich modyfikacja zgodnie ze standardami dostępności, instytucja podejmująca decyzję lub będąca stroną umowy zapewnia ich realizację w sposób dostępny dla osób z różnymi rodzajami niepełnosprawności.</a:t>
            </a:r>
          </a:p>
          <a:p>
            <a:pPr algn="just"/>
            <a:endParaRPr lang="pl-PL" sz="2800" dirty="0">
              <a:latin typeface="Arial" panose="020B0604020202020204" pitchFamily="34" charset="0"/>
              <a:cs typeface="Arial" panose="020B0604020202020204" pitchFamily="34" charset="0"/>
            </a:endParaRPr>
          </a:p>
          <a:p>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698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36000" y="1923734"/>
            <a:ext cx="9000000" cy="3539430"/>
          </a:xfrm>
          <a:prstGeom prst="rect">
            <a:avLst/>
          </a:prstGeom>
        </p:spPr>
        <p:txBody>
          <a:bodyPr>
            <a:noAutofit/>
          </a:bodyPr>
          <a:lstStyle/>
          <a:p>
            <a:r>
              <a:rPr lang="pl-PL" sz="2800" b="1" dirty="0">
                <a:latin typeface="Arial" panose="020B0604020202020204" pitchFamily="34" charset="0"/>
                <a:cs typeface="Arial" panose="020B0604020202020204" pitchFamily="34" charset="0"/>
              </a:rPr>
              <a:t>Wszystkie nowe produkty projektów (</a:t>
            </a:r>
            <a:r>
              <a:rPr lang="pl-PL" sz="2800" dirty="0">
                <a:latin typeface="Arial" panose="020B0604020202020204" pitchFamily="34" charset="0"/>
                <a:cs typeface="Arial" panose="020B0604020202020204" pitchFamily="34" charset="0"/>
              </a:rPr>
              <a:t>zasoby cyfrowe, środki transportu, i infrastruktura) finansowane ze środków polityki spójności są zgodne z koncepcją uniwersalnego projektowania, co oznacza co najmniej zastosowanie standardów dostępności. </a:t>
            </a:r>
          </a:p>
          <a:p>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716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b="1" dirty="0">
                <a:latin typeface="Arial" panose="020B0604020202020204" pitchFamily="34" charset="0"/>
                <a:cs typeface="Arial" panose="020B0604020202020204" pitchFamily="34" charset="0"/>
              </a:rPr>
              <a:t>Obiekty i zasoby modernizowane </a:t>
            </a:r>
            <a:r>
              <a:rPr lang="pl-PL" sz="2800" dirty="0">
                <a:latin typeface="Arial" panose="020B0604020202020204" pitchFamily="34" charset="0"/>
                <a:cs typeface="Arial" panose="020B0604020202020204" pitchFamily="34" charset="0"/>
              </a:rPr>
              <a:t>(przebudowa, rozbudowa) zastosowanie standardów dostępności jest obligatoryjne, o ile pozwalają na to warunki techniczne i zakres prowadzonej modernizacji. Decyzje podejmuje IZ lub instytucja będąca stroną umowy (np. na podstawie opisu dostępności inwestycji).</a:t>
            </a:r>
          </a:p>
          <a:p>
            <a:pPr algn="just"/>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43918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b="1" dirty="0">
                <a:latin typeface="Arial" panose="020B0604020202020204" pitchFamily="34" charset="0"/>
                <a:cs typeface="Arial" panose="020B0604020202020204" pitchFamily="34" charset="0"/>
              </a:rPr>
              <a:t>Planowanie inwestycji/projektu/usługi </a:t>
            </a:r>
            <a:r>
              <a:rPr lang="pl-PL" sz="2800" dirty="0">
                <a:latin typeface="Arial" panose="020B0604020202020204" pitchFamily="34" charset="0"/>
                <a:cs typeface="Arial" panose="020B0604020202020204" pitchFamily="34" charset="0"/>
              </a:rPr>
              <a:t>w pierwszej kolejności należy dążyć do zapewnienia jej dostępności w oparciu o koncepcję uniwersalnego projektowania. Mechanizm racjonalnych usprawnień jako narzędzie zapewnienia dostępności jest rozpatrywany w drugiej kolejności.</a:t>
            </a:r>
          </a:p>
          <a:p>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5192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Standardy dostępności dla osób z niepełnosprawnościami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projektach dedykowanych wyłącznie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lub w których założono określony % udziału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z rozpoznanymi potrzebami), wydatki na zapewnienie w projekcie udziału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co do zasady, są z góry uwzględnione we wniosku o dofinansowanie projektu.                                          </a:t>
            </a:r>
          </a:p>
        </p:txBody>
      </p:sp>
    </p:spTree>
    <p:extLst>
      <p:ext uri="{BB962C8B-B14F-4D97-AF65-F5344CB8AC3E}">
        <p14:creationId xmlns:p14="http://schemas.microsoft.com/office/powerpoint/2010/main" val="1732255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PLANOWANIE WSPARCIA</a:t>
            </a:r>
          </a:p>
          <a:p>
            <a:r>
              <a:rPr lang="pl-PL" sz="2800" dirty="0">
                <a:latin typeface="Arial" panose="020B0604020202020204" pitchFamily="34" charset="0"/>
                <a:cs typeface="Arial" panose="020B0604020202020204" pitchFamily="34" charset="0"/>
              </a:rPr>
              <a:t>Osoby niewidome, słabowidzące i głuchoniewidome mogą wymagać następujących usprawnień:</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wprowadzenia elementów kontrastowych i wypukłych,</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zakupu i instalacji programów powiększających, mówiących, drukarek Braille’a,</a:t>
            </a:r>
          </a:p>
        </p:txBody>
      </p:sp>
    </p:spTree>
    <p:extLst>
      <p:ext uri="{BB962C8B-B14F-4D97-AF65-F5344CB8AC3E}">
        <p14:creationId xmlns:p14="http://schemas.microsoft.com/office/powerpoint/2010/main" val="1759773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PLANOWANIE WSPARCIA (cd)</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stworzenia wersji materiałów projektowych drukowanych w alfabecie Braille’a lub powiększonej czcionce,</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tłumacza-przewodnika osoby z trudnościami w widzeniu i jednocześnie słyszeniu,</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psa asystującego/psa przewodnika, itp.</a:t>
            </a:r>
          </a:p>
          <a:p>
            <a:r>
              <a:rPr lang="pl-PL" sz="2800" dirty="0"/>
              <a:t>	</a:t>
            </a:r>
          </a:p>
        </p:txBody>
      </p:sp>
    </p:spTree>
    <p:extLst>
      <p:ext uri="{BB962C8B-B14F-4D97-AF65-F5344CB8AC3E}">
        <p14:creationId xmlns:p14="http://schemas.microsoft.com/office/powerpoint/2010/main" val="21313625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2060848"/>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PLANOWANIE WSPARCIA (cd)</a:t>
            </a:r>
          </a:p>
          <a:p>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ruchową mogą wymagać nw. usprawnień:</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zmiany miejsca realizacji projektu na miejsce dostępne dla osób z różnymi rodzajami niepełnosprawności, montażu podjazdów, platform, krzesełek dźwigowych, wind i podnośników,</a:t>
            </a:r>
          </a:p>
        </p:txBody>
      </p:sp>
    </p:spTree>
    <p:extLst>
      <p:ext uri="{BB962C8B-B14F-4D97-AF65-F5344CB8AC3E}">
        <p14:creationId xmlns:p14="http://schemas.microsoft.com/office/powerpoint/2010/main" val="2427850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PLANOWANIE WSPARCIA (cd)</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transportu na miejsce udzielenia usługi,</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wsparcia osoby w dotarciu na miejsce realizacji projektu oraz w korzystaniu  z usług oferowanych w projekcie realizowane przez osobę znającą specyfikę osób  z trudnościami w poruszaniu się, przemieszczaniu.</a:t>
            </a:r>
          </a:p>
        </p:txBody>
      </p:sp>
    </p:spTree>
    <p:extLst>
      <p:ext uri="{BB962C8B-B14F-4D97-AF65-F5344CB8AC3E}">
        <p14:creationId xmlns:p14="http://schemas.microsoft.com/office/powerpoint/2010/main" val="190945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05343" y="685309"/>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Ramy prawne</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marL="342900" indent="-342900">
              <a:buFont typeface="Wingdings" panose="05000000000000000000" pitchFamily="2" charset="2"/>
              <a:buChar char="§"/>
            </a:pPr>
            <a:r>
              <a:rPr lang="pl-PL" sz="2800" dirty="0">
                <a:latin typeface="Arial" panose="020B0604020202020204" pitchFamily="34" charset="0"/>
                <a:cs typeface="Arial" panose="020B0604020202020204" pitchFamily="34" charset="0"/>
              </a:rPr>
              <a:t>Konstytucja RP; Kodeks pracy -obowiązek równego traktowania w obszarze zatrudnienia, </a:t>
            </a:r>
          </a:p>
          <a:p>
            <a:pPr marL="342900" indent="-342900">
              <a:buFont typeface="Wingdings" panose="05000000000000000000" pitchFamily="2" charset="2"/>
              <a:buChar char="§"/>
            </a:pPr>
            <a:r>
              <a:rPr lang="pl-PL" sz="2800" dirty="0">
                <a:latin typeface="Arial" panose="020B0604020202020204" pitchFamily="34" charset="0"/>
                <a:cs typeface="Arial" panose="020B0604020202020204" pitchFamily="34" charset="0"/>
              </a:rPr>
              <a:t>Ustawa z 3.12.2010 r. o wdrożeniu niektórych przepisów Unii Europejskiej w zakresie równego traktowania potocznie zwana ustawą równościową. </a:t>
            </a:r>
          </a:p>
          <a:p>
            <a:pPr marL="342900" indent="-342900">
              <a:buFont typeface="Wingdings" panose="05000000000000000000" pitchFamily="2" charset="2"/>
              <a:buChar char="§"/>
            </a:pPr>
            <a:r>
              <a:rPr lang="pl-PL" sz="2800" dirty="0">
                <a:latin typeface="Arial" panose="020B0604020202020204" pitchFamily="34" charset="0"/>
                <a:cs typeface="Arial" panose="020B0604020202020204" pitchFamily="34" charset="0"/>
              </a:rPr>
              <a:t>Rozporządzenie PE i R 1303/2013, ustanawiającego wspólne przepisy dotyczące EFRR, EFS, FS, EFRROW oraz </a:t>
            </a:r>
            <a:r>
              <a:rPr lang="pl-PL" sz="2800" dirty="0" err="1">
                <a:latin typeface="Arial" panose="020B0604020202020204" pitchFamily="34" charset="0"/>
                <a:cs typeface="Arial" panose="020B0604020202020204" pitchFamily="34" charset="0"/>
              </a:rPr>
              <a:t>EFMiR</a:t>
            </a:r>
            <a:r>
              <a:rPr lang="pl-PL" sz="2800" dirty="0">
                <a:latin typeface="Arial" panose="020B0604020202020204" pitchFamily="34" charset="0"/>
                <a:cs typeface="Arial" panose="020B0604020202020204" pitchFamily="34" charset="0"/>
              </a:rPr>
              <a:t>.</a:t>
            </a:r>
          </a:p>
          <a:p>
            <a:pPr marL="342900" indent="-342900">
              <a:buFont typeface="Wingdings" panose="05000000000000000000" pitchFamily="2" charset="2"/>
              <a:buChar char="§"/>
            </a:pPr>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4605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 – informacja o projekcie</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Materiały informacyjne o projekcie i dokumenty rekrutacyjne są przygotowane w sposób dostępny i są udostępniane </a:t>
            </a:r>
            <a:r>
              <a:rPr lang="pl-PL" sz="2800" b="1" dirty="0">
                <a:latin typeface="Arial" panose="020B0604020202020204" pitchFamily="34" charset="0"/>
                <a:cs typeface="Arial" panose="020B0604020202020204" pitchFamily="34" charset="0"/>
              </a:rPr>
              <a:t>co najmniej w wersji elektronicznej</a:t>
            </a:r>
            <a:r>
              <a:rPr lang="pl-PL" sz="2800" dirty="0">
                <a:latin typeface="Arial" panose="020B0604020202020204" pitchFamily="34" charset="0"/>
                <a:cs typeface="Arial" panose="020B0604020202020204" pitchFamily="34" charset="0"/>
              </a:rPr>
              <a:t>.</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Komunikacja na linii beneficjent – uczestnik/-czka projektu jest zapewniona, przez min 2 sposoby komunikacji (np. telefon, e-mail, spotkanie osobiste) lub przez osobę trzecią na przykład opiekuna, członka rodziny). </a:t>
            </a:r>
          </a:p>
        </p:txBody>
      </p:sp>
    </p:spTree>
    <p:extLst>
      <p:ext uri="{BB962C8B-B14F-4D97-AF65-F5344CB8AC3E}">
        <p14:creationId xmlns:p14="http://schemas.microsoft.com/office/powerpoint/2010/main" val="2619742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 – informacja o projekcie</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Informacja o projekcie (w tym o dostępności budynku/miejsca), w którym realizowane będzie wsparcie i dostępności biura projektu jest umieszczana na dostępnej (to znaczy zgodnej                     ze standardem cyfrowym) stronie internetowej -beneficjenta  lub innej instytucji.</a:t>
            </a:r>
          </a:p>
          <a:p>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87956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 – informacja o projekcie</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Formularze wykorzystywane w procesie rekrutacji zawierają, co najmniej jedno pytanie  o specjalne potrzeby uczestnika/</a:t>
            </a:r>
            <a:r>
              <a:rPr lang="pl-PL" sz="2800" dirty="0" err="1">
                <a:latin typeface="Arial" panose="020B0604020202020204" pitchFamily="34" charset="0"/>
                <a:cs typeface="Arial" panose="020B0604020202020204" pitchFamily="34" charset="0"/>
              </a:rPr>
              <a:t>czki</a:t>
            </a:r>
            <a:r>
              <a:rPr lang="pl-PL" sz="2800" dirty="0">
                <a:latin typeface="Arial" panose="020B0604020202020204" pitchFamily="34" charset="0"/>
                <a:cs typeface="Arial" panose="020B0604020202020204" pitchFamily="34" charset="0"/>
              </a:rPr>
              <a:t> projektu. </a:t>
            </a:r>
          </a:p>
        </p:txBody>
      </p:sp>
    </p:spTree>
    <p:extLst>
      <p:ext uri="{BB962C8B-B14F-4D97-AF65-F5344CB8AC3E}">
        <p14:creationId xmlns:p14="http://schemas.microsoft.com/office/powerpoint/2010/main" val="30965963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 – realizacja</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Wszystkie działania świadczone w projektach, odbywają się w budynkach (miejscach), w których: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wejście do budynku jest na poziomie terenu wokół budynku, a jeśli zastosowano schody to jest winda, dostępny podjazd lub sprawna platforma </a:t>
            </a:r>
            <a:r>
              <a:rPr lang="pl-PL" sz="2800" dirty="0" err="1">
                <a:latin typeface="Arial" panose="020B0604020202020204" pitchFamily="34" charset="0"/>
                <a:cs typeface="Arial" panose="020B0604020202020204" pitchFamily="34" charset="0"/>
              </a:rPr>
              <a:t>przyschodowa</a:t>
            </a:r>
            <a:r>
              <a:rPr lang="pl-PL" sz="2800" dirty="0">
                <a:latin typeface="Arial" panose="020B0604020202020204" pitchFamily="34" charset="0"/>
                <a:cs typeface="Arial" panose="020B0604020202020204" pitchFamily="34" charset="0"/>
              </a:rPr>
              <a:t>, o ile to możliwe, zainstalowana przy wejściu głównym/schodach głównych,</a:t>
            </a:r>
          </a:p>
        </p:txBody>
      </p:sp>
    </p:spTree>
    <p:extLst>
      <p:ext uri="{BB962C8B-B14F-4D97-AF65-F5344CB8AC3E}">
        <p14:creationId xmlns:p14="http://schemas.microsoft.com/office/powerpoint/2010/main" val="659984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szkoleniowy – realizacja</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na kondygnacjach dostępnych dla osób z niepełnosprawnością są przystosowane toalety,</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o ile to możliwe na korytarzach nie ma wystających gablot, reklam, elementów dekoracji, które mogłyby być przeszkodą dla osób z niepełnosprawnościami. </a:t>
            </a:r>
          </a:p>
          <a:p>
            <a:endParaRPr lang="pl-PL" sz="2800" dirty="0"/>
          </a:p>
          <a:p>
            <a:pPr marL="257175" indent="-257175">
              <a:buFont typeface="Wingdings" panose="05000000000000000000" pitchFamily="2" charset="2"/>
              <a:buChar char="§"/>
            </a:pPr>
            <a:endParaRPr lang="pl-PL" sz="2800" dirty="0"/>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247862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W każdej placówce edukacyjnej mogą pojawić się dzieci/uczniowie/pracownicy lub odwiedzający z niepełnosprawnościami.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Każda nowo wybudowana lub modernizowana z wykorzystaniem środków europejskich placówka edukacyjna jest dostępna dla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a:t>
            </a:r>
          </a:p>
          <a:p>
            <a:endParaRPr lang="pl-PL" sz="2800" dirty="0"/>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676702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Projekt budowy lub modernizacji placówki edukacyjnej, uwzględnia potrzeby wszystkich użytkowników i zakłada ograniczenie barier, które uniemożliwiają dostęp do usług edukacyjnych dzieciom/uczniom z niepełnosprawnością oraz nauczycielom, rodzicom, opiekunom  czy pracownikom placówki edukacyjnej. </a:t>
            </a:r>
          </a:p>
          <a:p>
            <a:endParaRPr lang="pl-PL" sz="2800" dirty="0"/>
          </a:p>
          <a:p>
            <a:pPr marL="257175" indent="-257175">
              <a:buFont typeface="Wingdings" panose="05000000000000000000" pitchFamily="2" charset="2"/>
              <a:buChar char="§"/>
            </a:pPr>
            <a:endParaRPr lang="pl-PL" sz="2800" dirty="0"/>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76947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a) dostępność – umożliwia dzieciom/uczniom z niepełnosprawnościami uczestnictwo w zajęciach razem ze swoimi rówieśnikami. Projekt architektoniczny zapewnia: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przejrzysty i logiczny układ pomieszczeń (i ich oznaczenie), łatwy do zrozumienia przez wszystkich użytkowników,</a:t>
            </a:r>
          </a:p>
        </p:txBody>
      </p:sp>
    </p:spTree>
    <p:extLst>
      <p:ext uri="{BB962C8B-B14F-4D97-AF65-F5344CB8AC3E}">
        <p14:creationId xmlns:p14="http://schemas.microsoft.com/office/powerpoint/2010/main" val="1593103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dostępne trasy dla osób korzystających z wózka inwalidzkiego lub kul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ergonomiczne detale użytkowe (m.in. klamki drzwiowe, okienne, włączniki światła) są obsługiwane jedną ręką, nie wymagają ruchu obrotowego nadgarstkiem- gwarantują, że nie wymaga to pełnej sprawności manualnej czy dużej siły,</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94957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środki ogłaszania ewakuacji na wypadek zagrożenia (na przykład alarmy) wyposażone jednocześnie w dźwiękowy i wizualny system powiadamiania,</a:t>
            </a:r>
          </a:p>
          <a:p>
            <a:r>
              <a:rPr lang="pl-PL" sz="2800" dirty="0">
                <a:latin typeface="Arial" panose="020B0604020202020204" pitchFamily="34" charset="0"/>
                <a:cs typeface="Arial" panose="020B0604020202020204" pitchFamily="34" charset="0"/>
              </a:rPr>
              <a:t>b) przestrzeń – odpowiednio duża, aby zapewnić: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bezpieczne poruszanie się przy użyciu wózka inwalidzkiego – prześwity (co najmniej 120 cm) wokół mebli i wyposażenia </a:t>
            </a:r>
          </a:p>
          <a:p>
            <a:endParaRPr lang="pl-PL" sz="2800" dirty="0"/>
          </a:p>
          <a:p>
            <a:endParaRPr lang="pl-PL" sz="2800" dirty="0"/>
          </a:p>
          <a:p>
            <a:pPr marL="257175" indent="-257175">
              <a:buFont typeface="Wingdings" panose="05000000000000000000" pitchFamily="2" charset="2"/>
              <a:buChar char="§"/>
            </a:pPr>
            <a:endParaRPr lang="pl-PL" sz="2800" dirty="0"/>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6489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05343" y="685309"/>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Ramy prawne</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856080"/>
            <a:ext cx="9108000" cy="3539430"/>
          </a:xfrm>
          <a:prstGeom prst="rect">
            <a:avLst/>
          </a:prstGeom>
        </p:spPr>
        <p:txBody>
          <a:bodyPr>
            <a:noAutofit/>
          </a:bodyPr>
          <a:lstStyle/>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Traktat o Unii Europejskiej</a:t>
            </a:r>
          </a:p>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Konkluzje Rady z dnia 7 marca 2011 r. – Europejski pakt na rzecz równości płci.</a:t>
            </a:r>
          </a:p>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Europa 2020. Strategia na rzecz inteligentnego i zrównoważonego rozwoju sprzyjającego włączeniu społecznemu.</a:t>
            </a:r>
          </a:p>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Dyrektywa 75/117/EWG dotycząca stosowania zasady równości wynagrodzeń dla mężczyzn i kobiet.</a:t>
            </a:r>
          </a:p>
          <a:p>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13970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miejsce dla dodatkowego personelu (na przykład nauczyciel wspomagający)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miejsce do przechowywania specjalistycznego sprzętu wspomagającego i różnych pomocy dydaktycznych, </a:t>
            </a:r>
          </a:p>
          <a:p>
            <a:pPr marL="257175" indent="-257175">
              <a:buFont typeface="Wingdings" panose="05000000000000000000" pitchFamily="2" charset="2"/>
              <a:buChar char="§"/>
            </a:pPr>
            <a:endParaRPr lang="pl-PL" sz="2800" dirty="0"/>
          </a:p>
          <a:p>
            <a:endParaRPr lang="pl-PL" sz="2800" dirty="0"/>
          </a:p>
          <a:p>
            <a:pPr marL="257175" indent="-257175">
              <a:buFont typeface="Wingdings" panose="05000000000000000000" pitchFamily="2" charset="2"/>
              <a:buChar char="§"/>
            </a:pPr>
            <a:endParaRPr lang="pl-PL" sz="2800" dirty="0"/>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440605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t>c</a:t>
            </a:r>
            <a:r>
              <a:rPr lang="pl-PL" sz="2800" dirty="0">
                <a:latin typeface="Arial" panose="020B0604020202020204" pitchFamily="34" charset="0"/>
                <a:cs typeface="Arial" panose="020B0604020202020204" pitchFamily="34" charset="0"/>
              </a:rPr>
              <a:t>) świadomość sensoryczna – uwzględnienie wpływu środowiska na doświadczenia sensoryczne dzieci/uczniów: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konieczność unikania odbić światła (na przykład od polerowanej powierzchni)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konieczność unikania odbić światła (na przykład od polerowanej powierzchni)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641083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1913" y="254421"/>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dobrej jakości akustykę pomieszczeń (bez pogłosów, echa) </a:t>
            </a:r>
          </a:p>
          <a:p>
            <a:pPr marL="457200" indent="-457200">
              <a:buFont typeface="Wingdings" panose="05000000000000000000" pitchFamily="2" charset="2"/>
              <a:buChar char="§"/>
            </a:pPr>
            <a:r>
              <a:rPr lang="pl-PL" sz="2800" dirty="0">
                <a:latin typeface="Arial" panose="020B0604020202020204" pitchFamily="34" charset="0"/>
                <a:cs typeface="Arial" panose="020B0604020202020204" pitchFamily="34" charset="0"/>
              </a:rPr>
              <a:t>wizualny kontrast i fakturę powierzchni, po których poruszają się osoby – powierzchnie te mogą             być użyte do sensorycznego wyszukiwania drogi, należy różnicować kontrastowym kolorem ściany          od podłogi</a:t>
            </a:r>
          </a:p>
          <a:p>
            <a:endParaRPr lang="pl-PL" sz="2800" dirty="0">
              <a:latin typeface="Arial" panose="020B0604020202020204" pitchFamily="34" charset="0"/>
              <a:cs typeface="Arial" panose="020B0604020202020204" pitchFamily="34" charset="0"/>
            </a:endParaRP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823613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zmniejszenie poziomu bodźców sensorycznych (szczególnie istotne dla osób z autyzmem,                    jak na przykład hałas, ostre światło), aby zapewnić dobre warunki do uczenia się, </a:t>
            </a:r>
          </a:p>
          <a:p>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
            </a:pPr>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77323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d) wspieranie nauki - należy wziąć pod uwagę: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stworzenie/wygospodarowanie/zaprojektowanie w pomieszczeniach (salach/klasach) miejsca na pomoce dydaktyczne np. na dostępnych dla każdego półkach i zawsze do dyspozycji, w szeroki sposób obrazujące konkretną tematykę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708540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meble, wyposażenie i sprzęt, które obejmują różne style uczenia się i nauczania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łatwy i wygodny dostęp do technologii informacyjno-komunikacyjnych (ICT), rzeczy osobistych, pomocy i sprzętu do poruszania się, </a:t>
            </a:r>
          </a:p>
          <a:p>
            <a:endParaRPr lang="pl-PL" sz="2800" dirty="0">
              <a:latin typeface="Arial" panose="020B0604020202020204" pitchFamily="34" charset="0"/>
              <a:cs typeface="Arial" panose="020B0604020202020204" pitchFamily="34" charset="0"/>
            </a:endParaRP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166678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e</a:t>
            </a:r>
            <a:r>
              <a:rPr lang="pl-PL" sz="2800" b="1" dirty="0">
                <a:latin typeface="Arial" panose="020B0604020202020204" pitchFamily="34" charset="0"/>
                <a:cs typeface="Arial" panose="020B0604020202020204" pitchFamily="34" charset="0"/>
              </a:rPr>
              <a:t>) wartości </a:t>
            </a:r>
            <a:r>
              <a:rPr lang="pl-PL" sz="2800" dirty="0">
                <a:latin typeface="Arial" panose="020B0604020202020204" pitchFamily="34" charset="0"/>
                <a:cs typeface="Arial" panose="020B0604020202020204" pitchFamily="34" charset="0"/>
              </a:rPr>
              <a:t>– placówki edukacyjne promują bezpieczeństwo, zdrowie i dobre samopoczucie. Uwzględnić:</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komfort cieplny, szczególnie dla osób o ograniczonej sprawności ruchowej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wentylację zapewniającą wysoki poziom tlenu w celu uniknięcia senności lub dyskomfortu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potrzebę zminimalizowania hałasu </a:t>
            </a:r>
          </a:p>
        </p:txBody>
      </p:sp>
    </p:spTree>
    <p:extLst>
      <p:ext uri="{BB962C8B-B14F-4D97-AF65-F5344CB8AC3E}">
        <p14:creationId xmlns:p14="http://schemas.microsoft.com/office/powerpoint/2010/main" val="32233350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edukacyjny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72000" y="172053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Uwzględnić:</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łatwość czyszczenia/konserwacji wyposażenia i sprzętu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potrzebę rozwijania umiejętności otwartej i opartej na szacunku komunikacji oraz potrzebę ograniczania i umiejętnego rozwiązywania konfliktów w grupie </a:t>
            </a:r>
          </a:p>
          <a:p>
            <a:endParaRPr lang="pl-PL" sz="2800" dirty="0">
              <a:latin typeface="Arial" panose="020B0604020202020204" pitchFamily="34" charset="0"/>
              <a:cs typeface="Arial" panose="020B0604020202020204" pitchFamily="34" charset="0"/>
            </a:endParaRP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29630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7"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informacyjno-promocyjny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 bez przekazu dyskryminującego, ośmieszającego bądź utrwalającego stereotypy ze względu na niepełnosprawność czy inne przesłanki wskazane w artykule 7 rozporządzenia ogólnego, takie jak: płeć, rasę lub pochodzenie etniczne, religię, światopogląd, wiek lub orientację seksualną. </a:t>
            </a:r>
          </a:p>
          <a:p>
            <a:r>
              <a:rPr lang="pl-PL" sz="2800" dirty="0">
                <a:latin typeface="Arial" panose="020B0604020202020204" pitchFamily="34" charset="0"/>
                <a:cs typeface="Arial" panose="020B0604020202020204" pitchFamily="34" charset="0"/>
              </a:rPr>
              <a:t>- różnicować tematykę przekazu i sposoby komunikacji w zależności od oczekiwanych potrzeb odbiorców.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596603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transportowy – infrastruktura transportu publicznego</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Do wejść do budynków użyteczności publicznej powinny być doprowadzone utwardzone dojścia              o szerokości minimalnej 150 cm, przy czym co najmniej jedno dojście powinno zapewniać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dostęp do budynku. Jeżeli wejście nie jest przystosowane, należy na nim umieścić oznaczenia kierunku, w którym znajduje się najbliższe przystosowane wejście.</a:t>
            </a: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10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05343" y="685309"/>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Wytyczne </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Wytyczne w zakresie realizacji zasady równości szans i niedyskryminacji, w tym dostępności dla osób z niepełnosprawnościami oraz zasady równości szans</a:t>
            </a:r>
          </a:p>
          <a:p>
            <a:r>
              <a:rPr lang="pl-PL" sz="2800" dirty="0">
                <a:latin typeface="Arial" panose="020B0604020202020204" pitchFamily="34" charset="0"/>
                <a:cs typeface="Arial" panose="020B0604020202020204" pitchFamily="34" charset="0"/>
              </a:rPr>
              <a:t>kobiet i mężczyzn w ramach funduszy unijnych na lata 2014-2020</a:t>
            </a: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23100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transportowy – infrastruktura transportu publicznego</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Min 1 z ogólnodostępnych pomieszczeń higieniczno-sanitarnych powinno być przystosowane dla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przy czym dopuszczalnym  jest stosowanie pojedynczego ustępu dla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bez przedsionka oddzielającego od komunikacji ogólnej. </a:t>
            </a:r>
          </a:p>
          <a:p>
            <a:r>
              <a:rPr lang="pl-PL" sz="2800" dirty="0">
                <a:latin typeface="Arial" panose="020B0604020202020204" pitchFamily="34" charset="0"/>
                <a:cs typeface="Arial" panose="020B0604020202020204" pitchFamily="34" charset="0"/>
              </a:rPr>
              <a:t>Oznacza to, że wejścia do toalet mogą być bezpośrednio z korytarzy, pasaży, galerii, holi, itp. </a:t>
            </a:r>
          </a:p>
          <a:p>
            <a:r>
              <a:rPr lang="pl-PL" sz="2800" dirty="0">
                <a:latin typeface="Arial" panose="020B0604020202020204" pitchFamily="34" charset="0"/>
                <a:cs typeface="Arial" panose="020B0604020202020204" pitchFamily="34" charset="0"/>
              </a:rPr>
              <a:t>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53022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cyfrowy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Treści nietekstowe, tj. zdjęcia, rysunki, schematy, wykresy, animacje, nagrania dźwiękowe, kontrolki formularzy i elementy interfejsu graficznego, posiadają tekst alternatywny. Tekst ten zawiera informacje, które mogą być istotne dla użytkownika, np. opis okolicy widocznej na zdjęciu, listę osób widocznych na zdjęciu, dane widoczne na wykresie.</a:t>
            </a:r>
          </a:p>
          <a:p>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24182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cyfrowy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Należy unikać stosowania mechanizmów CAPTCHA.</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Nagrania dźwiękowe zawierające wypowiedzi ludzi (przemówienia, wykłady, wywiady) trzeba uzupełnić o plik tekstowy zawierający te same informacje. Taki dokument powinien być pełną transkrypcją nagrania, uzupełnioną o informacje o istotnych dźwiękach (oklaski, śmiech, odgłosy tła). </a:t>
            </a:r>
          </a:p>
          <a:p>
            <a:r>
              <a:rPr lang="pl-PL" sz="2800" dirty="0">
                <a:latin typeface="Arial" panose="020B0604020202020204" pitchFamily="34" charset="0"/>
                <a:cs typeface="Arial" panose="020B0604020202020204" pitchFamily="34" charset="0"/>
              </a:rPr>
              <a:t>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336583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cyfrowy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Do multimediów zawierających zmieniający się obraz (animacja, wirtualny spacer, film promocyjny) należy dodać </a:t>
            </a:r>
            <a:r>
              <a:rPr lang="pl-PL" sz="2800" dirty="0" err="1">
                <a:latin typeface="Arial" panose="020B0604020202020204" pitchFamily="34" charset="0"/>
                <a:cs typeface="Arial" panose="020B0604020202020204" pitchFamily="34" charset="0"/>
              </a:rPr>
              <a:t>audiodeskrypcję</a:t>
            </a:r>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Kolor nie jest wykorzystywany jako jedyny wizualny sposób przekazywania informacji, wskazywania czynności do wykonania, sygnalizowania, że konieczna jest reakcja użytkownika, </a:t>
            </a:r>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461928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cyfrowy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Informacje przekazywane za pomocą koloru muszą być dodatkowo udostępnione także w inny sposób, np. w treści tekstowej, w tekście alternatywnym              lub programistycznie. Błędnie wypełnione pola formularza nie mogą być jedynie oznaczone kolorem (na przykład czerwonym), dodatkowo przy każdym takim polu należy umieścić komunikat o błędzie.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p:txBody>
      </p:sp>
    </p:spTree>
    <p:extLst>
      <p:ext uri="{BB962C8B-B14F-4D97-AF65-F5344CB8AC3E}">
        <p14:creationId xmlns:p14="http://schemas.microsoft.com/office/powerpoint/2010/main" val="17349922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cyfrowy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659285"/>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Jeśli to możliwe, należy zapewnić łącze tekstowe, które jednoznacznie informuje, dokąd to łącze prowadzi, bez konieczności odgadywania jego celu z kontekstu: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opis łącza musi jednoznacznie wskazywać gdzie nastąpi przekierowanie,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ostrzeżenie użytkownika o otwarciu strony w nowym oknie lub zakładce jest obowiązkowe</a:t>
            </a:r>
            <a:r>
              <a:rPr lang="pl-PL" sz="2800" dirty="0"/>
              <a:t>. </a:t>
            </a:r>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290691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architektoniczny – komunikacja pozioma budynku</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Szerokość ciągów komunikacyjnych jest uzależniona od natężenia ruchu osób i wynosi odpowiednio: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180 cm – przy stałym ruchu dwukierunkowego,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150 cm – przy częstym ruchu dwukierunkowego,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120 cm – przy rzadkim ruchu dwukierunkowego, - tylko w przypadku kiedy stanowi drogę ewakuacyjną przeznaczoną  do ewakuacji nie więcej niż 20 osób</a:t>
            </a:r>
          </a:p>
          <a:p>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944081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architektoniczny – komunikacja pozioma budynku</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Szerokość ciągów komunikacyjnych oblicza się proporcjonalnie do liczby osób mogących przebywać jednocześnie na danej kondygnacji budynku, przyjmując min 60 cm/100 osób, min 140 cm. Szerokość ciągów komunikacyjnych należy mierzyć po odjęciu przestrzeni zajmowanej przez umeblowanie znajdujące się na danym ciągu komunikacyjnym</a:t>
            </a:r>
            <a:r>
              <a:rPr lang="pl-PL" sz="2800" dirty="0"/>
              <a:t>.</a:t>
            </a:r>
          </a:p>
          <a:p>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555876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374786" y="46291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Standard architektoniczny – komunikacja pozioma budynku</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W przypadku ciągów komunikacyjnych o szerokości mniejszej niż 180 cm, maksymalnie co 25 m należy projektować miejsca umożliwiające minięcie się dwóch wózków. Szerokość takiej przestrzeni powinna wynosić minimum 180 cm, a jej długość minimum 200 cm. Poszerzanie przestrzeni nie jest konieczne, jeżeli długość korytarza nie przekracza 50 m.</a:t>
            </a:r>
          </a:p>
          <a:p>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088981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W ramach projektów ogólnodostępnych w celu zapewnienia możliwości pełnego uczestnictwa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należy zastosować mechanizm racjonalnych usprawnień. Oznacza to możliwość finansowania specyficznych usług dostosowawczych lub oddziaływania na szeroko pojętą infrastrukturę, nieprzewidzianych z góry we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6605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b="1" dirty="0">
                <a:latin typeface="Arial" panose="020B0604020202020204" pitchFamily="34" charset="0"/>
                <a:cs typeface="Arial" panose="020B0604020202020204" pitchFamily="34" charset="0"/>
              </a:rPr>
              <a:t>Standard minimum </a:t>
            </a:r>
            <a:r>
              <a:rPr lang="pl-PL" sz="2800" dirty="0">
                <a:latin typeface="Arial" panose="020B0604020202020204" pitchFamily="34" charset="0"/>
                <a:cs typeface="Arial" panose="020B0604020202020204" pitchFamily="34" charset="0"/>
              </a:rPr>
              <a:t>– narzędzie używane do oceny realizacji zasady równości szans </a:t>
            </a:r>
            <a:r>
              <a:rPr lang="pl-PL" sz="2800" dirty="0" err="1">
                <a:latin typeface="Arial" panose="020B0604020202020204" pitchFamily="34" charset="0"/>
                <a:cs typeface="Arial" panose="020B0604020202020204" pitchFamily="34" charset="0"/>
              </a:rPr>
              <a:t>KiM</a:t>
            </a:r>
            <a:r>
              <a:rPr lang="pl-PL" sz="2800" dirty="0">
                <a:latin typeface="Arial" panose="020B0604020202020204" pitchFamily="34" charset="0"/>
                <a:cs typeface="Arial" panose="020B0604020202020204" pitchFamily="34" charset="0"/>
              </a:rPr>
              <a:t> w ramach projektów współfinansowanych z EFS (załącznik nr 1 do Wytycznych). </a:t>
            </a:r>
          </a:p>
          <a:p>
            <a:r>
              <a:rPr lang="pl-PL" sz="2800" dirty="0">
                <a:latin typeface="Arial" panose="020B0604020202020204" pitchFamily="34" charset="0"/>
                <a:cs typeface="Arial" panose="020B0604020202020204" pitchFamily="34" charset="0"/>
              </a:rPr>
              <a:t>Narzędzie to obejmuje zestaw pięciu zagadnień i ocenia czy wnioskodawca uwzględnił kwestie równościowe.</a:t>
            </a:r>
          </a:p>
        </p:txBody>
      </p:sp>
    </p:spTree>
    <p:extLst>
      <p:ext uri="{BB962C8B-B14F-4D97-AF65-F5344CB8AC3E}">
        <p14:creationId xmlns:p14="http://schemas.microsoft.com/office/powerpoint/2010/main" val="39722377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Są one uruchamiane po pojawieniu się w projekcie (w charakterze uczestnika lub personelu)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a:t>
            </a:r>
          </a:p>
          <a:p>
            <a:pPr algn="just"/>
            <a:r>
              <a:rPr lang="pl-PL" sz="2800" dirty="0">
                <a:latin typeface="Arial" panose="020B0604020202020204" pitchFamily="34" charset="0"/>
                <a:cs typeface="Arial" panose="020B0604020202020204" pitchFamily="34" charset="0"/>
              </a:rPr>
              <a:t>Każde racjonalne usprawnienie wynika z relacji przynajmniej trzech czynników: dysfunkcji związanej z danym uczestnikiem projektu, barier otoczenia oraz charakteru usługi realizowanej w ramach projektu.</a:t>
            </a:r>
          </a:p>
          <a:p>
            <a:r>
              <a:rPr lang="pl-PL" sz="2800" dirty="0">
                <a:latin typeface="Arial" panose="020B0604020202020204" pitchFamily="34" charset="0"/>
                <a:cs typeface="Arial" panose="020B0604020202020204" pitchFamily="34" charset="0"/>
              </a:rPr>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72720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Konieczne i odpowiednie zmiany oraz dostosowania, nienakładające nieproporcjonalnego lub nadmiernego obciążenia, rozpatrywane osobno dla każdego konkretnego przypadku, w celu zapewnienia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możliwości korzystania z wszelkich praw człowieka i podstawowych wolności oraz ich wykonywania na zasadzie równości z innymi osobami.</a:t>
            </a:r>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455774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 – przykładowy katalog</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specjalistyczny transport na miejsce realizacji wsparcia;</a:t>
            </a:r>
          </a:p>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dostosowanie architektoniczne budynków niedostępnych (np. zmiana miejsca realizacji projektu; budowa tymczasowych podjazdów; montaż platform, wind, podnośników;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541723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 – przykładowy katalog</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dostosowanie infrastruktury komputerowej (np. wynajęcie lub zakup i instalacja programów powiększających, mówiących, kamer do kontaktu z osobą posługującą się językiem migowym, drukarek materiałów w alfabecie Braille’a,</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dostosowania akustyczne (np. pętle indukcyjne, systemów FM);</a:t>
            </a:r>
          </a:p>
          <a:p>
            <a:endParaRPr lang="pl-PL" sz="2800" dirty="0">
              <a:latin typeface="Arial" panose="020B0604020202020204" pitchFamily="34" charset="0"/>
              <a:cs typeface="Arial" panose="020B0604020202020204" pitchFamily="34" charset="0"/>
            </a:endParaRPr>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143697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 – przykładowy katalog</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asystent tłumaczący na język łatwy;</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asystent osoby z niepełnosprawnością;</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tłumacz języka migowego lub tłumacz-przewodnik;</a:t>
            </a:r>
          </a:p>
          <a:p>
            <a:pPr marL="214313" indent="-214313"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przewodnik dla osoby mającej trudności w widzeniu;</a:t>
            </a:r>
          </a:p>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alternatywne formy przygotowania materiałów projektowych (np. wersje elektroniczne dokumentów, wersje w druku powiększonym, </a:t>
            </a:r>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290748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 – przykładowy katalog</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zmiana procedur;</a:t>
            </a:r>
          </a:p>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wydłużony czas wsparcia (wynikającego np. z konieczności wolniejszego tłumaczenia na język migowy, wolnego mówienia, odczytywania komunikatów z ust, stosowania języka łatwego itp.);</a:t>
            </a:r>
          </a:p>
          <a:p>
            <a:pPr marL="214313" indent="-214313">
              <a:buFont typeface="Wingdings" panose="05000000000000000000" pitchFamily="2" charset="2"/>
              <a:buChar char="§"/>
            </a:pPr>
            <a:r>
              <a:rPr lang="pl-PL" sz="2800" dirty="0">
                <a:latin typeface="Arial" panose="020B0604020202020204" pitchFamily="34" charset="0"/>
                <a:cs typeface="Arial" panose="020B0604020202020204" pitchFamily="34" charset="0"/>
              </a:rPr>
              <a:t>dostosowanie posiłków, uwzględniania specyficznych potrzeb żywieniowych.</a:t>
            </a:r>
          </a:p>
          <a:p>
            <a:pPr algn="just"/>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243445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628000" y="428765"/>
            <a:ext cx="6516000" cy="1384995"/>
          </a:xfrm>
          <a:prstGeom prst="rect">
            <a:avLst/>
          </a:prstGeom>
        </p:spPr>
        <p:txBody>
          <a:bodyPr wrap="square">
            <a:noAutofit/>
          </a:bodyPr>
          <a:lstStyle/>
          <a:p>
            <a:r>
              <a:rPr lang="pl-PL" sz="2800" b="1" dirty="0">
                <a:solidFill>
                  <a:srgbClr val="FFC000"/>
                </a:solidFill>
                <a:latin typeface="Century Gothic" panose="020B0502020202020204" pitchFamily="34" charset="0"/>
                <a:cs typeface="Arial" pitchFamily="34" charset="0"/>
              </a:rPr>
              <a:t>Mechanizm racjonalnych usprawnień</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84166" y="1813760"/>
            <a:ext cx="9000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Max 12 tys. PLN/ 1 UP. Finansowanie i kwalifikowanie wydatków jest możliwe w ramach zasady elastyczności budżetu projektu. W przypadku braku możliwości pokrycia wydatków związanych z mechanizmem racjonalnych usprawnień, istnieje możliwość wnioskowania do IP/IZ o zwiększenie wartości dofinansowania projektu. </a:t>
            </a:r>
          </a:p>
          <a:p>
            <a:pPr algn="just"/>
            <a:endParaRPr lang="pl-PL" sz="2800" dirty="0">
              <a:latin typeface="Arial" panose="020B0604020202020204" pitchFamily="34" charset="0"/>
              <a:cs typeface="Arial" panose="020B0604020202020204" pitchFamily="34" charset="0"/>
            </a:endParaRPr>
          </a:p>
          <a:p>
            <a:endParaRPr lang="pl-PL" sz="2800" dirty="0">
              <a:latin typeface="Arial" panose="020B0604020202020204" pitchFamily="34" charset="0"/>
              <a:cs typeface="Arial" panose="020B0604020202020204" pitchFamily="34" charset="0"/>
            </a:endParaRPr>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r>
              <a:rPr lang="pl-PL" sz="2800" dirty="0"/>
              <a:t>	</a:t>
            </a:r>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endParaRPr lang="pl-PL" sz="2800" dirty="0"/>
          </a:p>
          <a:p>
            <a:endParaRPr lang="pl-PL" sz="2800" dirty="0"/>
          </a:p>
          <a:p>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endParaRPr lang="pl-PL" sz="2800" dirty="0"/>
          </a:p>
          <a:p>
            <a:r>
              <a:rPr lang="pl-PL" sz="2800" dirty="0"/>
              <a:t>	</a:t>
            </a:r>
          </a:p>
          <a:p>
            <a:pPr marL="257175" indent="-257175">
              <a:buFont typeface="Wingdings" panose="05000000000000000000" pitchFamily="2" charset="2"/>
              <a:buChar char="§"/>
            </a:pP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703106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b="1" u="sng" dirty="0">
                <a:latin typeface="Arial" panose="020B0604020202020204" pitchFamily="34" charset="0"/>
                <a:cs typeface="Arial" panose="020B0604020202020204" pitchFamily="34" charset="0"/>
              </a:rPr>
              <a:t>5.2. Zgodność projektu z polityką równych szans kobiet i mężczyzn</a:t>
            </a:r>
            <a:endParaRPr lang="pl-PL" sz="2800" dirty="0">
              <a:latin typeface="Arial" panose="020B0604020202020204" pitchFamily="34" charset="0"/>
              <a:cs typeface="Arial" panose="020B0604020202020204" pitchFamily="34" charset="0"/>
            </a:endParaRPr>
          </a:p>
          <a:p>
            <a:r>
              <a:rPr lang="pl-PL" sz="2800" dirty="0">
                <a:latin typeface="Arial" panose="020B0604020202020204" pitchFamily="34" charset="0"/>
                <a:cs typeface="Arial" panose="020B0604020202020204" pitchFamily="34" charset="0"/>
              </a:rPr>
              <a:t>Wszystkie projekty realizowane w ramach RPO WŁ powinny dążyć do realizacji zasady równości </a:t>
            </a:r>
            <a:r>
              <a:rPr lang="pl-PL" sz="2800" dirty="0" err="1">
                <a:latin typeface="Arial" panose="020B0604020202020204" pitchFamily="34" charset="0"/>
                <a:cs typeface="Arial" panose="020B0604020202020204" pitchFamily="34" charset="0"/>
              </a:rPr>
              <a:t>MiK</a:t>
            </a:r>
            <a:r>
              <a:rPr lang="pl-PL" sz="2800" dirty="0">
                <a:latin typeface="Arial" panose="020B0604020202020204" pitchFamily="34" charset="0"/>
                <a:cs typeface="Arial" panose="020B0604020202020204" pitchFamily="34" charset="0"/>
              </a:rPr>
              <a:t> oraz zapobiegać wszelkiej dyskryminacji na poszczególnych etapach wdrażania projektu zgodnie z </a:t>
            </a:r>
            <a:r>
              <a:rPr lang="pl-PL" sz="2800" i="1" dirty="0">
                <a:latin typeface="Arial" panose="020B0604020202020204" pitchFamily="34" charset="0"/>
                <a:cs typeface="Arial" panose="020B0604020202020204" pitchFamily="34" charset="0"/>
              </a:rPr>
              <a:t>Wytycznymi</a:t>
            </a: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5086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WN ma do wyboru pozytywny, neutralny lub negatywny charakter projektu pod względem równych szans </a:t>
            </a:r>
            <a:r>
              <a:rPr lang="pl-PL" sz="2800" dirty="0" err="1">
                <a:latin typeface="Arial" panose="020B0604020202020204" pitchFamily="34" charset="0"/>
                <a:cs typeface="Arial" panose="020B0604020202020204" pitchFamily="34" charset="0"/>
              </a:rPr>
              <a:t>KiM</a:t>
            </a:r>
            <a:r>
              <a:rPr lang="pl-PL" sz="2800" dirty="0">
                <a:latin typeface="Arial" panose="020B0604020202020204" pitchFamily="34" charset="0"/>
                <a:cs typeface="Arial" panose="020B0604020202020204" pitchFamily="34" charset="0"/>
              </a:rPr>
              <a:t>. Należy podać uzasadnienie swojego wyboru w przeznaczonej do tego rubryce.</a:t>
            </a:r>
          </a:p>
          <a:p>
            <a:r>
              <a:rPr lang="pl-PL" sz="2800" dirty="0">
                <a:latin typeface="Arial" panose="020B0604020202020204" pitchFamily="34" charset="0"/>
                <a:cs typeface="Arial" panose="020B0604020202020204" pitchFamily="34" charset="0"/>
              </a:rPr>
              <a:t>Dopuszczalne jest uznanie neutralności projektu pod warunkiem wskazania szczegółowego uzasadnienia. Uzasadnienie to podlega ocenie</a:t>
            </a:r>
          </a:p>
        </p:txBody>
      </p:sp>
    </p:spTree>
    <p:extLst>
      <p:ext uri="{BB962C8B-B14F-4D97-AF65-F5344CB8AC3E}">
        <p14:creationId xmlns:p14="http://schemas.microsoft.com/office/powerpoint/2010/main" val="23354409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b="1" u="sng" dirty="0">
                <a:latin typeface="Arial" panose="020B0604020202020204" pitchFamily="34" charset="0"/>
                <a:cs typeface="Arial" panose="020B0604020202020204" pitchFamily="34" charset="0"/>
              </a:rPr>
              <a:t>5.3. Zgodność projektu z polityką równości szans i niedyskryminacji w tym dostępności dla </a:t>
            </a:r>
            <a:r>
              <a:rPr lang="pl-PL" sz="2800" b="1" u="sng" dirty="0" err="1">
                <a:latin typeface="Arial" panose="020B0604020202020204" pitchFamily="34" charset="0"/>
                <a:cs typeface="Arial" panose="020B0604020202020204" pitchFamily="34" charset="0"/>
              </a:rPr>
              <a:t>OzN</a:t>
            </a:r>
            <a:endParaRPr lang="pl-PL" sz="2800" b="1" u="sng" dirty="0">
              <a:latin typeface="Arial" panose="020B0604020202020204" pitchFamily="34" charset="0"/>
              <a:cs typeface="Arial" panose="020B0604020202020204" pitchFamily="34" charset="0"/>
            </a:endParaRPr>
          </a:p>
          <a:p>
            <a:r>
              <a:rPr lang="pl-PL" sz="2800" dirty="0">
                <a:latin typeface="Arial" panose="020B0604020202020204" pitchFamily="34" charset="0"/>
                <a:cs typeface="Arial" panose="020B0604020202020204" pitchFamily="34" charset="0"/>
              </a:rPr>
              <a:t>pozytywną ocenę uzyska projekt, który wykaże</a:t>
            </a:r>
            <a:r>
              <a:rPr lang="pl-PL" sz="2800" b="1" dirty="0">
                <a:latin typeface="Arial" panose="020B0604020202020204" pitchFamily="34" charset="0"/>
                <a:cs typeface="Arial" panose="020B0604020202020204" pitchFamily="34" charset="0"/>
              </a:rPr>
              <a:t> pozytywny wpływ realizacji projektu na ww. politykę</a:t>
            </a:r>
            <a:r>
              <a:rPr lang="pl-PL" sz="2800" dirty="0">
                <a:latin typeface="Arial" panose="020B0604020202020204" pitchFamily="34" charset="0"/>
                <a:cs typeface="Arial" panose="020B0604020202020204" pitchFamily="34" charset="0"/>
              </a:rPr>
              <a:t>. Należy podać uzasadnienie wyboru. </a:t>
            </a:r>
          </a:p>
          <a:p>
            <a:pPr marL="0" indent="0">
              <a:buNone/>
            </a:pP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4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r>
              <a:rPr lang="pl-PL" sz="2800" dirty="0">
                <a:latin typeface="Arial" panose="020B0604020202020204" pitchFamily="34" charset="0"/>
                <a:cs typeface="Arial" panose="020B0604020202020204" pitchFamily="34" charset="0"/>
              </a:rPr>
              <a:t>Ocenie pod kątem spełniania zasady równości szans kobiet i mężczyzn podlega cała treść wniosku             o dofinansowanie projektu. IZ może wskazać w dokumentach dotyczących danego programu operacyjnego, w których częściach projektu jest rekomendowane umieszczenie informacji niezbędnych                do oceny spełniania standardu minimum.</a:t>
            </a:r>
          </a:p>
          <a:p>
            <a:pPr>
              <a:buFont typeface="Wingdings" panose="05000000000000000000" pitchFamily="2" charset="2"/>
              <a:buChar char="§"/>
            </a:pP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63584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Wszystkie </a:t>
            </a:r>
            <a:r>
              <a:rPr lang="pl-PL" sz="2800" b="1" dirty="0">
                <a:latin typeface="Arial" panose="020B0604020202020204" pitchFamily="34" charset="0"/>
                <a:cs typeface="Arial" panose="020B0604020202020204" pitchFamily="34" charset="0"/>
              </a:rPr>
              <a:t>nowe produkty</a:t>
            </a:r>
            <a:r>
              <a:rPr lang="pl-PL" sz="2800" dirty="0">
                <a:latin typeface="Arial" panose="020B0604020202020204" pitchFamily="34" charset="0"/>
                <a:cs typeface="Arial" panose="020B0604020202020204" pitchFamily="34" charset="0"/>
              </a:rPr>
              <a:t> projektu (zasoby cyfrowe, środki transportu, infrastruktura) muszą być dostępne dla wszystkich osób, w tym również dostosowane do zidentyfikowanych potrzeb </a:t>
            </a:r>
            <a:r>
              <a:rPr lang="pl-PL" sz="2800" dirty="0" err="1">
                <a:latin typeface="Arial" panose="020B0604020202020204" pitchFamily="34" charset="0"/>
                <a:cs typeface="Arial" panose="020B0604020202020204" pitchFamily="34" charset="0"/>
              </a:rPr>
              <a:t>OzN</a:t>
            </a:r>
            <a:r>
              <a:rPr lang="pl-PL" sz="2800" dirty="0">
                <a:latin typeface="Arial" panose="020B0604020202020204" pitchFamily="34" charset="0"/>
                <a:cs typeface="Arial" panose="020B0604020202020204" pitchFamily="34" charset="0"/>
              </a:rPr>
              <a:t>. Jednocześnie w wyjątkowych sytuacjach, dopuszczalne jest uznanie neutralności </a:t>
            </a:r>
            <a:r>
              <a:rPr lang="pl-PL" sz="2800" b="1" dirty="0">
                <a:latin typeface="Arial" panose="020B0604020202020204" pitchFamily="34" charset="0"/>
                <a:cs typeface="Arial" panose="020B0604020202020204" pitchFamily="34" charset="0"/>
              </a:rPr>
              <a:t>produktu</a:t>
            </a:r>
            <a:r>
              <a:rPr lang="pl-PL" sz="2800" dirty="0">
                <a:latin typeface="Arial" panose="020B0604020202020204" pitchFamily="34" charset="0"/>
                <a:cs typeface="Arial" panose="020B0604020202020204" pitchFamily="34" charset="0"/>
              </a:rPr>
              <a:t> projektu. </a:t>
            </a:r>
          </a:p>
        </p:txBody>
      </p:sp>
    </p:spTree>
    <p:extLst>
      <p:ext uri="{BB962C8B-B14F-4D97-AF65-F5344CB8AC3E}">
        <p14:creationId xmlns:p14="http://schemas.microsoft.com/office/powerpoint/2010/main" val="39151991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O neutralności produktu można mówić w sytuacji, kiedy Wnioskodawca wykaże, że dostępność nie dotyczy danego produktu na przykład z uwagi na brak jego bezpośrednich użytkowników. </a:t>
            </a:r>
          </a:p>
          <a:p>
            <a:r>
              <a:rPr lang="pl-PL" sz="2800" dirty="0">
                <a:latin typeface="Arial" panose="020B0604020202020204" pitchFamily="34" charset="0"/>
                <a:cs typeface="Arial" panose="020B0604020202020204" pitchFamily="34" charset="0"/>
              </a:rPr>
              <a:t>Neutralność może dotyczyć jednak konkretnego produktu, nie zaś projektu jako całości.</a:t>
            </a:r>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691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Dostępność nowych produktów -  muszą być zgodne z koncepcją uniwersalnego projektowania, co oznacza zastosowanie standardów dostępności. W uzasadnieniu należy odnieść się do powyższej kwestii umieszczając </a:t>
            </a:r>
            <a:r>
              <a:rPr lang="pl-PL" sz="2800" b="1" dirty="0">
                <a:latin typeface="Arial" panose="020B0604020202020204" pitchFamily="34" charset="0"/>
                <a:cs typeface="Arial" panose="020B0604020202020204" pitchFamily="34" charset="0"/>
              </a:rPr>
              <a:t>opis dostępności nowo tworzonej inwestycji, z uwzględnieniem różnych rodzajów niepełnosprawności użytkowników</a:t>
            </a: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9500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Pkt. 5.3 może zawierać skrót informacji, jeśli opis dostępności jest w studium wykonalności lub osobnym dokumencie (np. audyt wykonany przez niezależną instytucję/eksperta, opis dostępności przygotowany przez architekta w ramach projektu budowlanego) i zostanie wskazane, w którym miejscu wniosku znajdują się pełne informacje o dostępności. </a:t>
            </a:r>
          </a:p>
        </p:txBody>
      </p:sp>
    </p:spTree>
    <p:extLst>
      <p:ext uri="{BB962C8B-B14F-4D97-AF65-F5344CB8AC3E}">
        <p14:creationId xmlns:p14="http://schemas.microsoft.com/office/powerpoint/2010/main" val="104720192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Neutralność produktów projektu</a:t>
            </a:r>
          </a:p>
          <a:p>
            <a:r>
              <a:rPr lang="pl-PL" sz="2800" b="1" dirty="0" err="1">
                <a:solidFill>
                  <a:srgbClr val="FFC000"/>
                </a:solidFill>
                <a:latin typeface="Century Gothic" panose="020B0502020202020204" pitchFamily="34" charset="0"/>
                <a:cs typeface="Arial" pitchFamily="34" charset="0"/>
              </a:rPr>
              <a:t>WoD</a:t>
            </a:r>
            <a:r>
              <a:rPr lang="pl-PL" sz="2800" b="1" dirty="0">
                <a:solidFill>
                  <a:srgbClr val="FFC000"/>
                </a:solidFill>
                <a:latin typeface="Century Gothic" panose="020B0502020202020204" pitchFamily="34" charset="0"/>
                <a:cs typeface="Arial" pitchFamily="34" charset="0"/>
              </a:rPr>
              <a:t> projektu EFRR</a:t>
            </a:r>
          </a:p>
        </p:txBody>
      </p:sp>
      <p:sp>
        <p:nvSpPr>
          <p:cNvPr id="7" name="Symbol zastępczy zawartości 2"/>
          <p:cNvSpPr txBox="1">
            <a:spLocks/>
          </p:cNvSpPr>
          <p:nvPr/>
        </p:nvSpPr>
        <p:spPr>
          <a:xfrm>
            <a:off x="-108520" y="1624234"/>
            <a:ext cx="9144000" cy="703705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Uzasadnienie ewentualnych odstępstw od standardów podlega ocenie. </a:t>
            </a:r>
            <a:r>
              <a:rPr lang="pl-PL" sz="2800" b="1" dirty="0">
                <a:latin typeface="Arial" panose="020B0604020202020204" pitchFamily="34" charset="0"/>
                <a:cs typeface="Arial" panose="020B0604020202020204" pitchFamily="34" charset="0"/>
              </a:rPr>
              <a:t>W przypadku gdy warunki techniczne uniemożliwiają zastosowanie ww. standardów wymagane jest przedłożenie do zał. 3 oświadczenia potwierdzającego</a:t>
            </a:r>
            <a:r>
              <a:rPr lang="pl-PL" sz="2800" dirty="0">
                <a:latin typeface="Arial" panose="020B0604020202020204" pitchFamily="34" charset="0"/>
                <a:cs typeface="Arial" panose="020B0604020202020204" pitchFamily="34" charset="0"/>
              </a:rPr>
              <a:t> </a:t>
            </a:r>
            <a:r>
              <a:rPr lang="pl-PL" sz="2800" b="1" dirty="0">
                <a:latin typeface="Arial" panose="020B0604020202020204" pitchFamily="34" charset="0"/>
                <a:cs typeface="Arial" panose="020B0604020202020204" pitchFamily="34" charset="0"/>
              </a:rPr>
              <a:t>ten fakt podpisanego przez np. projektanta lub osobę z uprawnieniami budowlanymi do projektowania</a:t>
            </a:r>
            <a:r>
              <a:rPr lang="pl-PL"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1728548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Wybór projektów do dofinansowania</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Spełnienie zasad horyzontalnych warunkuje pozytywną ocenę wniosku o dofinansowanie i otrzymanie dotacji, zarówno z EFS, jak i z EFRR.</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Ta część </a:t>
            </a:r>
            <a:r>
              <a:rPr lang="pl-PL" sz="2800" dirty="0" err="1">
                <a:latin typeface="Arial" panose="020B0604020202020204" pitchFamily="34" charset="0"/>
                <a:cs typeface="Arial" panose="020B0604020202020204" pitchFamily="34" charset="0"/>
              </a:rPr>
              <a:t>WoD</a:t>
            </a:r>
            <a:r>
              <a:rPr lang="pl-PL" sz="2800" dirty="0">
                <a:latin typeface="Arial" panose="020B0604020202020204" pitchFamily="34" charset="0"/>
                <a:cs typeface="Arial" panose="020B0604020202020204" pitchFamily="34" charset="0"/>
              </a:rPr>
              <a:t> jest oceniana o/1. </a:t>
            </a:r>
            <a:br>
              <a:rPr lang="pl-PL" sz="2800" dirty="0">
                <a:latin typeface="Arial" panose="020B0604020202020204" pitchFamily="34" charset="0"/>
                <a:cs typeface="Arial" panose="020B0604020202020204" pitchFamily="34" charset="0"/>
              </a:rPr>
            </a:br>
            <a:r>
              <a:rPr lang="pl-PL" sz="2800" dirty="0">
                <a:latin typeface="Arial" panose="020B0604020202020204" pitchFamily="34" charset="0"/>
                <a:cs typeface="Arial" panose="020B0604020202020204" pitchFamily="34" charset="0"/>
              </a:rPr>
              <a:t>W projektach z EFS dodatkowo brany jest pod uwagę standard minimum równości szans K i M.</a:t>
            </a:r>
          </a:p>
        </p:txBody>
      </p:sp>
    </p:spTree>
    <p:extLst>
      <p:ext uri="{BB962C8B-B14F-4D97-AF65-F5344CB8AC3E}">
        <p14:creationId xmlns:p14="http://schemas.microsoft.com/office/powerpoint/2010/main" val="15072257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Kontrola przestrzegania zasad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Kontrola przebiega na kilku etapach:</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Przy ocenie projektu;</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Przy weryfikacji wniosku o płatność,</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Podczas kontroli na miejscu realizacji projektu;</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Na zakończenie realizacji projektu.</a:t>
            </a:r>
          </a:p>
        </p:txBody>
      </p:sp>
    </p:spTree>
    <p:extLst>
      <p:ext uri="{BB962C8B-B14F-4D97-AF65-F5344CB8AC3E}">
        <p14:creationId xmlns:p14="http://schemas.microsoft.com/office/powerpoint/2010/main" val="280646975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Kontrola przestrzegania zasad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pl-PL" sz="2800" dirty="0">
                <a:latin typeface="Arial" panose="020B0604020202020204" pitchFamily="34" charset="0"/>
                <a:cs typeface="Arial" panose="020B0604020202020204" pitchFamily="34" charset="0"/>
              </a:rPr>
              <a:t>Aby wydatek się kwalifikował musi być zgodny m.in. z Rozporządzeniem Ogólnym:</a:t>
            </a:r>
          </a:p>
          <a:p>
            <a:pPr algn="just"/>
            <a:r>
              <a:rPr lang="pl-PL" sz="2800" dirty="0">
                <a:latin typeface="Arial" panose="020B0604020202020204" pitchFamily="34" charset="0"/>
                <a:cs typeface="Arial" panose="020B0604020202020204" pitchFamily="34" charset="0"/>
              </a:rPr>
              <a:t>Unia powinna – na wszystkich etapach wdrażania EFSI – zmierzać do wyeliminowania nierówności              i promowania równości kobiet i mężczyzn, oraz do uwzględniania punktu widzenia płci,                            </a:t>
            </a:r>
          </a:p>
        </p:txBody>
      </p:sp>
    </p:spTree>
    <p:extLst>
      <p:ext uri="{BB962C8B-B14F-4D97-AF65-F5344CB8AC3E}">
        <p14:creationId xmlns:p14="http://schemas.microsoft.com/office/powerpoint/2010/main" val="4159078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Kontrola przestrzegania zasad</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pl-PL" sz="2800" dirty="0">
                <a:latin typeface="Arial" panose="020B0604020202020204" pitchFamily="34" charset="0"/>
                <a:cs typeface="Arial" panose="020B0604020202020204" pitchFamily="34" charset="0"/>
              </a:rPr>
              <a:t>a także do zwalczania dyskryminacji ze względu na płeć, rasę lub pochodzenie etniczne, religię              lub światopogląd, niepełnosprawność, wiek lub orientację seksualną, zgodnie z art. 2                             Traktatu o Unii Europejskiej (TUE), art. 10 TFUE i art. 21 Karty praw podstawowych Unii Europejskiej, </a:t>
            </a:r>
          </a:p>
        </p:txBody>
      </p:sp>
    </p:spTree>
    <p:extLst>
      <p:ext uri="{BB962C8B-B14F-4D97-AF65-F5344CB8AC3E}">
        <p14:creationId xmlns:p14="http://schemas.microsoft.com/office/powerpoint/2010/main" val="39590325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Jeśli z danych wynika, że </a:t>
            </a:r>
            <a:r>
              <a:rPr lang="pl-PL" sz="2800" b="1" dirty="0">
                <a:latin typeface="Arial" panose="020B0604020202020204" pitchFamily="34" charset="0"/>
                <a:cs typeface="Arial" panose="020B0604020202020204" pitchFamily="34" charset="0"/>
              </a:rPr>
              <a:t>kobiety są w trudniejszej sytuacji na rynku pracy</a:t>
            </a:r>
            <a:r>
              <a:rPr lang="pl-PL" sz="2800" dirty="0">
                <a:latin typeface="Arial" panose="020B0604020202020204" pitchFamily="34" charset="0"/>
                <a:cs typeface="Arial" panose="020B0604020202020204" pitchFamily="34" charset="0"/>
              </a:rPr>
              <a:t>, zwłaszcza kobiety z podstawowym wykształceniem, to wówczas działania mogą polegać na edukacji związanej </a:t>
            </a:r>
            <a:r>
              <a:rPr lang="pl-PL" sz="2800" b="1" dirty="0">
                <a:latin typeface="Arial" panose="020B0604020202020204" pitchFamily="34" charset="0"/>
                <a:cs typeface="Arial" panose="020B0604020202020204" pitchFamily="34" charset="0"/>
              </a:rPr>
              <a:t>z podnoszeniem kwalifikacji zawodowych</a:t>
            </a:r>
            <a:r>
              <a:rPr lang="pl-PL" sz="2800" dirty="0">
                <a:latin typeface="Arial" panose="020B0604020202020204" pitchFamily="34" charset="0"/>
                <a:cs typeface="Arial" panose="020B0604020202020204" pitchFamily="34" charset="0"/>
              </a:rPr>
              <a:t>, dopasowanych do potrzeb rynku pracy.  </a:t>
            </a:r>
          </a:p>
        </p:txBody>
      </p:sp>
    </p:spTree>
    <p:extLst>
      <p:ext uri="{BB962C8B-B14F-4D97-AF65-F5344CB8AC3E}">
        <p14:creationId xmlns:p14="http://schemas.microsoft.com/office/powerpoint/2010/main" val="3994776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725131" y="469865"/>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Standard minimum realizacji zasady równości szans K i M</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endParaRPr lang="pl-PL" sz="2800" dirty="0">
              <a:latin typeface="Arial" panose="020B0604020202020204" pitchFamily="34" charset="0"/>
              <a:cs typeface="Arial" panose="020B0604020202020204" pitchFamily="34" charset="0"/>
            </a:endParaRPr>
          </a:p>
        </p:txBody>
      </p:sp>
      <p:sp>
        <p:nvSpPr>
          <p:cNvPr id="2" name="Prostokąt 1">
            <a:extLst>
              <a:ext uri="{FF2B5EF4-FFF2-40B4-BE49-F238E27FC236}">
                <a16:creationId xmlns:a16="http://schemas.microsoft.com/office/drawing/2014/main" id="{B83C8075-C1D1-4429-A3BE-D6700473C5A2}"/>
              </a:ext>
            </a:extLst>
          </p:cNvPr>
          <p:cNvSpPr/>
          <p:nvPr/>
        </p:nvSpPr>
        <p:spPr>
          <a:xfrm>
            <a:off x="0" y="1720282"/>
            <a:ext cx="9108000" cy="3539430"/>
          </a:xfrm>
          <a:prstGeom prst="rect">
            <a:avLst/>
          </a:prstGeom>
        </p:spPr>
        <p:txBody>
          <a:bodyPr>
            <a:noAutofit/>
          </a:bodyPr>
          <a:lstStyle/>
          <a:p>
            <a:pPr algn="just"/>
            <a:r>
              <a:rPr lang="pl-PL" sz="2800" dirty="0">
                <a:latin typeface="Arial" panose="020B0604020202020204" pitchFamily="34" charset="0"/>
                <a:cs typeface="Arial" panose="020B0604020202020204" pitchFamily="34" charset="0"/>
              </a:rPr>
              <a:t>Standard minimum składa się z </a:t>
            </a:r>
            <a:r>
              <a:rPr lang="pl-PL" sz="2800" b="1" dirty="0">
                <a:latin typeface="Arial" panose="020B0604020202020204" pitchFamily="34" charset="0"/>
                <a:cs typeface="Arial" panose="020B0604020202020204" pitchFamily="34" charset="0"/>
              </a:rPr>
              <a:t>5 kryteriów oceny</a:t>
            </a:r>
            <a:r>
              <a:rPr lang="pl-PL" sz="2800" dirty="0">
                <a:latin typeface="Arial" panose="020B0604020202020204" pitchFamily="34" charset="0"/>
                <a:cs typeface="Arial" panose="020B0604020202020204" pitchFamily="34" charset="0"/>
              </a:rPr>
              <a:t>, dotyczących charakterystyki projektu. Maksymalna liczba punktów do uzyskania wynosi 6 ponieważ kryterium nr 2 i 3 są alternatywne.</a:t>
            </a:r>
          </a:p>
          <a:p>
            <a:pPr algn="just"/>
            <a:endParaRPr lang="pl-PL" sz="2800" dirty="0">
              <a:latin typeface="Arial" panose="020B0604020202020204" pitchFamily="34" charset="0"/>
              <a:cs typeface="Arial" panose="020B0604020202020204" pitchFamily="34" charset="0"/>
            </a:endParaRPr>
          </a:p>
          <a:p>
            <a:pPr algn="just"/>
            <a:r>
              <a:rPr lang="pl-PL" sz="2800" dirty="0">
                <a:latin typeface="Arial" panose="020B0604020202020204" pitchFamily="34" charset="0"/>
                <a:cs typeface="Arial" panose="020B0604020202020204" pitchFamily="34" charset="0"/>
              </a:rPr>
              <a:t>Wniosek musi uzyskać </a:t>
            </a:r>
            <a:r>
              <a:rPr lang="pl-PL" sz="2800" b="1" dirty="0">
                <a:latin typeface="Arial" panose="020B0604020202020204" pitchFamily="34" charset="0"/>
                <a:cs typeface="Arial" panose="020B0604020202020204" pitchFamily="34" charset="0"/>
              </a:rPr>
              <a:t>co najmniej 3 punkty </a:t>
            </a:r>
          </a:p>
          <a:p>
            <a:pPr algn="just"/>
            <a:r>
              <a:rPr lang="pl-PL" sz="2800" b="1" dirty="0">
                <a:latin typeface="Arial" panose="020B0604020202020204" pitchFamily="34" charset="0"/>
                <a:cs typeface="Arial" panose="020B0604020202020204" pitchFamily="34" charset="0"/>
              </a:rPr>
              <a:t>( projekty konkursowe)</a:t>
            </a:r>
            <a:r>
              <a:rPr lang="pl-PL" sz="2800" dirty="0">
                <a:latin typeface="Arial" panose="020B0604020202020204" pitchFamily="34" charset="0"/>
                <a:cs typeface="Arial" panose="020B0604020202020204" pitchFamily="34" charset="0"/>
              </a:rPr>
              <a:t>. </a:t>
            </a:r>
            <a:endParaRPr lang="pl-PL" sz="2800" dirty="0"/>
          </a:p>
          <a:p>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33582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a:latin typeface="Arial" panose="020B0604020202020204" pitchFamily="34" charset="0"/>
                <a:cs typeface="Arial" panose="020B0604020202020204" pitchFamily="34" charset="0"/>
              </a:rPr>
              <a:t>Zróżnicowanie zespołu projektowego ze względu na płeć zalecane jest tam, gdzie tworzą się zespoły (partnerstwa, komitety, rady, komisje, itp.), podejmujące decyzje w projekcie lub mające wpływ                na jego przebieg. Warto wówczas dopilnować, aby nie powstawały wyłącznie zespoły jednorodne płciowo.</a:t>
            </a:r>
          </a:p>
        </p:txBody>
      </p:sp>
    </p:spTree>
    <p:extLst>
      <p:ext uri="{BB962C8B-B14F-4D97-AF65-F5344CB8AC3E}">
        <p14:creationId xmlns:p14="http://schemas.microsoft.com/office/powerpoint/2010/main" val="4972196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Wszystkie dane są segregowane z podziałem na  płeć.</a:t>
            </a:r>
          </a:p>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Na etapie analizy bada się różnice w sytuacji </a:t>
            </a:r>
            <a:r>
              <a:rPr lang="pl-PL" sz="2800" dirty="0" err="1">
                <a:latin typeface="Arial" panose="020B0604020202020204" pitchFamily="34" charset="0"/>
                <a:cs typeface="Arial" panose="020B0604020202020204" pitchFamily="34" charset="0"/>
              </a:rPr>
              <a:t>KiM</a:t>
            </a:r>
            <a:r>
              <a:rPr lang="pl-PL" sz="2800" dirty="0">
                <a:latin typeface="Arial" panose="020B0604020202020204" pitchFamily="34" charset="0"/>
                <a:cs typeface="Arial" panose="020B0604020202020204" pitchFamily="34" charset="0"/>
              </a:rPr>
              <a:t>.</a:t>
            </a:r>
          </a:p>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Skład liczbowy uczestników/uczestniczek wynika z analizy i jest adekwatny do problemu.</a:t>
            </a:r>
          </a:p>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Proponowane działania przyczyniają się do realizacji  strategicznych celów równości  płci.</a:t>
            </a:r>
          </a:p>
          <a:p>
            <a:pPr marL="265112" indent="0">
              <a:lnSpc>
                <a:spcPct val="80000"/>
              </a:lnSpc>
              <a:spcAft>
                <a:spcPts val="600"/>
              </a:spcAft>
              <a:buNone/>
              <a:defRPr/>
            </a:pPr>
            <a:endParaRPr lang="pl-PL" sz="2800" dirty="0">
              <a:latin typeface="Garamond" pitchFamily="18" charset="0"/>
            </a:endParaRPr>
          </a:p>
        </p:txBody>
      </p:sp>
    </p:spTree>
    <p:extLst>
      <p:ext uri="{BB962C8B-B14F-4D97-AF65-F5344CB8AC3E}">
        <p14:creationId xmlns:p14="http://schemas.microsoft.com/office/powerpoint/2010/main" val="14188625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Spójność pomiędzy diagnozą a działaniami projektu.</a:t>
            </a:r>
          </a:p>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Skład liczbowy uczestników/uczestniczek wynika z analizy i jest adekwatny do problemu.</a:t>
            </a:r>
          </a:p>
          <a:p>
            <a:pPr marL="609600" indent="-344488">
              <a:lnSpc>
                <a:spcPct val="80000"/>
              </a:lnSpc>
              <a:spcAft>
                <a:spcPts val="600"/>
              </a:spcAft>
              <a:defRPr/>
            </a:pPr>
            <a:r>
              <a:rPr lang="pl-PL" sz="2800" dirty="0">
                <a:latin typeface="Arial" panose="020B0604020202020204" pitchFamily="34" charset="0"/>
                <a:cs typeface="Arial" panose="020B0604020202020204" pitchFamily="34" charset="0"/>
              </a:rPr>
              <a:t>Proponowane działania przyczyniają się do realizacji  strategicznych celów równości  płci.</a:t>
            </a:r>
          </a:p>
          <a:p>
            <a:pPr marL="609600" indent="-344488">
              <a:lnSpc>
                <a:spcPct val="80000"/>
              </a:lnSpc>
              <a:spcAft>
                <a:spcPts val="600"/>
              </a:spcAft>
              <a:defRPr/>
            </a:pPr>
            <a:endParaRPr lang="pl-PL" sz="2800" dirty="0">
              <a:latin typeface="Garamond" pitchFamily="18" charset="0"/>
            </a:endParaRPr>
          </a:p>
        </p:txBody>
      </p:sp>
    </p:spTree>
    <p:extLst>
      <p:ext uri="{BB962C8B-B14F-4D97-AF65-F5344CB8AC3E}">
        <p14:creationId xmlns:p14="http://schemas.microsoft.com/office/powerpoint/2010/main" val="15668020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lgn="just">
              <a:buFont typeface="Wingdings" panose="05000000000000000000" pitchFamily="2" charset="2"/>
              <a:buChar char="§"/>
            </a:pPr>
            <a:r>
              <a:rPr lang="pl-PL" sz="2800" b="1" dirty="0">
                <a:latin typeface="Arial" panose="020B0604020202020204" pitchFamily="34" charset="0"/>
                <a:cs typeface="Arial" panose="020B0604020202020204" pitchFamily="34" charset="0"/>
              </a:rPr>
              <a:t>Organizacja pracy w zespole projektowym. </a:t>
            </a:r>
            <a:r>
              <a:rPr lang="pl-PL" sz="2800" dirty="0">
                <a:latin typeface="Arial" panose="020B0604020202020204" pitchFamily="34" charset="0"/>
                <a:cs typeface="Arial" panose="020B0604020202020204" pitchFamily="34" charset="0"/>
              </a:rPr>
              <a:t>elastyczne formy pracy (np. elastyczne godziny pracy, indywidualne godziny pracy, telepraca, </a:t>
            </a:r>
            <a:r>
              <a:rPr lang="pl-PL" sz="2800" dirty="0" err="1">
                <a:latin typeface="Arial" panose="020B0604020202020204" pitchFamily="34" charset="0"/>
                <a:cs typeface="Arial" panose="020B0604020202020204" pitchFamily="34" charset="0"/>
              </a:rPr>
              <a:t>job</a:t>
            </a:r>
            <a:r>
              <a:rPr lang="pl-PL" sz="2800" dirty="0">
                <a:latin typeface="Arial" panose="020B0604020202020204" pitchFamily="34" charset="0"/>
                <a:cs typeface="Arial" panose="020B0604020202020204" pitchFamily="34" charset="0"/>
              </a:rPr>
              <a:t> </a:t>
            </a:r>
            <a:r>
              <a:rPr lang="pl-PL" sz="2800" dirty="0" err="1">
                <a:latin typeface="Arial" panose="020B0604020202020204" pitchFamily="34" charset="0"/>
                <a:cs typeface="Arial" panose="020B0604020202020204" pitchFamily="34" charset="0"/>
              </a:rPr>
              <a:t>sharing</a:t>
            </a:r>
            <a:r>
              <a:rPr lang="pl-PL" sz="2800" dirty="0">
                <a:latin typeface="Arial" panose="020B0604020202020204" pitchFamily="34" charset="0"/>
                <a:cs typeface="Arial" panose="020B0604020202020204" pitchFamily="34" charset="0"/>
              </a:rPr>
              <a:t>, praca na część etatu). </a:t>
            </a:r>
          </a:p>
          <a:p>
            <a:pPr marL="285750" indent="-285750"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np. dofinansowanie zorganizowanej opieki, czyli żłobka lub przedszkola itd.</a:t>
            </a:r>
          </a:p>
          <a:p>
            <a:pPr marL="609600" indent="-344488">
              <a:lnSpc>
                <a:spcPct val="80000"/>
              </a:lnSpc>
              <a:spcAft>
                <a:spcPts val="600"/>
              </a:spcAft>
              <a:defRPr/>
            </a:pPr>
            <a:endParaRPr lang="pl-PL" sz="2800" dirty="0">
              <a:latin typeface="Garamond" pitchFamily="18" charset="0"/>
            </a:endParaRPr>
          </a:p>
        </p:txBody>
      </p:sp>
    </p:spTree>
    <p:extLst>
      <p:ext uri="{BB962C8B-B14F-4D97-AF65-F5344CB8AC3E}">
        <p14:creationId xmlns:p14="http://schemas.microsoft.com/office/powerpoint/2010/main" val="31166051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pl-PL" sz="2800" dirty="0">
                <a:latin typeface="Arial" panose="020B0604020202020204" pitchFamily="34" charset="0"/>
                <a:cs typeface="Arial" panose="020B0604020202020204" pitchFamily="34" charset="0"/>
              </a:rPr>
              <a:t>Jeśli w projekcie zapisano, </a:t>
            </a:r>
            <a:r>
              <a:rPr lang="pl-PL" sz="2800" b="1" dirty="0">
                <a:latin typeface="Arial" panose="020B0604020202020204" pitchFamily="34" charset="0"/>
                <a:cs typeface="Arial" panose="020B0604020202020204" pitchFamily="34" charset="0"/>
              </a:rPr>
              <a:t>że będzie stosowany elastyczny czas pracy</a:t>
            </a:r>
            <a:r>
              <a:rPr lang="pl-PL" sz="2800" dirty="0">
                <a:latin typeface="Arial" panose="020B0604020202020204" pitchFamily="34" charset="0"/>
                <a:cs typeface="Arial" panose="020B0604020202020204" pitchFamily="34" charset="0"/>
              </a:rPr>
              <a:t>:</a:t>
            </a:r>
          </a:p>
          <a:p>
            <a:pPr marL="285750" indent="-285750" algn="just">
              <a:buFontTx/>
              <a:buChar char="-"/>
            </a:pPr>
            <a:r>
              <a:rPr lang="pl-PL" sz="2800" dirty="0">
                <a:latin typeface="Arial" panose="020B0604020202020204" pitchFamily="34" charset="0"/>
                <a:cs typeface="Arial" panose="020B0604020202020204" pitchFamily="34" charset="0"/>
              </a:rPr>
              <a:t>Regulamin pracy z paragrafem dotyczącym możliwości zastosowania elastycznego czasu pracy         w danym podmiocie,</a:t>
            </a:r>
          </a:p>
        </p:txBody>
      </p:sp>
    </p:spTree>
    <p:extLst>
      <p:ext uri="{BB962C8B-B14F-4D97-AF65-F5344CB8AC3E}">
        <p14:creationId xmlns:p14="http://schemas.microsoft.com/office/powerpoint/2010/main" val="27962905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0" y="171524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lgn="just">
              <a:buFontTx/>
              <a:buChar char="-"/>
            </a:pPr>
            <a:r>
              <a:rPr lang="pl-PL" sz="2800" dirty="0">
                <a:latin typeface="Arial" panose="020B0604020202020204" pitchFamily="34" charset="0"/>
                <a:cs typeface="Arial" panose="020B0604020202020204" pitchFamily="34" charset="0"/>
              </a:rPr>
              <a:t>Jeśli Beneficjent zatrudnia mniej niż 50 osób, nie ma obowiązku posiadania Regulaminu pracy.           W Takim przypadku powinien wydać obwieszczenie/zarządzenie kierownika o możliwości stosowania elastycznego czasu pracy na uzasadnioną prośbę pracownika i za </a:t>
            </a:r>
            <a:r>
              <a:rPr lang="pl-PL" sz="2800">
                <a:latin typeface="Arial" panose="020B0604020202020204" pitchFamily="34" charset="0"/>
                <a:cs typeface="Arial" panose="020B0604020202020204" pitchFamily="34" charset="0"/>
              </a:rPr>
              <a:t>zgodą przełożonego.</a:t>
            </a: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186181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954107"/>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Przykłady dobrych praktyk z zakresu równości </a:t>
            </a:r>
            <a:r>
              <a:rPr lang="pl-PL" sz="2800" b="1" dirty="0" err="1">
                <a:solidFill>
                  <a:srgbClr val="FFC000"/>
                </a:solidFill>
                <a:latin typeface="Century Gothic" panose="020B0502020202020204" pitchFamily="34" charset="0"/>
                <a:cs typeface="Arial" pitchFamily="34" charset="0"/>
              </a:rPr>
              <a:t>KiM</a:t>
            </a:r>
            <a:endParaRPr lang="pl-PL" sz="2800" b="1" dirty="0">
              <a:solidFill>
                <a:srgbClr val="FFC000"/>
              </a:solidFill>
              <a:latin typeface="Century Gothic" panose="020B0502020202020204" pitchFamily="34" charset="0"/>
              <a:cs typeface="Arial" pitchFamily="34" charset="0"/>
            </a:endParaRP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lgn="just">
              <a:buFont typeface="Wingdings" panose="05000000000000000000" pitchFamily="2" charset="2"/>
              <a:buChar char="§"/>
            </a:pPr>
            <a:r>
              <a:rPr lang="pl-PL" sz="2800" b="1" dirty="0">
                <a:latin typeface="Arial" panose="020B0604020202020204" pitchFamily="34" charset="0"/>
                <a:cs typeface="Arial" panose="020B0604020202020204" pitchFamily="34" charset="0"/>
              </a:rPr>
              <a:t>Uwzględnienie zasady równości szans kobiet i mężczyzn w badaniach ewaluacyjnych, prowadzonych w ramach projektu. </a:t>
            </a:r>
            <a:r>
              <a:rPr lang="pl-PL" sz="2800" dirty="0">
                <a:latin typeface="Arial" panose="020B0604020202020204" pitchFamily="34" charset="0"/>
                <a:cs typeface="Arial" panose="020B0604020202020204" pitchFamily="34" charset="0"/>
              </a:rPr>
              <a:t>Jeśli w ramach realizacji projektu zaplanowane                               jest przeprowadzenie ewaluacji, można dołączyć sposób i skuteczność realizacji zasady równości szans kobiet i mężczyzn do przedmiotu badania.</a:t>
            </a:r>
          </a:p>
          <a:p>
            <a:pPr marL="609600" indent="-344488">
              <a:lnSpc>
                <a:spcPct val="80000"/>
              </a:lnSpc>
              <a:spcAft>
                <a:spcPts val="600"/>
              </a:spcAft>
              <a:defRPr/>
            </a:pPr>
            <a:endParaRPr lang="pl-PL" sz="2800" dirty="0">
              <a:latin typeface="Garamond" pitchFamily="18" charset="0"/>
            </a:endParaRPr>
          </a:p>
        </p:txBody>
      </p:sp>
    </p:spTree>
    <p:extLst>
      <p:ext uri="{BB962C8B-B14F-4D97-AF65-F5344CB8AC3E}">
        <p14:creationId xmlns:p14="http://schemas.microsoft.com/office/powerpoint/2010/main" val="33565828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Budżet równościowy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pl-PL" sz="2800" b="1" dirty="0">
                <a:latin typeface="Arial" panose="020B0604020202020204" pitchFamily="34" charset="0"/>
                <a:cs typeface="Arial" panose="020B0604020202020204" pitchFamily="34" charset="0"/>
              </a:rPr>
              <a:t>Zawiera pozycje będące odpowiedzią na bariery równościowe oraz dowodem na uniwersalne planowanie np.:</a:t>
            </a:r>
          </a:p>
          <a:p>
            <a:pPr algn="just">
              <a:buAutoNum type="arabicParenR"/>
            </a:pPr>
            <a:r>
              <a:rPr lang="pl-PL" sz="2800" dirty="0">
                <a:latin typeface="Arial" panose="020B0604020202020204" pitchFamily="34" charset="0"/>
                <a:cs typeface="Arial" panose="020B0604020202020204" pitchFamily="34" charset="0"/>
              </a:rPr>
              <a:t>Usługa opieki nad dziećmi i innymi osobami zależnymi.</a:t>
            </a:r>
          </a:p>
        </p:txBody>
      </p:sp>
    </p:spTree>
    <p:extLst>
      <p:ext uri="{BB962C8B-B14F-4D97-AF65-F5344CB8AC3E}">
        <p14:creationId xmlns:p14="http://schemas.microsoft.com/office/powerpoint/2010/main" val="16178384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Budżet równościowy</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AutoNum type="arabicParenR"/>
            </a:pPr>
            <a:r>
              <a:rPr lang="pl-PL" sz="2800" dirty="0">
                <a:latin typeface="Arial" panose="020B0604020202020204" pitchFamily="34" charset="0"/>
                <a:cs typeface="Arial" panose="020B0604020202020204" pitchFamily="34" charset="0"/>
              </a:rPr>
              <a:t>Dowóz osób z niepełnosprawnością motoryczną specjalnie przystosowanym samochodem                   na szkolenia i staże.</a:t>
            </a:r>
          </a:p>
          <a:p>
            <a:pPr algn="just">
              <a:buAutoNum type="arabicParenR"/>
            </a:pPr>
            <a:r>
              <a:rPr lang="pl-PL" sz="2800" dirty="0">
                <a:latin typeface="Arial" panose="020B0604020202020204" pitchFamily="34" charset="0"/>
                <a:cs typeface="Arial" panose="020B0604020202020204" pitchFamily="34" charset="0"/>
              </a:rPr>
              <a:t>Zakup podręczników ABC Przedsiębiorczości, w których promowane jest równe traktowanie    osób niepełnosprawnych oraz kobiet i mężczyzn</a:t>
            </a:r>
          </a:p>
        </p:txBody>
      </p:sp>
    </p:spTree>
    <p:extLst>
      <p:ext uri="{BB962C8B-B14F-4D97-AF65-F5344CB8AC3E}">
        <p14:creationId xmlns:p14="http://schemas.microsoft.com/office/powerpoint/2010/main" val="217937429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328" y="178598"/>
            <a:ext cx="1748857" cy="1536642"/>
          </a:xfrm>
          <a:prstGeom prst="rect">
            <a:avLst/>
          </a:prstGeom>
        </p:spPr>
      </p:pic>
      <p:sp>
        <p:nvSpPr>
          <p:cNvPr id="6" name="Prostokąt 5"/>
          <p:cNvSpPr/>
          <p:nvPr/>
        </p:nvSpPr>
        <p:spPr>
          <a:xfrm>
            <a:off x="2555776" y="548680"/>
            <a:ext cx="6366885" cy="523220"/>
          </a:xfrm>
          <a:prstGeom prst="rect">
            <a:avLst/>
          </a:prstGeom>
        </p:spPr>
        <p:txBody>
          <a:bodyPr wrap="square">
            <a:spAutoFit/>
          </a:bodyPr>
          <a:lstStyle/>
          <a:p>
            <a:r>
              <a:rPr lang="pl-PL" sz="2800" b="1" dirty="0">
                <a:solidFill>
                  <a:srgbClr val="FFC000"/>
                </a:solidFill>
                <a:latin typeface="Century Gothic" panose="020B0502020202020204" pitchFamily="34" charset="0"/>
                <a:cs typeface="Arial" pitchFamily="34" charset="0"/>
              </a:rPr>
              <a:t>Źródła</a:t>
            </a:r>
          </a:p>
        </p:txBody>
      </p:sp>
      <p:sp>
        <p:nvSpPr>
          <p:cNvPr id="7" name="Symbol zastępczy zawartości 2"/>
          <p:cNvSpPr txBox="1">
            <a:spLocks/>
          </p:cNvSpPr>
          <p:nvPr/>
        </p:nvSpPr>
        <p:spPr>
          <a:xfrm>
            <a:off x="245672" y="1847910"/>
            <a:ext cx="8676989" cy="47297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Przepisy krajowe i unijne związane z tematyką</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Instruktaże Ministerstwa Inwestycji i Rozwoju ze strony </a:t>
            </a:r>
            <a:r>
              <a:rPr lang="pl-PL" sz="2800" dirty="0">
                <a:latin typeface="Arial" panose="020B0604020202020204" pitchFamily="34" charset="0"/>
                <a:cs typeface="Arial" panose="020B0604020202020204" pitchFamily="34" charset="0"/>
                <a:hlinkClick r:id="rId4"/>
              </a:rPr>
              <a:t>www.power.gov.pl</a:t>
            </a:r>
            <a:r>
              <a:rPr lang="pl-PL" sz="2800" dirty="0">
                <a:latin typeface="Arial" panose="020B0604020202020204" pitchFamily="34" charset="0"/>
                <a:cs typeface="Arial" panose="020B0604020202020204" pitchFamily="34" charset="0"/>
              </a:rPr>
              <a:t> oraz </a:t>
            </a:r>
            <a:r>
              <a:rPr lang="pl-PL" sz="2800" dirty="0">
                <a:latin typeface="Arial" panose="020B0604020202020204" pitchFamily="34" charset="0"/>
                <a:cs typeface="Arial" panose="020B0604020202020204" pitchFamily="34" charset="0"/>
                <a:hlinkClick r:id="rId5"/>
              </a:rPr>
              <a:t>www.funduszeeuropejskie.gov.pl</a:t>
            </a:r>
            <a:r>
              <a:rPr lang="pl-PL" sz="2800" dirty="0">
                <a:latin typeface="Arial" panose="020B0604020202020204" pitchFamily="34" charset="0"/>
                <a:cs typeface="Arial" panose="020B0604020202020204" pitchFamily="34" charset="0"/>
              </a:rPr>
              <a:t> </a:t>
            </a:r>
          </a:p>
          <a:p>
            <a:pPr algn="just">
              <a:buFont typeface="Wingdings" panose="05000000000000000000" pitchFamily="2" charset="2"/>
              <a:buChar char="§"/>
            </a:pPr>
            <a:r>
              <a:rPr lang="pl-PL" sz="2800" dirty="0">
                <a:latin typeface="Arial" panose="020B0604020202020204" pitchFamily="34" charset="0"/>
                <a:cs typeface="Arial" panose="020B0604020202020204" pitchFamily="34" charset="0"/>
              </a:rPr>
              <a:t>Opracowania własne.</a:t>
            </a:r>
          </a:p>
        </p:txBody>
      </p:sp>
    </p:spTree>
    <p:extLst>
      <p:ext uri="{BB962C8B-B14F-4D97-AF65-F5344CB8AC3E}">
        <p14:creationId xmlns:p14="http://schemas.microsoft.com/office/powerpoint/2010/main" val="390079270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2202</TotalTime>
  <Words>4378</Words>
  <Application>Microsoft Office PowerPoint</Application>
  <PresentationFormat>Pokaz na ekranie (4:3)</PresentationFormat>
  <Paragraphs>1283</Paragraphs>
  <Slides>100</Slides>
  <Notes>99</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100</vt:i4>
      </vt:variant>
    </vt:vector>
  </HeadingPairs>
  <TitlesOfParts>
    <vt:vector size="107" baseType="lpstr">
      <vt:lpstr>Arial</vt:lpstr>
      <vt:lpstr>Calibri</vt:lpstr>
      <vt:lpstr>Century Gothic</vt:lpstr>
      <vt:lpstr>Garamond</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Projekt</dc:creator>
  <cp:lastModifiedBy>Michał Pociecha</cp:lastModifiedBy>
  <cp:revision>292</cp:revision>
  <dcterms:created xsi:type="dcterms:W3CDTF">2018-06-29T07:37:24Z</dcterms:created>
  <dcterms:modified xsi:type="dcterms:W3CDTF">2019-10-02T14:16:26Z</dcterms:modified>
</cp:coreProperties>
</file>