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70" r:id="rId3"/>
    <p:sldId id="271" r:id="rId4"/>
    <p:sldId id="275" r:id="rId5"/>
    <p:sldId id="272" r:id="rId6"/>
    <p:sldId id="276" r:id="rId7"/>
    <p:sldId id="277" r:id="rId8"/>
    <p:sldId id="278" r:id="rId9"/>
    <p:sldId id="27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9" r:id="rId18"/>
    <p:sldId id="285" r:id="rId19"/>
    <p:sldId id="292" r:id="rId20"/>
    <p:sldId id="293" r:id="rId21"/>
    <p:sldId id="294" r:id="rId22"/>
    <p:sldId id="296" r:id="rId23"/>
    <p:sldId id="295" r:id="rId24"/>
    <p:sldId id="297" r:id="rId25"/>
    <p:sldId id="298" r:id="rId26"/>
    <p:sldId id="299" r:id="rId27"/>
    <p:sldId id="300" r:id="rId28"/>
    <p:sldId id="304" r:id="rId29"/>
    <p:sldId id="305" r:id="rId30"/>
    <p:sldId id="289" r:id="rId31"/>
    <p:sldId id="290" r:id="rId32"/>
    <p:sldId id="291" r:id="rId33"/>
    <p:sldId id="280" r:id="rId34"/>
    <p:sldId id="257" r:id="rId35"/>
    <p:sldId id="261" r:id="rId36"/>
    <p:sldId id="262" r:id="rId37"/>
    <p:sldId id="263" r:id="rId38"/>
    <p:sldId id="301" r:id="rId39"/>
    <p:sldId id="302" r:id="rId40"/>
    <p:sldId id="303" r:id="rId41"/>
    <p:sldId id="286" r:id="rId42"/>
    <p:sldId id="306" r:id="rId43"/>
    <p:sldId id="307" r:id="rId44"/>
    <p:sldId id="308" r:id="rId45"/>
    <p:sldId id="310" r:id="rId46"/>
    <p:sldId id="309" r:id="rId47"/>
    <p:sldId id="287" r:id="rId48"/>
    <p:sldId id="288" r:id="rId49"/>
    <p:sldId id="258" r:id="rId50"/>
    <p:sldId id="260" r:id="rId5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068F0-D18F-408C-8AC4-117E3203A43D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568F5-5AD9-4B3A-BF88-34068910C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79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1BAF-00E7-4E9E-B5D5-440C8A46DA4F}" type="datetime1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14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4E48-CD65-4BA1-95CE-B98E858625F5}" type="datetime1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02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8380-A96F-4C1E-A245-773465C00557}" type="datetime1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9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D4B2-0C70-4A0B-92EF-FB9CCC819001}" type="datetime1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01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D22-C783-4418-AAAE-6E8B02CEFD00}" type="datetime1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23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933-2A0D-44BD-BAC4-5F6E0B056759}" type="datetime1">
              <a:rPr lang="pl-PL" smtClean="0"/>
              <a:t>27.04.2018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37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4A11-5D39-4C50-B7B2-AAC461998BE5}" type="datetime1">
              <a:rPr lang="pl-PL" smtClean="0"/>
              <a:t>27.04.2018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3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A672-F3A4-4EE5-9FA6-834D8B3BF1EE}" type="datetime1">
              <a:rPr lang="pl-PL" smtClean="0"/>
              <a:t>27.04.2018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24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63A6-D2F2-4608-AF10-32FDC4397297}" type="datetime1">
              <a:rPr lang="pl-PL" smtClean="0"/>
              <a:t>27.04.2018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93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1079-7E14-49B8-8456-8F2CDA2828D9}" type="datetime1">
              <a:rPr lang="pl-PL" smtClean="0"/>
              <a:t>27.04.2018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80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A858-3FC6-4CA3-8622-D53AA25BC202}" type="datetime1">
              <a:rPr lang="pl-PL" smtClean="0"/>
              <a:t>27.04.2018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96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DC03-B77A-4060-BFA3-AC8A67D132EE}" type="datetime1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0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85800" y="2113595"/>
            <a:ext cx="7772400" cy="2151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1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Demografia a rynek pracy w łódzkim</a:t>
            </a:r>
            <a:br>
              <a:rPr lang="pl-PL" sz="31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31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/>
            </a:r>
            <a:br>
              <a:rPr lang="pl-PL" sz="31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r>
              <a:rPr lang="pl-PL" sz="13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 materiale wykorzystano opracowania GUS i  Komisji Europejskiej.</a:t>
            </a:r>
            <a:r>
              <a:rPr lang="pl-PL" sz="12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/>
            </a:r>
            <a:br>
              <a:rPr lang="pl-PL" sz="12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</a:br>
            <a:endParaRPr lang="pl-PL" sz="1100" b="1" dirty="0">
              <a:solidFill>
                <a:srgbClr val="8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371600" y="4447640"/>
            <a:ext cx="6400800" cy="69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600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dr Artur Bartoszewicz</a:t>
            </a:r>
          </a:p>
          <a:p>
            <a:pPr>
              <a:spcBef>
                <a:spcPts val="0"/>
              </a:spcBef>
            </a:pPr>
            <a:r>
              <a:rPr lang="pl-PL" sz="1600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Łódź, 27 kwietnia 2018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05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Włączmy w naszych dzieciach myślenie!</a:t>
            </a:r>
          </a:p>
        </p:txBody>
      </p:sp>
      <p:pic>
        <p:nvPicPr>
          <p:cNvPr id="21507" name="Picture 2" descr="http://evenea.pl/file/event/48538/logo/log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916114"/>
            <a:ext cx="73342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E869A2-2BB0-4B2C-9078-2CD568EDE263}" type="slidenum">
              <a:rPr lang="pl-PL" altLang="pl-PL">
                <a:solidFill>
                  <a:srgbClr val="898989"/>
                </a:solidFill>
              </a:rPr>
              <a:pPr/>
              <a:t>10</a:t>
            </a:fld>
            <a:endParaRPr lang="pl-PL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0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9C41F0-2DA3-49C1-8227-9AB22DAB59A6}" type="slidenum">
              <a:rPr lang="pl-PL" altLang="pl-PL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900">
              <a:solidFill>
                <a:srgbClr val="898989"/>
              </a:solidFill>
            </a:endParaRPr>
          </a:p>
        </p:txBody>
      </p:sp>
      <p:pic>
        <p:nvPicPr>
          <p:cNvPr id="55299" name="Picture 2" descr="http://www.cestria.org/Portals/1/uploads/HR/iStock_00001646124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1217613"/>
            <a:ext cx="3014662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28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95130" y="333375"/>
            <a:ext cx="7690221" cy="863600"/>
          </a:xfrm>
          <a:prstGeom prst="rect">
            <a:avLst/>
          </a:prstGeom>
          <a:extLst/>
        </p:spPr>
        <p:txBody>
          <a:bodyPr lIns="68580" tIns="34290" rIns="68580" bIns="34290" anchor="ctr">
            <a:normAutofit fontScale="92500"/>
          </a:bodyPr>
          <a:lstStyle/>
          <a:p>
            <a:pPr algn="r">
              <a:defRPr/>
            </a:pPr>
            <a:r>
              <a:rPr lang="pl-PL" sz="27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PKB na mieszkańca według parytetu siły nabywczej </a:t>
            </a:r>
          </a:p>
          <a:p>
            <a:pPr algn="r">
              <a:defRPr/>
            </a:pPr>
            <a:r>
              <a:rPr lang="pl-PL" sz="27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UE28=100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676055"/>
              </p:ext>
            </p:extLst>
          </p:nvPr>
        </p:nvGraphicFramePr>
        <p:xfrm>
          <a:off x="2351088" y="1628776"/>
          <a:ext cx="7583486" cy="4213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469">
                  <a:extLst>
                    <a:ext uri="{9D8B030D-6E8A-4147-A177-3AD203B41FA5}">
                      <a16:colId xmlns:a16="http://schemas.microsoft.com/office/drawing/2014/main" val="3334002788"/>
                    </a:ext>
                  </a:extLst>
                </a:gridCol>
                <a:gridCol w="783830">
                  <a:extLst>
                    <a:ext uri="{9D8B030D-6E8A-4147-A177-3AD203B41FA5}">
                      <a16:colId xmlns:a16="http://schemas.microsoft.com/office/drawing/2014/main" val="3252107939"/>
                    </a:ext>
                  </a:extLst>
                </a:gridCol>
                <a:gridCol w="824192">
                  <a:extLst>
                    <a:ext uri="{9D8B030D-6E8A-4147-A177-3AD203B41FA5}">
                      <a16:colId xmlns:a16="http://schemas.microsoft.com/office/drawing/2014/main" val="2996826629"/>
                    </a:ext>
                  </a:extLst>
                </a:gridCol>
                <a:gridCol w="860286">
                  <a:extLst>
                    <a:ext uri="{9D8B030D-6E8A-4147-A177-3AD203B41FA5}">
                      <a16:colId xmlns:a16="http://schemas.microsoft.com/office/drawing/2014/main" val="1860932938"/>
                    </a:ext>
                  </a:extLst>
                </a:gridCol>
                <a:gridCol w="759266">
                  <a:extLst>
                    <a:ext uri="{9D8B030D-6E8A-4147-A177-3AD203B41FA5}">
                      <a16:colId xmlns:a16="http://schemas.microsoft.com/office/drawing/2014/main" val="1506135874"/>
                    </a:ext>
                  </a:extLst>
                </a:gridCol>
                <a:gridCol w="1388443">
                  <a:extLst>
                    <a:ext uri="{9D8B030D-6E8A-4147-A177-3AD203B41FA5}">
                      <a16:colId xmlns:a16="http://schemas.microsoft.com/office/drawing/2014/main" val="110404393"/>
                    </a:ext>
                  </a:extLst>
                </a:gridCol>
              </a:tblGrid>
              <a:tr h="7789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województwo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1997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2004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2008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2014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Zmiana 2004-2014</a:t>
                      </a:r>
                    </a:p>
                  </a:txBody>
                  <a:tcPr marL="51433" marR="51433" marT="25723" marB="25723"/>
                </a:tc>
                <a:extLst>
                  <a:ext uri="{0D108BD9-81ED-4DB2-BD59-A6C34878D82A}">
                    <a16:rowId xmlns:a16="http://schemas.microsoft.com/office/drawing/2014/main" val="1350459560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Mazowieckie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63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77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89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109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32</a:t>
                      </a:r>
                    </a:p>
                  </a:txBody>
                  <a:tcPr marL="51433" marR="51433" marT="25723" marB="25723"/>
                </a:tc>
                <a:extLst>
                  <a:ext uri="{0D108BD9-81ED-4DB2-BD59-A6C34878D82A}">
                    <a16:rowId xmlns:a16="http://schemas.microsoft.com/office/drawing/2014/main" val="2840132158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Śląskie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57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61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71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</a:t>
                      </a:r>
                    </a:p>
                  </a:txBody>
                  <a:tcPr marL="51433" marR="51433" marT="25723" marB="25723"/>
                </a:tc>
                <a:extLst>
                  <a:ext uri="{0D108BD9-81ED-4DB2-BD59-A6C34878D82A}">
                    <a16:rowId xmlns:a16="http://schemas.microsoft.com/office/drawing/2014/main" val="103767783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Wielkopolskie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46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55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59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73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</a:t>
                      </a:r>
                    </a:p>
                  </a:txBody>
                  <a:tcPr marL="51433" marR="51433" marT="25723" marB="25723"/>
                </a:tc>
                <a:extLst>
                  <a:ext uri="{0D108BD9-81ED-4DB2-BD59-A6C34878D82A}">
                    <a16:rowId xmlns:a16="http://schemas.microsoft.com/office/drawing/2014/main" val="1638839581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Dolnośląskie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46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52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76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24</a:t>
                      </a:r>
                    </a:p>
                  </a:txBody>
                  <a:tcPr marL="51433" marR="51433" marT="25723" marB="25723"/>
                </a:tc>
                <a:extLst>
                  <a:ext uri="{0D108BD9-81ED-4DB2-BD59-A6C34878D82A}">
                    <a16:rowId xmlns:a16="http://schemas.microsoft.com/office/drawing/2014/main" val="3882892633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Pomorskie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44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53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65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</a:t>
                      </a:r>
                    </a:p>
                  </a:txBody>
                  <a:tcPr marL="51433" marR="51433" marT="25723" marB="25723"/>
                </a:tc>
                <a:extLst>
                  <a:ext uri="{0D108BD9-81ED-4DB2-BD59-A6C34878D82A}">
                    <a16:rowId xmlns:a16="http://schemas.microsoft.com/office/drawing/2014/main" val="2892986528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Zachodniopomorskie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44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47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51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57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</a:p>
                  </a:txBody>
                  <a:tcPr marL="51433" marR="51433" marT="25723" marB="25723"/>
                </a:tc>
                <a:extLst>
                  <a:ext uri="{0D108BD9-81ED-4DB2-BD59-A6C34878D82A}">
                    <a16:rowId xmlns:a16="http://schemas.microsoft.com/office/drawing/2014/main" val="2907940777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Łódzkie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39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47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52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64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700" b="1" kern="120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51433" marR="51433" marT="25723" marB="25723"/>
                </a:tc>
                <a:extLst>
                  <a:ext uri="{0D108BD9-81ED-4DB2-BD59-A6C34878D82A}">
                    <a16:rowId xmlns:a16="http://schemas.microsoft.com/office/drawing/2014/main" val="1075079313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r>
                        <a:rPr lang="pl-PL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Kujawsko-Pomorskie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39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45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49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55</a:t>
                      </a:r>
                    </a:p>
                  </a:txBody>
                  <a:tcPr marL="51433" marR="51433" marT="25723" marB="25723"/>
                </a:tc>
                <a:tc>
                  <a:txBody>
                    <a:bodyPr/>
                    <a:lstStyle/>
                    <a:p>
                      <a:r>
                        <a:rPr lang="pl-PL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</a:p>
                  </a:txBody>
                  <a:tcPr marL="51433" marR="51433" marT="25723" marB="25723"/>
                </a:tc>
                <a:extLst>
                  <a:ext uri="{0D108BD9-81ED-4DB2-BD59-A6C34878D82A}">
                    <a16:rowId xmlns:a16="http://schemas.microsoft.com/office/drawing/2014/main" val="1116809882"/>
                  </a:ext>
                </a:extLst>
              </a:tr>
            </a:tbl>
          </a:graphicData>
        </a:graphic>
      </p:graphicFrame>
      <p:sp>
        <p:nvSpPr>
          <p:cNvPr id="5639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020827-BBC6-4272-8FCE-CA00664BAE05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56396" name="pole tekstowe 4"/>
          <p:cNvSpPr txBox="1">
            <a:spLocks noChangeArrowheads="1"/>
          </p:cNvSpPr>
          <p:nvPr/>
        </p:nvSpPr>
        <p:spPr bwMode="auto">
          <a:xfrm>
            <a:off x="2495551" y="6453188"/>
            <a:ext cx="2087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/>
              <a:t>© Wyliczenia: Prof. Jacek Szlachta SGH</a:t>
            </a:r>
          </a:p>
        </p:txBody>
      </p:sp>
    </p:spTree>
    <p:extLst>
      <p:ext uri="{BB962C8B-B14F-4D97-AF65-F5344CB8AC3E}">
        <p14:creationId xmlns:p14="http://schemas.microsoft.com/office/powerpoint/2010/main" val="239456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495551" y="1773238"/>
          <a:ext cx="7327901" cy="426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843">
                  <a:extLst>
                    <a:ext uri="{9D8B030D-6E8A-4147-A177-3AD203B41FA5}">
                      <a16:colId xmlns:a16="http://schemas.microsoft.com/office/drawing/2014/main" val="3741657093"/>
                    </a:ext>
                  </a:extLst>
                </a:gridCol>
                <a:gridCol w="744422">
                  <a:extLst>
                    <a:ext uri="{9D8B030D-6E8A-4147-A177-3AD203B41FA5}">
                      <a16:colId xmlns:a16="http://schemas.microsoft.com/office/drawing/2014/main" val="1284617800"/>
                    </a:ext>
                  </a:extLst>
                </a:gridCol>
                <a:gridCol w="828231">
                  <a:extLst>
                    <a:ext uri="{9D8B030D-6E8A-4147-A177-3AD203B41FA5}">
                      <a16:colId xmlns:a16="http://schemas.microsoft.com/office/drawing/2014/main" val="2944310931"/>
                    </a:ext>
                  </a:extLst>
                </a:gridCol>
                <a:gridCol w="732047">
                  <a:extLst>
                    <a:ext uri="{9D8B030D-6E8A-4147-A177-3AD203B41FA5}">
                      <a16:colId xmlns:a16="http://schemas.microsoft.com/office/drawing/2014/main" val="3404150034"/>
                    </a:ext>
                  </a:extLst>
                </a:gridCol>
                <a:gridCol w="939353">
                  <a:extLst>
                    <a:ext uri="{9D8B030D-6E8A-4147-A177-3AD203B41FA5}">
                      <a16:colId xmlns:a16="http://schemas.microsoft.com/office/drawing/2014/main" val="1404338207"/>
                    </a:ext>
                  </a:extLst>
                </a:gridCol>
                <a:gridCol w="1490005">
                  <a:extLst>
                    <a:ext uri="{9D8B030D-6E8A-4147-A177-3AD203B41FA5}">
                      <a16:colId xmlns:a16="http://schemas.microsoft.com/office/drawing/2014/main" val="3495701546"/>
                    </a:ext>
                  </a:extLst>
                </a:gridCol>
              </a:tblGrid>
              <a:tr h="7723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województwo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1997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2004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2008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2014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zmiana 2004-2014 </a:t>
                      </a:r>
                    </a:p>
                  </a:txBody>
                  <a:tcPr marL="38572" marR="38572" marT="0" marB="0"/>
                </a:tc>
                <a:extLst>
                  <a:ext uri="{0D108BD9-81ED-4DB2-BD59-A6C34878D82A}">
                    <a16:rowId xmlns:a16="http://schemas.microsoft.com/office/drawing/2014/main" val="1475337419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Lubuskie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572" marR="38572" marT="0" marB="0"/>
                </a:tc>
                <a:extLst>
                  <a:ext uri="{0D108BD9-81ED-4DB2-BD59-A6C34878D82A}">
                    <a16:rowId xmlns:a16="http://schemas.microsoft.com/office/drawing/2014/main" val="1267744915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Opolskie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572" marR="38572" marT="0" marB="0"/>
                </a:tc>
                <a:extLst>
                  <a:ext uri="{0D108BD9-81ED-4DB2-BD59-A6C34878D82A}">
                    <a16:rowId xmlns:a16="http://schemas.microsoft.com/office/drawing/2014/main" val="669249569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Małopolskie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8572" marR="38572" marT="0" marB="0"/>
                </a:tc>
                <a:extLst>
                  <a:ext uri="{0D108BD9-81ED-4DB2-BD59-A6C34878D82A}">
                    <a16:rowId xmlns:a16="http://schemas.microsoft.com/office/drawing/2014/main" val="3181964024"/>
                  </a:ext>
                </a:extLst>
              </a:tr>
              <a:tr h="4038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Warmińsko-Mazurskie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572" marR="38572" marT="0" marB="0"/>
                </a:tc>
                <a:extLst>
                  <a:ext uri="{0D108BD9-81ED-4DB2-BD59-A6C34878D82A}">
                    <a16:rowId xmlns:a16="http://schemas.microsoft.com/office/drawing/2014/main" val="1164317373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Świętokrzyskie 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572" marR="38572" marT="0" marB="0"/>
                </a:tc>
                <a:extLst>
                  <a:ext uri="{0D108BD9-81ED-4DB2-BD59-A6C34878D82A}">
                    <a16:rowId xmlns:a16="http://schemas.microsoft.com/office/drawing/2014/main" val="1105967149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Podlaskie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572" marR="38572" marT="0" marB="0"/>
                </a:tc>
                <a:extLst>
                  <a:ext uri="{0D108BD9-81ED-4DB2-BD59-A6C34878D82A}">
                    <a16:rowId xmlns:a16="http://schemas.microsoft.com/office/drawing/2014/main" val="1030374364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Podkarpackie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8572" marR="38572" marT="0" marB="0"/>
                </a:tc>
                <a:extLst>
                  <a:ext uri="{0D108BD9-81ED-4DB2-BD59-A6C34878D82A}">
                    <a16:rowId xmlns:a16="http://schemas.microsoft.com/office/drawing/2014/main" val="1157951895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Lubelskie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572" marR="38572" marT="0" marB="0"/>
                </a:tc>
                <a:extLst>
                  <a:ext uri="{0D108BD9-81ED-4DB2-BD59-A6C34878D82A}">
                    <a16:rowId xmlns:a16="http://schemas.microsoft.com/office/drawing/2014/main" val="1393954536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Polska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8572" marR="3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572" marR="38572" marT="0" marB="0"/>
                </a:tc>
                <a:extLst>
                  <a:ext uri="{0D108BD9-81ED-4DB2-BD59-A6C34878D82A}">
                    <a16:rowId xmlns:a16="http://schemas.microsoft.com/office/drawing/2014/main" val="4189388728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2396971" y="549274"/>
            <a:ext cx="7532843" cy="809623"/>
          </a:xfrm>
          <a:prstGeom prst="rect">
            <a:avLst/>
          </a:prstGeom>
          <a:extLst/>
        </p:spPr>
        <p:txBody>
          <a:bodyPr lIns="68580" tIns="34290" rIns="68580" bIns="34290" anchor="ctr">
            <a:normAutofit fontScale="92500" lnSpcReduction="10000"/>
          </a:bodyPr>
          <a:lstStyle/>
          <a:p>
            <a:pPr algn="r">
              <a:defRPr/>
            </a:pPr>
            <a:r>
              <a:rPr lang="pl-PL" sz="27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PKB na mieszkańca według parytetu siły nabywczej UE28=100</a:t>
            </a:r>
          </a:p>
        </p:txBody>
      </p:sp>
      <p:sp>
        <p:nvSpPr>
          <p:cNvPr id="57426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CECEE5-46BD-4CF9-A5A4-128C12C6B6BE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57427" name="pole tekstowe 5"/>
          <p:cNvSpPr txBox="1">
            <a:spLocks noChangeArrowheads="1"/>
          </p:cNvSpPr>
          <p:nvPr/>
        </p:nvSpPr>
        <p:spPr bwMode="auto">
          <a:xfrm>
            <a:off x="2495551" y="6453188"/>
            <a:ext cx="2087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/>
              <a:t>© Wyliczenia: Prof. Jacek Szlachta SGH</a:t>
            </a:r>
          </a:p>
        </p:txBody>
      </p:sp>
    </p:spTree>
    <p:extLst>
      <p:ext uri="{BB962C8B-B14F-4D97-AF65-F5344CB8AC3E}">
        <p14:creationId xmlns:p14="http://schemas.microsoft.com/office/powerpoint/2010/main" val="419682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08214" y="404813"/>
            <a:ext cx="7437436" cy="1487486"/>
          </a:xfrm>
          <a:prstGeom prst="rect">
            <a:avLst/>
          </a:prstGeom>
          <a:extLst/>
        </p:spPr>
        <p:txBody>
          <a:bodyPr lIns="68580" tIns="34290" rIns="68580" bIns="34290" anchor="ctr">
            <a:normAutofit fontScale="85000" lnSpcReduction="20000"/>
          </a:bodyPr>
          <a:lstStyle/>
          <a:p>
            <a:pPr algn="r">
              <a:defRPr/>
            </a:pPr>
            <a:r>
              <a:rPr lang="pl-PL" sz="27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Produkt krajowy brutto na mieszkańca w podregionach typu NUTS 3 według parytetu siły nabywczej </a:t>
            </a:r>
          </a:p>
          <a:p>
            <a:pPr algn="r">
              <a:defRPr/>
            </a:pPr>
            <a:r>
              <a:rPr lang="pl-PL" sz="27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w latach 2004-2014, </a:t>
            </a:r>
          </a:p>
          <a:p>
            <a:pPr algn="r">
              <a:defRPr/>
            </a:pPr>
            <a:r>
              <a:rPr lang="pl-PL" sz="27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UE 28=100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8434"/>
              </p:ext>
            </p:extLst>
          </p:nvPr>
        </p:nvGraphicFramePr>
        <p:xfrm>
          <a:off x="2208214" y="1989138"/>
          <a:ext cx="7775575" cy="436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857">
                  <a:extLst>
                    <a:ext uri="{9D8B030D-6E8A-4147-A177-3AD203B41FA5}">
                      <a16:colId xmlns:a16="http://schemas.microsoft.com/office/drawing/2014/main" val="2517751740"/>
                    </a:ext>
                  </a:extLst>
                </a:gridCol>
                <a:gridCol w="891385">
                  <a:extLst>
                    <a:ext uri="{9D8B030D-6E8A-4147-A177-3AD203B41FA5}">
                      <a16:colId xmlns:a16="http://schemas.microsoft.com/office/drawing/2014/main" val="1514698590"/>
                    </a:ext>
                  </a:extLst>
                </a:gridCol>
                <a:gridCol w="1042517">
                  <a:extLst>
                    <a:ext uri="{9D8B030D-6E8A-4147-A177-3AD203B41FA5}">
                      <a16:colId xmlns:a16="http://schemas.microsoft.com/office/drawing/2014/main" val="2968130961"/>
                    </a:ext>
                  </a:extLst>
                </a:gridCol>
                <a:gridCol w="2361816">
                  <a:extLst>
                    <a:ext uri="{9D8B030D-6E8A-4147-A177-3AD203B41FA5}">
                      <a16:colId xmlns:a16="http://schemas.microsoft.com/office/drawing/2014/main" val="1671201792"/>
                    </a:ext>
                  </a:extLst>
                </a:gridCol>
              </a:tblGrid>
              <a:tr h="659912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Podregion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2004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2014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Zmiany 2004-2014</a:t>
                      </a:r>
                    </a:p>
                  </a:txBody>
                  <a:tcPr marL="51421" marR="51421" marT="25715" marB="25715"/>
                </a:tc>
                <a:extLst>
                  <a:ext uri="{0D108BD9-81ED-4DB2-BD59-A6C34878D82A}">
                    <a16:rowId xmlns:a16="http://schemas.microsoft.com/office/drawing/2014/main" val="855147176"/>
                  </a:ext>
                </a:extLst>
              </a:tr>
              <a:tr h="37130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Warszawa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144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199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+55</a:t>
                      </a:r>
                    </a:p>
                  </a:txBody>
                  <a:tcPr marL="51421" marR="51421" marT="25715" marB="25715"/>
                </a:tc>
                <a:extLst>
                  <a:ext uri="{0D108BD9-81ED-4DB2-BD59-A6C34878D82A}">
                    <a16:rowId xmlns:a16="http://schemas.microsoft.com/office/drawing/2014/main" val="4020306316"/>
                  </a:ext>
                </a:extLst>
              </a:tr>
              <a:tr h="37130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Poznań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104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135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+31</a:t>
                      </a:r>
                    </a:p>
                  </a:txBody>
                  <a:tcPr marL="51421" marR="51421" marT="25715" marB="25715"/>
                </a:tc>
                <a:extLst>
                  <a:ext uri="{0D108BD9-81ED-4DB2-BD59-A6C34878D82A}">
                    <a16:rowId xmlns:a16="http://schemas.microsoft.com/office/drawing/2014/main" val="2686230524"/>
                  </a:ext>
                </a:extLst>
              </a:tr>
              <a:tr h="37130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Wrocław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72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112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+40</a:t>
                      </a:r>
                    </a:p>
                  </a:txBody>
                  <a:tcPr marL="51421" marR="51421" marT="25715" marB="25715"/>
                </a:tc>
                <a:extLst>
                  <a:ext uri="{0D108BD9-81ED-4DB2-BD59-A6C34878D82A}">
                    <a16:rowId xmlns:a16="http://schemas.microsoft.com/office/drawing/2014/main" val="2414716051"/>
                  </a:ext>
                </a:extLst>
              </a:tr>
              <a:tr h="37130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Kraków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78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110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+32</a:t>
                      </a:r>
                    </a:p>
                  </a:txBody>
                  <a:tcPr marL="51421" marR="51421" marT="25715" marB="25715"/>
                </a:tc>
                <a:extLst>
                  <a:ext uri="{0D108BD9-81ED-4DB2-BD59-A6C34878D82A}">
                    <a16:rowId xmlns:a16="http://schemas.microsoft.com/office/drawing/2014/main" val="4233449230"/>
                  </a:ext>
                </a:extLst>
              </a:tr>
              <a:tr h="37130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Trójmiasto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75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94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+19</a:t>
                      </a:r>
                    </a:p>
                  </a:txBody>
                  <a:tcPr marL="51421" marR="51421" marT="25715" marB="25715"/>
                </a:tc>
                <a:extLst>
                  <a:ext uri="{0D108BD9-81ED-4DB2-BD59-A6C34878D82A}">
                    <a16:rowId xmlns:a16="http://schemas.microsoft.com/office/drawing/2014/main" val="94110684"/>
                  </a:ext>
                </a:extLst>
              </a:tr>
              <a:tr h="371309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Łódź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61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85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+24</a:t>
                      </a:r>
                    </a:p>
                  </a:txBody>
                  <a:tcPr marL="51421" marR="51421" marT="25715" marB="25715"/>
                </a:tc>
                <a:extLst>
                  <a:ext uri="{0D108BD9-81ED-4DB2-BD59-A6C34878D82A}">
                    <a16:rowId xmlns:a16="http://schemas.microsoft.com/office/drawing/2014/main" val="2965443487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Chełmsko-zamojski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37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+7</a:t>
                      </a:r>
                    </a:p>
                  </a:txBody>
                  <a:tcPr marL="51421" marR="51421" marT="25715" marB="25715"/>
                </a:tc>
                <a:extLst>
                  <a:ext uri="{0D108BD9-81ED-4DB2-BD59-A6C34878D82A}">
                    <a16:rowId xmlns:a16="http://schemas.microsoft.com/office/drawing/2014/main" val="3084361130"/>
                  </a:ext>
                </a:extLst>
              </a:tr>
              <a:tr h="37130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Ełcki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33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39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+6</a:t>
                      </a:r>
                    </a:p>
                  </a:txBody>
                  <a:tcPr marL="51421" marR="51421" marT="25715" marB="25715"/>
                </a:tc>
                <a:extLst>
                  <a:ext uri="{0D108BD9-81ED-4DB2-BD59-A6C34878D82A}">
                    <a16:rowId xmlns:a16="http://schemas.microsoft.com/office/drawing/2014/main" val="203657020"/>
                  </a:ext>
                </a:extLst>
              </a:tr>
              <a:tr h="37130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Łomżyński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38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44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+6</a:t>
                      </a:r>
                    </a:p>
                  </a:txBody>
                  <a:tcPr marL="51421" marR="51421" marT="25715" marB="25715"/>
                </a:tc>
                <a:extLst>
                  <a:ext uri="{0D108BD9-81ED-4DB2-BD59-A6C34878D82A}">
                    <a16:rowId xmlns:a16="http://schemas.microsoft.com/office/drawing/2014/main" val="194920840"/>
                  </a:ext>
                </a:extLst>
              </a:tr>
              <a:tr h="37130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Polska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56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68</a:t>
                      </a:r>
                    </a:p>
                  </a:txBody>
                  <a:tcPr marL="51421" marR="51421" marT="25715" marB="2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+12</a:t>
                      </a:r>
                    </a:p>
                  </a:txBody>
                  <a:tcPr marL="51421" marR="51421" marT="25715" marB="25715"/>
                </a:tc>
                <a:extLst>
                  <a:ext uri="{0D108BD9-81ED-4DB2-BD59-A6C34878D82A}">
                    <a16:rowId xmlns:a16="http://schemas.microsoft.com/office/drawing/2014/main" val="772910311"/>
                  </a:ext>
                </a:extLst>
              </a:tr>
            </a:tbl>
          </a:graphicData>
        </a:graphic>
      </p:graphicFrame>
      <p:sp>
        <p:nvSpPr>
          <p:cNvPr id="58433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99EBE8-1EC1-436F-9086-6A0967ECE7BE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58434" name="pole tekstowe 4"/>
          <p:cNvSpPr txBox="1">
            <a:spLocks noChangeArrowheads="1"/>
          </p:cNvSpPr>
          <p:nvPr/>
        </p:nvSpPr>
        <p:spPr bwMode="auto">
          <a:xfrm>
            <a:off x="2495551" y="6453188"/>
            <a:ext cx="2087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/>
              <a:t>© Wyliczenia: Prof. Jacek Szlachta SGH</a:t>
            </a:r>
          </a:p>
        </p:txBody>
      </p:sp>
    </p:spTree>
    <p:extLst>
      <p:ext uri="{BB962C8B-B14F-4D97-AF65-F5344CB8AC3E}">
        <p14:creationId xmlns:p14="http://schemas.microsoft.com/office/powerpoint/2010/main" val="254881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76039" y="303415"/>
            <a:ext cx="8637973" cy="811012"/>
          </a:xfrm>
          <a:prstGeom prst="rect">
            <a:avLst/>
          </a:prstGeom>
          <a:extLst/>
        </p:spPr>
        <p:txBody>
          <a:bodyPr lIns="68580" tIns="34290" rIns="68580" bIns="34290" anchor="ctr">
            <a:normAutofit/>
          </a:bodyPr>
          <a:lstStyle/>
          <a:p>
            <a:pPr algn="r">
              <a:defRPr/>
            </a:pPr>
            <a:r>
              <a:rPr lang="pl-PL" sz="27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Bank Światowy Produkt krajowy brutto na km2 </a:t>
            </a:r>
          </a:p>
        </p:txBody>
      </p:sp>
      <p:pic>
        <p:nvPicPr>
          <p:cNvPr id="59395" name="Symbol zastępczy obrazu 6" descr="Gill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" b="684"/>
          <a:stretch>
            <a:fillRect/>
          </a:stretch>
        </p:blipFill>
        <p:spPr bwMode="auto">
          <a:xfrm>
            <a:off x="1989523" y="1247133"/>
            <a:ext cx="8219798" cy="561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B7584B-8331-4D50-AE55-1526BC3B3C21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3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98663" y="62143"/>
            <a:ext cx="8024812" cy="1024509"/>
          </a:xfrm>
          <a:prstGeom prst="rect">
            <a:avLst/>
          </a:prstGeom>
          <a:extLst/>
        </p:spPr>
        <p:txBody>
          <a:bodyPr lIns="68580" tIns="34290" rIns="68580" bIns="34290" anchor="ctr">
            <a:normAutofit/>
          </a:bodyPr>
          <a:lstStyle/>
          <a:p>
            <a:pPr algn="r">
              <a:defRPr/>
            </a:pPr>
            <a:r>
              <a:rPr lang="pl-PL" sz="2700" b="1" dirty="0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j-cs"/>
              </a:rPr>
              <a:t>Bank Światowy Produkt krajowy brutto na km2</a:t>
            </a:r>
          </a:p>
        </p:txBody>
      </p:sp>
      <p:pic>
        <p:nvPicPr>
          <p:cNvPr id="60419" name="Symbol zastępczy obrazu 5" descr="Gil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 b="3484"/>
          <a:stretch>
            <a:fillRect/>
          </a:stretch>
        </p:blipFill>
        <p:spPr bwMode="auto">
          <a:xfrm>
            <a:off x="2167337" y="869557"/>
            <a:ext cx="8468111" cy="589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3B7498-7680-416E-8CBD-1AE477954C31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95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A0BFC-9E15-4A33-8818-9BA447B0CD6F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80899" name="Picture 2" descr="http://www.cestria.org/Portals/1/uploads/HR/iStock_00001646124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79426"/>
            <a:ext cx="40179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4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Łódzkie - demografia w pigułce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44714"/>
            <a:ext cx="10515600" cy="506027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/>
              <a:t>Woj. łódzkie ma </a:t>
            </a:r>
            <a:r>
              <a:rPr lang="pl-PL" sz="2000" b="1" dirty="0"/>
              <a:t>2 485 323</a:t>
            </a:r>
            <a:r>
              <a:rPr lang="pl-PL" sz="2000" dirty="0"/>
              <a:t> mieszkańców, z czego </a:t>
            </a:r>
            <a:r>
              <a:rPr lang="pl-PL" sz="2000" b="1" dirty="0"/>
              <a:t>52,3%</a:t>
            </a:r>
            <a:r>
              <a:rPr lang="pl-PL" sz="2000" dirty="0"/>
              <a:t> stanowią kobiety, a </a:t>
            </a:r>
            <a:r>
              <a:rPr lang="pl-PL" sz="2000" b="1" dirty="0"/>
              <a:t>47,7%</a:t>
            </a:r>
            <a:r>
              <a:rPr lang="pl-PL" sz="2000" dirty="0"/>
              <a:t> mężczyźni. W latach 2002-2016 liczba mieszkańców </a:t>
            </a:r>
            <a:r>
              <a:rPr lang="pl-PL" sz="2000" b="1" dirty="0"/>
              <a:t>zmalała</a:t>
            </a:r>
            <a:r>
              <a:rPr lang="pl-PL" sz="2000" dirty="0"/>
              <a:t> o </a:t>
            </a:r>
            <a:r>
              <a:rPr lang="pl-PL" sz="2000" b="1" dirty="0"/>
              <a:t>4,7%</a:t>
            </a:r>
            <a:r>
              <a:rPr lang="pl-PL" sz="2000" dirty="0"/>
              <a:t>. Średni wiek mieszkańców wynosi </a:t>
            </a:r>
            <a:r>
              <a:rPr lang="pl-PL" sz="2000" b="1" dirty="0"/>
              <a:t>42,5 lat</a:t>
            </a:r>
            <a:r>
              <a:rPr lang="pl-PL" sz="2000" dirty="0"/>
              <a:t> i jest </a:t>
            </a:r>
            <a:r>
              <a:rPr lang="pl-PL" sz="2000" b="1" dirty="0"/>
              <a:t>nieznacznie większy od</a:t>
            </a:r>
            <a:r>
              <a:rPr lang="pl-PL" sz="2000" dirty="0"/>
              <a:t> średniego wieku mieszkańców całej Polski. Prognozowana liczba mieszkańców łódzkiego w 2050 roku wynosi </a:t>
            </a:r>
            <a:r>
              <a:rPr lang="pl-PL" sz="2000" b="1" dirty="0"/>
              <a:t>1 999 131</a:t>
            </a:r>
            <a:r>
              <a:rPr lang="pl-PL" sz="2000" dirty="0"/>
              <a:t>, z czego </a:t>
            </a:r>
            <a:r>
              <a:rPr lang="pl-PL" sz="2000" b="1" dirty="0"/>
              <a:t>1 031 519</a:t>
            </a:r>
            <a:r>
              <a:rPr lang="pl-PL" sz="2000" dirty="0"/>
              <a:t> to kobiety, a </a:t>
            </a:r>
            <a:r>
              <a:rPr lang="pl-PL" sz="2000" b="1" dirty="0"/>
              <a:t>967 612</a:t>
            </a:r>
            <a:r>
              <a:rPr lang="pl-PL" sz="2000" dirty="0"/>
              <a:t> mężczyźni.</a:t>
            </a:r>
          </a:p>
          <a:p>
            <a:pPr algn="just">
              <a:lnSpc>
                <a:spcPct val="120000"/>
              </a:lnSpc>
            </a:pPr>
            <a:r>
              <a:rPr lang="pl-PL" sz="2000" dirty="0"/>
              <a:t>Mieszkańcy łódzkiego zawarli w 2016 roku </a:t>
            </a:r>
            <a:r>
              <a:rPr lang="pl-PL" sz="2000" b="1" dirty="0"/>
              <a:t>11 712</a:t>
            </a:r>
            <a:r>
              <a:rPr lang="pl-PL" sz="2000" dirty="0"/>
              <a:t> małżeństw, co odpowiada </a:t>
            </a:r>
            <a:r>
              <a:rPr lang="pl-PL" sz="2000" b="1" dirty="0"/>
              <a:t>4,7</a:t>
            </a:r>
            <a:r>
              <a:rPr lang="pl-PL" sz="2000" dirty="0"/>
              <a:t> małżeństwom na 1000 mieszkańców. Jest to </a:t>
            </a:r>
            <a:r>
              <a:rPr lang="pl-PL" sz="2000" b="1" dirty="0"/>
              <a:t>mniej od</a:t>
            </a:r>
            <a:r>
              <a:rPr lang="pl-PL" sz="2000" dirty="0"/>
              <a:t> wartości dla kraju. W tym samym okresie odnotowano </a:t>
            </a:r>
            <a:r>
              <a:rPr lang="pl-PL" sz="2000" b="1" dirty="0"/>
              <a:t>1,6</a:t>
            </a:r>
            <a:r>
              <a:rPr lang="pl-PL" sz="2000" dirty="0"/>
              <a:t> rozwodów przypadających na 1000 mieszkańców. Jest to </a:t>
            </a:r>
            <a:r>
              <a:rPr lang="pl-PL" sz="2000" b="1" dirty="0"/>
              <a:t>nieznacznie mniej od</a:t>
            </a:r>
            <a:r>
              <a:rPr lang="pl-PL" sz="2000" dirty="0"/>
              <a:t> wartości dla kraju.</a:t>
            </a:r>
            <a:br>
              <a:rPr lang="pl-PL" sz="2000" dirty="0"/>
            </a:br>
            <a:r>
              <a:rPr lang="pl-PL" sz="2000" b="1" dirty="0"/>
              <a:t>26,6%</a:t>
            </a:r>
            <a:r>
              <a:rPr lang="pl-PL" sz="2000" dirty="0"/>
              <a:t> mieszkańców łódzkiego jest stanu wolnego, </a:t>
            </a:r>
            <a:r>
              <a:rPr lang="pl-PL" sz="2000" b="1" dirty="0"/>
              <a:t>55,0%</a:t>
            </a:r>
            <a:r>
              <a:rPr lang="pl-PL" sz="2000" dirty="0"/>
              <a:t> żyje w małżeństwie, </a:t>
            </a:r>
            <a:r>
              <a:rPr lang="pl-PL" sz="2000" b="1" dirty="0"/>
              <a:t>5,8%</a:t>
            </a:r>
            <a:r>
              <a:rPr lang="pl-PL" sz="2000" dirty="0"/>
              <a:t> mieszkańców jest po rozwodzie, a </a:t>
            </a:r>
            <a:r>
              <a:rPr lang="pl-PL" sz="2000" b="1" dirty="0"/>
              <a:t>11,5%</a:t>
            </a:r>
            <a:r>
              <a:rPr lang="pl-PL" sz="2000" dirty="0"/>
              <a:t> to wdowy/wdowcy.</a:t>
            </a:r>
          </a:p>
          <a:p>
            <a:pPr algn="just">
              <a:lnSpc>
                <a:spcPct val="120000"/>
              </a:lnSpc>
            </a:pPr>
            <a:r>
              <a:rPr lang="pl-PL" sz="2000" dirty="0"/>
              <a:t>Woj. łódzkie ma </a:t>
            </a:r>
            <a:r>
              <a:rPr lang="pl-PL" sz="2000" b="1" dirty="0"/>
              <a:t>ujemny</a:t>
            </a:r>
            <a:r>
              <a:rPr lang="pl-PL" sz="2000" dirty="0"/>
              <a:t> przyrost naturalny wynoszący </a:t>
            </a:r>
            <a:r>
              <a:rPr lang="pl-PL" sz="2000" b="1" dirty="0"/>
              <a:t>-7 419</a:t>
            </a:r>
            <a:r>
              <a:rPr lang="pl-PL" sz="2000" dirty="0"/>
              <a:t>. Odpowiada to przyrostowi naturalnemu </a:t>
            </a:r>
            <a:r>
              <a:rPr lang="pl-PL" sz="2000" b="1" dirty="0"/>
              <a:t>-3,0</a:t>
            </a:r>
            <a:r>
              <a:rPr lang="pl-PL" sz="2000" dirty="0"/>
              <a:t> na 1000 mieszkańców łódzkiego. W 2016 roku urodziło się </a:t>
            </a:r>
            <a:r>
              <a:rPr lang="pl-PL" sz="2000" b="1" dirty="0"/>
              <a:t>22 794</a:t>
            </a:r>
            <a:r>
              <a:rPr lang="pl-PL" sz="2000" dirty="0"/>
              <a:t> dzieci, w tym </a:t>
            </a:r>
            <a:r>
              <a:rPr lang="pl-PL" sz="2000" b="1" dirty="0"/>
              <a:t>48,4%</a:t>
            </a:r>
            <a:r>
              <a:rPr lang="pl-PL" sz="2000" dirty="0"/>
              <a:t> dziewczynek i </a:t>
            </a:r>
            <a:r>
              <a:rPr lang="pl-PL" sz="2000" b="1" dirty="0"/>
              <a:t>51,6%</a:t>
            </a:r>
            <a:r>
              <a:rPr lang="pl-PL" sz="2000" dirty="0"/>
              <a:t> chłopców. Średnia waga noworodków to </a:t>
            </a:r>
            <a:r>
              <a:rPr lang="pl-PL" sz="2000" b="1" dirty="0"/>
              <a:t>3 350 gramów</a:t>
            </a:r>
            <a:r>
              <a:rPr lang="pl-PL" sz="2000" dirty="0"/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02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58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96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24.853.650 g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43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9C41F0-2DA3-49C1-8227-9AB22DAB59A6}" type="slidenum">
              <a:rPr lang="pl-PL" altLang="pl-PL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900">
              <a:solidFill>
                <a:srgbClr val="898989"/>
              </a:solidFill>
            </a:endParaRPr>
          </a:p>
        </p:txBody>
      </p:sp>
      <p:pic>
        <p:nvPicPr>
          <p:cNvPr id="55299" name="Picture 2" descr="http://www.cestria.org/Portals/1/uploads/HR/iStock_00001646124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1217613"/>
            <a:ext cx="3014662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0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Łódzkie - demografia w pigułce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44714"/>
            <a:ext cx="10515600" cy="506027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/>
              <a:t>Współczynnik dynamiki demograficznej, czyli stosunek liczby urodzeń żywych do liczby zgonów wynosi </a:t>
            </a:r>
            <a:r>
              <a:rPr lang="pl-PL" sz="2000" b="1" dirty="0"/>
              <a:t>0,75</a:t>
            </a:r>
            <a:r>
              <a:rPr lang="pl-PL" sz="2000" dirty="0"/>
              <a:t> i jest </a:t>
            </a:r>
            <a:r>
              <a:rPr lang="pl-PL" sz="2000" b="1" dirty="0"/>
              <a:t>znacznie mniejszy od</a:t>
            </a:r>
            <a:r>
              <a:rPr lang="pl-PL" sz="2000" dirty="0"/>
              <a:t> średniej dla całego kraju.</a:t>
            </a:r>
          </a:p>
          <a:p>
            <a:pPr algn="just">
              <a:lnSpc>
                <a:spcPct val="120000"/>
              </a:lnSpc>
            </a:pPr>
            <a:r>
              <a:rPr lang="pl-PL" sz="2000" dirty="0"/>
              <a:t>W 2013 roku </a:t>
            </a:r>
            <a:r>
              <a:rPr lang="pl-PL" sz="2000" b="1" dirty="0"/>
              <a:t>43,6%</a:t>
            </a:r>
            <a:r>
              <a:rPr lang="pl-PL" sz="2000" dirty="0"/>
              <a:t> zgonów w łódzkim spowodowanych było chorobami układu krążenia, przyczyną </a:t>
            </a:r>
            <a:r>
              <a:rPr lang="pl-PL" sz="2000" b="1" dirty="0"/>
              <a:t>23,3%</a:t>
            </a:r>
            <a:r>
              <a:rPr lang="pl-PL" sz="2000" dirty="0"/>
              <a:t> zgonów w łódzkim były nowotwory, a </a:t>
            </a:r>
            <a:r>
              <a:rPr lang="pl-PL" sz="2000" b="1" dirty="0"/>
              <a:t>6,5%</a:t>
            </a:r>
            <a:r>
              <a:rPr lang="pl-PL" sz="2000" dirty="0"/>
              <a:t> zgonów spowodowanych było chorobami układu oddechowego. Na 1000 ludności łódzkiego przypada </a:t>
            </a:r>
            <a:r>
              <a:rPr lang="pl-PL" sz="2000" b="1" dirty="0"/>
              <a:t>12.14</a:t>
            </a:r>
            <a:r>
              <a:rPr lang="pl-PL" sz="2000" dirty="0"/>
              <a:t> zgonów. Jest to </a:t>
            </a:r>
            <a:r>
              <a:rPr lang="pl-PL" sz="2000" b="1" dirty="0"/>
              <a:t>znacznie więcej od</a:t>
            </a:r>
            <a:r>
              <a:rPr lang="pl-PL" sz="2000" dirty="0"/>
              <a:t> wartości średniej dla Polski.</a:t>
            </a:r>
          </a:p>
          <a:p>
            <a:pPr algn="just">
              <a:lnSpc>
                <a:spcPct val="120000"/>
              </a:lnSpc>
            </a:pPr>
            <a:r>
              <a:rPr lang="pl-PL" sz="2000" dirty="0"/>
              <a:t>W 2016 roku zarejestrowano </a:t>
            </a:r>
            <a:r>
              <a:rPr lang="pl-PL" sz="2000" b="1" dirty="0"/>
              <a:t>20 058</a:t>
            </a:r>
            <a:r>
              <a:rPr lang="pl-PL" sz="2000" dirty="0"/>
              <a:t> zameldowań w ruchu wewnętrznym oraz </a:t>
            </a:r>
            <a:r>
              <a:rPr lang="pl-PL" sz="2000" b="1" dirty="0"/>
              <a:t>21 753</a:t>
            </a:r>
            <a:r>
              <a:rPr lang="pl-PL" sz="2000" dirty="0"/>
              <a:t> </a:t>
            </a:r>
            <a:r>
              <a:rPr lang="pl-PL" sz="2000" dirty="0" err="1"/>
              <a:t>wymeldowań</a:t>
            </a:r>
            <a:r>
              <a:rPr lang="pl-PL" sz="2000" dirty="0"/>
              <a:t>, w wyniku czego saldo migracji wewnętrznych wynosi dla łódzkiego </a:t>
            </a:r>
            <a:r>
              <a:rPr lang="pl-PL" sz="2000" b="1" dirty="0"/>
              <a:t>-1 695</a:t>
            </a:r>
            <a:r>
              <a:rPr lang="pl-PL" sz="2000" dirty="0"/>
              <a:t>. W tym samym roku </a:t>
            </a:r>
            <a:r>
              <a:rPr lang="pl-PL" sz="2000" b="1" dirty="0"/>
              <a:t>623</a:t>
            </a:r>
            <a:r>
              <a:rPr lang="pl-PL" sz="2000" dirty="0"/>
              <a:t> osób zameldowało się z zagranicy oraz zarejestrowano </a:t>
            </a:r>
            <a:r>
              <a:rPr lang="pl-PL" sz="2000" b="1" dirty="0"/>
              <a:t>345</a:t>
            </a:r>
            <a:r>
              <a:rPr lang="pl-PL" sz="2000" dirty="0"/>
              <a:t> </a:t>
            </a:r>
            <a:r>
              <a:rPr lang="pl-PL" sz="2000" dirty="0" err="1"/>
              <a:t>wymeldowań</a:t>
            </a:r>
            <a:r>
              <a:rPr lang="pl-PL" sz="2000" dirty="0"/>
              <a:t> za granicę - daje to saldo migracji zagranicznych wynoszące </a:t>
            </a:r>
            <a:r>
              <a:rPr lang="pl-PL" sz="2000" b="1" dirty="0"/>
              <a:t>278</a:t>
            </a:r>
            <a:r>
              <a:rPr lang="pl-PL" sz="20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2000" b="1" dirty="0"/>
              <a:t>60,7%</a:t>
            </a:r>
            <a:r>
              <a:rPr lang="pl-PL" sz="2000" dirty="0"/>
              <a:t> mieszkańców łódzkiego jest w wieku produkcyjnym, </a:t>
            </a:r>
            <a:r>
              <a:rPr lang="pl-PL" sz="2000" b="1" dirty="0"/>
              <a:t>16,8%</a:t>
            </a:r>
            <a:r>
              <a:rPr lang="pl-PL" sz="2000" dirty="0"/>
              <a:t> w wieku przedprodukcyjnym, a </a:t>
            </a:r>
            <a:r>
              <a:rPr lang="pl-PL" sz="2000" b="1" dirty="0"/>
              <a:t>22,5%</a:t>
            </a:r>
            <a:r>
              <a:rPr lang="pl-PL" sz="2000" dirty="0"/>
              <a:t> mieszkańców jest w wieku poprodukcyjnym.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70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9848" y="435997"/>
            <a:ext cx="2846033" cy="5991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Zmiany liczby ludności Polski według województw w latach 1995-2035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21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202" y="506871"/>
            <a:ext cx="8628308" cy="58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18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27488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Oj, to tylko prognozy…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22</a:t>
            </a:fld>
            <a:endParaRPr lang="pl-PL"/>
          </a:p>
        </p:txBody>
      </p:sp>
      <p:pic>
        <p:nvPicPr>
          <p:cNvPr id="5" name="Picture 2" descr="http://www.cestria.org/Portals/1/uploads/HR/iStock_00001646124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19" y="661987"/>
            <a:ext cx="40179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81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5236" y="2460255"/>
            <a:ext cx="3325427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Liczba ludności województwa łódzkiego w latach 2002-2035 według różnych prognoz ludnościowych GUS i liczba rzeczywista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23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60" y="808774"/>
            <a:ext cx="8423640" cy="518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06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3682" y="365125"/>
            <a:ext cx="3622089" cy="62576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Przewidywana skala ruchu naturalnego w województwie łódzkim w latach 2015-2035 według prognoz GUS z 2008 i 2014 r.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24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771" y="1482570"/>
            <a:ext cx="7756302" cy="43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02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Armagedon w </a:t>
            </a:r>
            <a:r>
              <a:rPr lang="pl-PL" sz="4000" b="1" dirty="0" err="1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łódzkiem</a:t>
            </a:r>
            <a:endParaRPr lang="pl-PL" sz="4000" b="1" dirty="0">
              <a:solidFill>
                <a:srgbClr val="80000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62470"/>
            <a:ext cx="10515600" cy="484720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200" dirty="0"/>
              <a:t>Woj. łódzkie czekają w najbliższych latach duże zmiany demograficzne. 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Cały region do 2030 r. straci blisko 142 tys. mieszkańców, czyli ponad 5,7 proc. 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Z tym problemem będą się głównie musiały zmierzyć władze miast, bo na wsiach sytuacja nie będzie aż tak zła. 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W niektórych gminach liczba mieszkańców nawet wzrośnie. 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Tak wynika z prognozy Urzędu Statystycznego w Łodzi dotyczącej liczby mieszkańców w poszczególnych gminach w 2030 r. 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Procentowo najwięcej mieszkańców straci gmina Poświętne w powiecie opoczyńskim - 12,1 proc. 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Za 13 lat Łódź będzie liczyć niespełna 621 tys. mieszkańców, o 71 tys. mniej niż obecnie.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362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Łodzian mniej o 11,3 procent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6454"/>
            <a:ext cx="10515600" cy="461449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Statystycy wyliczyli, że w Łodzi w 2030 r. będą mieszkały zaledwie 620 704 osoby. Oznacza to, że w ciągu 13 najbliższych lat miastu ubędzie 11,3 proc. mieszkańców.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Większość z nich wybierze mniejsze miejscowości lub wsie w naszym regionie, najczęściej w sąsiednich gminach. Z jeszcze większym spadkiem ludności będą musieli się zmierzyć obecny i przyszli wójtowie Poświętnego w pow. opoczyńskim. Teraz mieszkają tam 3204 osoby, zaś za kilkanaście lat ma ich zostać jedynie 2817, czyli o 12,1 proc. mniej niż obecnie. To najgorszy wynik w całym regionie.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Zupełnie inne nastroje panują w kilku gminach powiatów bełchatowskiego, łaskiego, a zwłaszcza łódzkiego wschodniego.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 2030 r. liczba mieszkańców Nowosolnej (powiat łódzki wschodni) przekroczy 6 tys., będzie to wzrost aż o 23 proc. Rekord należy jednak do Kleszczowa, najbogatszej gminy w Polsce. Za 13 lat liczba mieszkańców „polskiego Kuwejtu” zwiększy się o ponad 29 proc. W gminie tej mają mieszkać wówczas 7674 osoby.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Spokojnie planować przyszłość mogą władze Wodzierad w powiecie łaskim. Tam liczba mieszkańców w ciągu 13 lat ma wzrosnąć o 10 proc. i wynieść 3745 osób.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503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84720" cy="57160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Prognoza ludności w powiatach w 2030 roku i porównanie z rokiem 2017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37" y="140869"/>
            <a:ext cx="7612114" cy="6584075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515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0718" y="365125"/>
            <a:ext cx="3382393" cy="53964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Udział osób starszych (60+ i 65+) w Polsce w latach 1995-2035 w podziale regionalnym (jako % ludności ogółem)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28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111" y="1082442"/>
            <a:ext cx="8445247" cy="47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54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9404" cy="30350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Liczba osób bardzo starych w województwie łódzkim w latach 2005-2035 (w tys. osób)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29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96" y="3220180"/>
            <a:ext cx="11752855" cy="17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2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719091" y="274638"/>
            <a:ext cx="10351363" cy="2095700"/>
          </a:xfrm>
        </p:spPr>
        <p:txBody>
          <a:bodyPr/>
          <a:lstStyle/>
          <a:p>
            <a:r>
              <a:rPr lang="pl-PL" altLang="pl-PL" sz="4000" b="1" i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Czy osobą dopasowaną do rynku pracy trzeba się urodzić?</a:t>
            </a:r>
          </a:p>
        </p:txBody>
      </p:sp>
      <p:pic>
        <p:nvPicPr>
          <p:cNvPr id="18435" name="Picture 2" descr="https://encrypted-tbn1.gstatic.com/images?q=tbn:ANd9GcQy-lbN9KGXb_sOIbNlZG5ju92ij7kf5QUCy2aZwaz1LjAI1Rde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3213101"/>
            <a:ext cx="518477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7CE8A0-6E6C-440D-A154-449D6DF1E8DB}" type="slidenum">
              <a:rPr lang="pl-PL" altLang="pl-PL">
                <a:solidFill>
                  <a:srgbClr val="898989"/>
                </a:solidFill>
              </a:rPr>
              <a:pPr/>
              <a:t>3</a:t>
            </a:fld>
            <a:endParaRPr lang="pl-PL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23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Łódzkie – rynek pracy w pigułce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64816"/>
            <a:ext cx="10515600" cy="51046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W łódzkim na 1000 mieszkańców pracuje </a:t>
            </a:r>
            <a:r>
              <a:rPr lang="pl-PL" b="1" dirty="0"/>
              <a:t>237</a:t>
            </a:r>
            <a:r>
              <a:rPr lang="pl-PL" dirty="0"/>
              <a:t> osób . Jest to </a:t>
            </a:r>
            <a:r>
              <a:rPr lang="pl-PL" b="1" dirty="0"/>
              <a:t>wartość porównywalna do</a:t>
            </a:r>
            <a:r>
              <a:rPr lang="pl-PL" dirty="0"/>
              <a:t> wartości dla kraju. </a:t>
            </a:r>
            <a:r>
              <a:rPr lang="pl-PL" b="1" dirty="0"/>
              <a:t>51,1%</a:t>
            </a:r>
            <a:r>
              <a:rPr lang="pl-PL" dirty="0"/>
              <a:t> wszystkich pracujących ogółem stanowią kobiety, a </a:t>
            </a:r>
            <a:r>
              <a:rPr lang="pl-PL" b="1" dirty="0"/>
              <a:t>48,9%</a:t>
            </a:r>
            <a:r>
              <a:rPr lang="pl-PL" dirty="0"/>
              <a:t> mężczyźni.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Bezrobocie rejestrowane w łódzkim wynosiło w 2016 roku </a:t>
            </a:r>
            <a:r>
              <a:rPr lang="pl-PL" b="1" dirty="0"/>
              <a:t>8,6%</a:t>
            </a:r>
            <a:r>
              <a:rPr lang="pl-PL" dirty="0"/>
              <a:t> (</a:t>
            </a:r>
            <a:r>
              <a:rPr lang="pl-PL" b="1" dirty="0"/>
              <a:t>9,3%</a:t>
            </a:r>
            <a:r>
              <a:rPr lang="pl-PL" dirty="0"/>
              <a:t> wśród kobiet i </a:t>
            </a:r>
            <a:r>
              <a:rPr lang="pl-PL" b="1" dirty="0"/>
              <a:t>8,0%</a:t>
            </a:r>
            <a:r>
              <a:rPr lang="pl-PL" dirty="0"/>
              <a:t> wśród mężczyzn). Jest to </a:t>
            </a:r>
            <a:r>
              <a:rPr lang="pl-PL" b="1" dirty="0"/>
              <a:t>nieznacznie więcej od</a:t>
            </a:r>
            <a:r>
              <a:rPr lang="pl-PL" dirty="0"/>
              <a:t> stopy bezrobocia dla Polski.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Przeciętne miesięczne wynagrodzenie brutto w łódzkim wynosi </a:t>
            </a:r>
            <a:r>
              <a:rPr lang="pl-PL" b="1" dirty="0"/>
              <a:t>3 925,10 PLN</a:t>
            </a:r>
            <a:r>
              <a:rPr lang="pl-PL" dirty="0"/>
              <a:t>, co odpowiada </a:t>
            </a:r>
            <a:r>
              <a:rPr lang="pl-PL" b="1" dirty="0"/>
              <a:t>91.50%</a:t>
            </a:r>
            <a:r>
              <a:rPr lang="pl-PL" dirty="0"/>
              <a:t> przeciętnego miesięcznego wynagrodzenia brutto w Polsce.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Wśród aktywnych zawodowo mieszkańców łódzkiego </a:t>
            </a:r>
            <a:r>
              <a:rPr lang="pl-PL" b="1" dirty="0"/>
              <a:t>176 647</a:t>
            </a:r>
            <a:r>
              <a:rPr lang="pl-PL" dirty="0"/>
              <a:t> osób wyjeżdża do pracy do innych gmin, a </a:t>
            </a:r>
            <a:r>
              <a:rPr lang="pl-PL" b="1" dirty="0"/>
              <a:t>154 425</a:t>
            </a:r>
            <a:r>
              <a:rPr lang="pl-PL" dirty="0"/>
              <a:t> pracujących przyjeżdża do pracy spoza gminy - tak więc saldo przyjazdów i wyjazdów do pracy wynosi </a:t>
            </a:r>
            <a:r>
              <a:rPr lang="pl-PL" b="1" dirty="0"/>
              <a:t>-22 222</a:t>
            </a:r>
            <a:r>
              <a:rPr lang="pl-PL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pl-PL" b="1" dirty="0"/>
              <a:t>23,8%</a:t>
            </a:r>
            <a:r>
              <a:rPr lang="pl-PL" dirty="0"/>
              <a:t> aktywnych zawodowo mieszkańców łódzkiego pracuje w sektorze rolniczym (rolnictwo, leśnictwo, łowiectwo i rybactwo), </a:t>
            </a:r>
            <a:r>
              <a:rPr lang="pl-PL" b="1" dirty="0"/>
              <a:t>27,6%</a:t>
            </a:r>
            <a:r>
              <a:rPr lang="pl-PL" dirty="0"/>
              <a:t> w przemyśle i budownictwie, a </a:t>
            </a:r>
            <a:r>
              <a:rPr lang="pl-PL" b="1" dirty="0"/>
              <a:t>17,2%</a:t>
            </a:r>
            <a:r>
              <a:rPr lang="pl-PL" dirty="0"/>
              <a:t> w sektorze usługowym (handel, naprawa pojazdów, transport, zakwaterowanie i gastronomia, informacja i komunikacja) oraz </a:t>
            </a:r>
            <a:r>
              <a:rPr lang="pl-PL" b="1" dirty="0"/>
              <a:t>3,3%</a:t>
            </a:r>
            <a:r>
              <a:rPr lang="pl-PL" dirty="0"/>
              <a:t> pracuje w sektorze finansowym (działalność finansowa i ubezpieczeniowa, obsługa rynku nieruchomości). </a:t>
            </a:r>
          </a:p>
          <a:p>
            <a:pPr algn="just"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408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31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6531" y="-18832"/>
            <a:ext cx="1188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/>
              <a:t>Ludność w wieku nieprodukcyjnym na 100 osób w wieku produkcyjnym</a:t>
            </a:r>
            <a:endParaRPr lang="pl-PL" sz="2800" b="1" dirty="0"/>
          </a:p>
          <a:p>
            <a:pPr algn="ctr">
              <a:lnSpc>
                <a:spcPct val="150000"/>
              </a:lnSpc>
            </a:pPr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+mj-cs"/>
              </a:rPr>
              <a:t>woj. łódzkie 64,7 </a:t>
            </a:r>
          </a:p>
          <a:p>
            <a:pPr algn="ctr">
              <a:lnSpc>
                <a:spcPct val="150000"/>
              </a:lnSpc>
            </a:pPr>
            <a:r>
              <a:rPr lang="pl-PL" sz="2800" dirty="0"/>
              <a:t>Cała Polska 61,7 </a:t>
            </a:r>
          </a:p>
          <a:p>
            <a:pPr algn="ctr">
              <a:lnSpc>
                <a:spcPct val="150000"/>
              </a:lnSpc>
            </a:pPr>
            <a:r>
              <a:rPr lang="pl-PL" sz="2800" dirty="0"/>
              <a:t>Ludność w wieku poprodukcyjnym na 100 osób w wieku produkcyjnym</a:t>
            </a:r>
          </a:p>
          <a:p>
            <a:pPr algn="ctr">
              <a:lnSpc>
                <a:spcPct val="150000"/>
              </a:lnSpc>
            </a:pPr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+mj-cs"/>
              </a:rPr>
              <a:t>woj. łódzkie 37,0 </a:t>
            </a:r>
          </a:p>
          <a:p>
            <a:pPr algn="ctr">
              <a:lnSpc>
                <a:spcPct val="150000"/>
              </a:lnSpc>
            </a:pPr>
            <a:r>
              <a:rPr lang="pl-PL" sz="2800" dirty="0"/>
              <a:t>Kraj 32,7 </a:t>
            </a:r>
          </a:p>
          <a:p>
            <a:pPr algn="ctr">
              <a:lnSpc>
                <a:spcPct val="150000"/>
              </a:lnSpc>
            </a:pPr>
            <a:r>
              <a:rPr lang="pl-PL" sz="2800" dirty="0"/>
              <a:t>Ludność w wieku poprodukcyjnym na 100 osób w wieku przedprodukcyjnym</a:t>
            </a:r>
          </a:p>
          <a:p>
            <a:pPr algn="ctr">
              <a:lnSpc>
                <a:spcPct val="150000"/>
              </a:lnSpc>
            </a:pPr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+mj-cs"/>
              </a:rPr>
              <a:t>woj. łódzkie 133,8 </a:t>
            </a:r>
          </a:p>
          <a:p>
            <a:pPr algn="ctr">
              <a:lnSpc>
                <a:spcPct val="150000"/>
              </a:lnSpc>
            </a:pPr>
            <a:r>
              <a:rPr lang="pl-PL" sz="2800" dirty="0"/>
              <a:t>Polska 112,7 </a:t>
            </a:r>
            <a:endParaRPr lang="pl-P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9650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Łódzkie – przedszkola w pigułce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pl-PL" b="1" dirty="0"/>
              <a:t>17,5%</a:t>
            </a:r>
            <a:r>
              <a:rPr lang="pl-PL" dirty="0"/>
              <a:t> mieszkańców łódzkiego w wieku potencjalnej nauki zalicza się do przedziału </a:t>
            </a:r>
            <a:r>
              <a:rPr lang="pl-PL" b="1" dirty="0"/>
              <a:t>3-6 lat</a:t>
            </a:r>
            <a:r>
              <a:rPr lang="pl-PL" dirty="0"/>
              <a:t> - wychowanie przedszkolne (</a:t>
            </a:r>
            <a:r>
              <a:rPr lang="pl-PL" b="1" dirty="0"/>
              <a:t>17,5%</a:t>
            </a:r>
            <a:r>
              <a:rPr lang="pl-PL" dirty="0"/>
              <a:t> wśród dziewczynek i </a:t>
            </a:r>
            <a:r>
              <a:rPr lang="pl-PL" b="1" dirty="0"/>
              <a:t>17,6%</a:t>
            </a:r>
            <a:r>
              <a:rPr lang="pl-PL" dirty="0"/>
              <a:t> wśród chłopców). 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Na tysiąc dzieci w wieku przedszkolnym </a:t>
            </a:r>
            <a:r>
              <a:rPr lang="pl-PL" b="1" dirty="0"/>
              <a:t>847</a:t>
            </a:r>
            <a:r>
              <a:rPr lang="pl-PL" dirty="0"/>
              <a:t> uczęszcza do placówek wychowania przedszkolnego. 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Na jedno miejsce w placówce wychowania przedszkolnego przypada </a:t>
            </a:r>
            <a:r>
              <a:rPr lang="pl-PL" b="1" dirty="0"/>
              <a:t>1,15</a:t>
            </a:r>
            <a:r>
              <a:rPr lang="pl-PL" dirty="0"/>
              <a:t> dzieci w wieku przedszkolnym.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algn="just">
              <a:lnSpc>
                <a:spcPct val="100000"/>
              </a:lnSpc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948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Dylematy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 dirty="0"/>
              <a:t>Bogacenie wymaga silnej gospodarki a ta potrzebuje dostosowanego do potrzeb rynku pracy.</a:t>
            </a:r>
          </a:p>
          <a:p>
            <a:pPr>
              <a:lnSpc>
                <a:spcPct val="150000"/>
              </a:lnSpc>
            </a:pPr>
            <a:r>
              <a:rPr lang="pl-PL" dirty="0"/>
              <a:t>Jakość ryku pracy jest silnie skorelowana z demografią.</a:t>
            </a:r>
          </a:p>
          <a:p>
            <a:pPr>
              <a:lnSpc>
                <a:spcPct val="150000"/>
              </a:lnSpc>
            </a:pPr>
            <a:r>
              <a:rPr lang="pl-PL" dirty="0"/>
              <a:t>Demografia jest dla nas niekorzystna, gdyż jej nie pomagamy.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173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A0BFC-9E15-4A33-8818-9BA447B0CD6F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80899" name="Picture 2" descr="http://www.cestria.org/Portals/1/uploads/HR/iStock_00001646124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79426"/>
            <a:ext cx="40179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955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4C2C83-09F5-4E0B-9C6E-B87AC60ABAF7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20483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9525"/>
            <a:ext cx="9104313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pole tekstowe 3"/>
          <p:cNvSpPr txBox="1">
            <a:spLocks noChangeArrowheads="1"/>
          </p:cNvSpPr>
          <p:nvPr/>
        </p:nvSpPr>
        <p:spPr bwMode="auto">
          <a:xfrm>
            <a:off x="1919289" y="6538913"/>
            <a:ext cx="679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/>
              <a:t>My Region, My Europe, Our Future, Seventh report on </a:t>
            </a:r>
            <a:r>
              <a:rPr lang="en-US" altLang="pl-PL" sz="800"/>
              <a:t>economic, social and territorial cohesion</a:t>
            </a:r>
            <a:r>
              <a:rPr lang="pl-PL" altLang="pl-PL" sz="800"/>
              <a:t>, </a:t>
            </a:r>
            <a:r>
              <a:rPr lang="en-US" altLang="pl-PL" sz="800"/>
              <a:t>Publications Office of the European Union, 2017</a:t>
            </a:r>
            <a:endParaRPr lang="pl-PL" altLang="pl-PL" sz="100"/>
          </a:p>
        </p:txBody>
      </p:sp>
    </p:spTree>
    <p:extLst>
      <p:ext uri="{BB962C8B-B14F-4D97-AF65-F5344CB8AC3E}">
        <p14:creationId xmlns:p14="http://schemas.microsoft.com/office/powerpoint/2010/main" val="353838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DD74B-AC80-4E71-9046-887B7E8E8753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21507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pole tekstowe 3"/>
          <p:cNvSpPr txBox="1">
            <a:spLocks noChangeArrowheads="1"/>
          </p:cNvSpPr>
          <p:nvPr/>
        </p:nvSpPr>
        <p:spPr bwMode="auto">
          <a:xfrm>
            <a:off x="1919289" y="6538913"/>
            <a:ext cx="679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 dirty="0"/>
              <a:t>My Region, My Europe, </a:t>
            </a:r>
            <a:r>
              <a:rPr lang="pl-PL" altLang="pl-PL" sz="800" dirty="0" err="1"/>
              <a:t>Our</a:t>
            </a:r>
            <a:r>
              <a:rPr lang="pl-PL" altLang="pl-PL" sz="800" dirty="0"/>
              <a:t> </a:t>
            </a:r>
            <a:r>
              <a:rPr lang="pl-PL" altLang="pl-PL" sz="800" dirty="0" err="1"/>
              <a:t>Future</a:t>
            </a:r>
            <a:r>
              <a:rPr lang="pl-PL" altLang="pl-PL" sz="800" dirty="0"/>
              <a:t>, </a:t>
            </a:r>
            <a:r>
              <a:rPr lang="pl-PL" altLang="pl-PL" sz="800" dirty="0" err="1"/>
              <a:t>Seventh</a:t>
            </a:r>
            <a:r>
              <a:rPr lang="pl-PL" altLang="pl-PL" sz="800" dirty="0"/>
              <a:t> report on </a:t>
            </a:r>
            <a:r>
              <a:rPr lang="en-US" altLang="pl-PL" sz="800" dirty="0"/>
              <a:t>economic, social and territorial cohesion</a:t>
            </a:r>
            <a:r>
              <a:rPr lang="pl-PL" altLang="pl-PL" sz="800" dirty="0"/>
              <a:t>, </a:t>
            </a:r>
            <a:r>
              <a:rPr lang="en-US" altLang="pl-PL" sz="800" dirty="0"/>
              <a:t>Publications Office of the European Union, 2017</a:t>
            </a:r>
            <a:endParaRPr lang="pl-PL" altLang="pl-PL" sz="100" dirty="0"/>
          </a:p>
        </p:txBody>
      </p:sp>
    </p:spTree>
    <p:extLst>
      <p:ext uri="{BB962C8B-B14F-4D97-AF65-F5344CB8AC3E}">
        <p14:creationId xmlns:p14="http://schemas.microsoft.com/office/powerpoint/2010/main" val="2957017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3BA1F1-3CD4-43CA-B7B1-5AF4266A9327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22531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pole tekstowe 3"/>
          <p:cNvSpPr txBox="1">
            <a:spLocks noChangeArrowheads="1"/>
          </p:cNvSpPr>
          <p:nvPr/>
        </p:nvSpPr>
        <p:spPr bwMode="auto">
          <a:xfrm>
            <a:off x="1919289" y="6538913"/>
            <a:ext cx="679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/>
              <a:t>My Region, My Europe, Our Future, Seventh report on </a:t>
            </a:r>
            <a:r>
              <a:rPr lang="en-US" altLang="pl-PL" sz="800"/>
              <a:t>economic, social and territorial cohesion</a:t>
            </a:r>
            <a:r>
              <a:rPr lang="pl-PL" altLang="pl-PL" sz="800"/>
              <a:t>, </a:t>
            </a:r>
            <a:r>
              <a:rPr lang="en-US" altLang="pl-PL" sz="800"/>
              <a:t>Publications Office of the European Union, 2017</a:t>
            </a:r>
            <a:endParaRPr lang="pl-PL" altLang="pl-PL" sz="100"/>
          </a:p>
        </p:txBody>
      </p:sp>
    </p:spTree>
    <p:extLst>
      <p:ext uri="{BB962C8B-B14F-4D97-AF65-F5344CB8AC3E}">
        <p14:creationId xmlns:p14="http://schemas.microsoft.com/office/powerpoint/2010/main" val="2041966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6B42B9-944E-4CE8-ACC6-E4D6E8FD6CD9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12291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60351"/>
            <a:ext cx="9129712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pole tekstowe 3"/>
          <p:cNvSpPr txBox="1">
            <a:spLocks noChangeArrowheads="1"/>
          </p:cNvSpPr>
          <p:nvPr/>
        </p:nvSpPr>
        <p:spPr bwMode="auto">
          <a:xfrm>
            <a:off x="1919289" y="6538913"/>
            <a:ext cx="679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/>
              <a:t>My Region, My Europe, Our Future, Seventh report on </a:t>
            </a:r>
            <a:r>
              <a:rPr lang="en-US" altLang="pl-PL" sz="800"/>
              <a:t>economic, social and territorial cohesion</a:t>
            </a:r>
            <a:r>
              <a:rPr lang="pl-PL" altLang="pl-PL" sz="800"/>
              <a:t>, </a:t>
            </a:r>
            <a:r>
              <a:rPr lang="en-US" altLang="pl-PL" sz="800"/>
              <a:t>Publications Office of the European Union, 2017</a:t>
            </a:r>
            <a:endParaRPr lang="pl-PL" altLang="pl-PL" sz="100"/>
          </a:p>
        </p:txBody>
      </p:sp>
    </p:spTree>
    <p:extLst>
      <p:ext uri="{BB962C8B-B14F-4D97-AF65-F5344CB8AC3E}">
        <p14:creationId xmlns:p14="http://schemas.microsoft.com/office/powerpoint/2010/main" val="2136757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ECA79F-756C-4DC7-805E-60505BFD3B4E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1331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4288"/>
            <a:ext cx="4513263" cy="6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6" y="-14288"/>
            <a:ext cx="4492625" cy="6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pole tekstowe 4"/>
          <p:cNvSpPr txBox="1">
            <a:spLocks noChangeArrowheads="1"/>
          </p:cNvSpPr>
          <p:nvPr/>
        </p:nvSpPr>
        <p:spPr bwMode="auto">
          <a:xfrm>
            <a:off x="1919289" y="6538913"/>
            <a:ext cx="679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/>
              <a:t>My Region, My Europe, Our Future, Seventh report on </a:t>
            </a:r>
            <a:r>
              <a:rPr lang="en-US" altLang="pl-PL" sz="800"/>
              <a:t>economic, social and territorial cohesion</a:t>
            </a:r>
            <a:r>
              <a:rPr lang="pl-PL" altLang="pl-PL" sz="800"/>
              <a:t>, </a:t>
            </a:r>
            <a:r>
              <a:rPr lang="en-US" altLang="pl-PL" sz="800"/>
              <a:t>Publications Office of the European Union, 2017</a:t>
            </a:r>
            <a:endParaRPr lang="pl-PL" altLang="pl-PL" sz="100"/>
          </a:p>
        </p:txBody>
      </p:sp>
    </p:spTree>
    <p:extLst>
      <p:ext uri="{BB962C8B-B14F-4D97-AF65-F5344CB8AC3E}">
        <p14:creationId xmlns:p14="http://schemas.microsoft.com/office/powerpoint/2010/main" val="373408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Kim łódzkie dzieci będą w przyszłości?</a:t>
            </a:r>
          </a:p>
        </p:txBody>
      </p:sp>
      <p:pic>
        <p:nvPicPr>
          <p:cNvPr id="22531" name="Picture 4" descr="http://www.zielonysztandar.com.pl/wp-content/uploads/2013/08/p-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3"/>
            <a:ext cx="904081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063750" y="537368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rgbClr val="800000"/>
                </a:solidFill>
                <a:latin typeface="Cambria" pitchFamily="18" charset="0"/>
                <a:ea typeface="MS PGothic" pitchFamily="34" charset="-128"/>
                <a:cs typeface="+mj-cs"/>
              </a:rPr>
              <a:t>Kto z nich odniesie sukces?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9A9068-A158-496C-85CD-6B379AF08ECE}" type="slidenum">
              <a:rPr lang="pl-PL" altLang="pl-PL">
                <a:solidFill>
                  <a:srgbClr val="898989"/>
                </a:solidFill>
              </a:rPr>
              <a:pPr/>
              <a:t>4</a:t>
            </a:fld>
            <a:endParaRPr lang="pl-PL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0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7737B-8F49-4053-BE62-9475E455F295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15363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pole tekstowe 3"/>
          <p:cNvSpPr txBox="1">
            <a:spLocks noChangeArrowheads="1"/>
          </p:cNvSpPr>
          <p:nvPr/>
        </p:nvSpPr>
        <p:spPr bwMode="auto">
          <a:xfrm>
            <a:off x="1919289" y="6538913"/>
            <a:ext cx="679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800"/>
              <a:t>My Region, My Europe, Our Future, Seventh report on </a:t>
            </a:r>
            <a:r>
              <a:rPr lang="en-US" altLang="pl-PL" sz="800"/>
              <a:t>economic, social and territorial cohesion</a:t>
            </a:r>
            <a:r>
              <a:rPr lang="pl-PL" altLang="pl-PL" sz="800"/>
              <a:t>, </a:t>
            </a:r>
            <a:r>
              <a:rPr lang="en-US" altLang="pl-PL" sz="800"/>
              <a:t>Publications Office of the European Union, 2017</a:t>
            </a:r>
            <a:endParaRPr lang="pl-PL" altLang="pl-PL" sz="100"/>
          </a:p>
        </p:txBody>
      </p:sp>
    </p:spTree>
    <p:extLst>
      <p:ext uri="{BB962C8B-B14F-4D97-AF65-F5344CB8AC3E}">
        <p14:creationId xmlns:p14="http://schemas.microsoft.com/office/powerpoint/2010/main" val="230521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A0BFC-9E15-4A33-8818-9BA447B0CD6F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80899" name="Picture 2" descr="http://www.cestria.org/Portals/1/uploads/HR/iStock_00001646124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79426"/>
            <a:ext cx="40179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000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Struktura wieku kobiet w wieku rozrodczym w województwie łódzkim w latach 1995-2030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42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45" y="1453012"/>
            <a:ext cx="8424909" cy="52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3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Mediana wieku matek wydających na świat dzieci w województwie łódzkim według kolejności urodzenia w latach </a:t>
            </a:r>
            <a:b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</a:br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2002-2015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43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327" y="1320072"/>
            <a:ext cx="9099277" cy="51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82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212" y="134306"/>
            <a:ext cx="110615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Współczynniki dzietności w województwie łódzkim</a:t>
            </a:r>
            <a:b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</a:br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(w podziale na miasto i wieś), Łodzi i w Polsce w latach 1991-2015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44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57" y="1233967"/>
            <a:ext cx="7502686" cy="548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29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Płodność mieszkanek województwa łódzkiego (Ł) i Polski (P) w latach 1991 - 2015 (urodzenia na 1000 kobiet w danym wieku)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45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406" y="1690688"/>
            <a:ext cx="8967051" cy="504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52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A0BFC-9E15-4A33-8818-9BA447B0CD6F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80899" name="Picture 2" descr="http://www.cestria.org/Portals/1/uploads/HR/iStock_000016461249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79426"/>
            <a:ext cx="40179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82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1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8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To czego nam potrzeba abyśmy zagwarantowali sukces łódzkiego?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490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98990"/>
            <a:ext cx="10515600" cy="537797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5400" dirty="0"/>
              <a:t>Cierpliwości,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5400" dirty="0"/>
              <a:t>Miłości,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5400" dirty="0"/>
              <a:t>Tulenia,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5400" dirty="0"/>
              <a:t>Wyrozumiałości,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5400" dirty="0"/>
              <a:t>Poświecenia…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5400" dirty="0"/>
              <a:t>A czasu…już nie mamy!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6673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/>
          </p:cNvSpPr>
          <p:nvPr>
            <p:ph type="title"/>
          </p:nvPr>
        </p:nvSpPr>
        <p:spPr>
          <a:xfrm>
            <a:off x="7248526" y="1412876"/>
            <a:ext cx="3311525" cy="4752975"/>
          </a:xfrm>
        </p:spPr>
        <p:txBody>
          <a:bodyPr/>
          <a:lstStyle/>
          <a:p>
            <a:pPr eaLnBrk="1" hangingPunct="1"/>
            <a:r>
              <a:rPr lang="pl-PL" altLang="pl-PL" sz="3100" b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"Człowiek, który nie robi błędów, zwykle nie robi niczego."</a:t>
            </a:r>
            <a:r>
              <a:rPr lang="pl-PL" altLang="pl-PL" sz="3100"/>
              <a:t/>
            </a:r>
            <a:br>
              <a:rPr lang="pl-PL" altLang="pl-PL" sz="3100"/>
            </a:br>
            <a:r>
              <a:rPr lang="pl-PL" altLang="pl-PL" sz="3100"/>
              <a:t>			</a:t>
            </a:r>
            <a:r>
              <a:rPr lang="pl-PL" altLang="pl-PL"/>
              <a:t>		</a:t>
            </a:r>
            <a:r>
              <a:rPr lang="pl-PL" altLang="pl-PL" sz="2800" b="1">
                <a:solidFill>
                  <a:srgbClr val="8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   Edward John Phelps</a:t>
            </a:r>
            <a:endParaRPr lang="ru-RU" altLang="pl-PL" sz="2800" b="1">
              <a:solidFill>
                <a:srgbClr val="8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pic>
        <p:nvPicPr>
          <p:cNvPr id="274435" name="Picture 2" descr="http://i1.ryjbuk.pl/f2e6393e575ef6f3767ebb5702a368f22697a9fb/czlowiek-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627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6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06715B-692F-4B34-92F5-07F4CE85E82C}" type="slidenum">
              <a:rPr lang="pl-PL" altLang="pl-P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4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B63C36-AE46-45FF-BD42-F69E003BF8A9}" type="slidenum">
              <a:rPr lang="pl-PL" altLang="pl-PL">
                <a:solidFill>
                  <a:srgbClr val="898989"/>
                </a:solidFill>
              </a:rPr>
              <a:pPr/>
              <a:t>5</a:t>
            </a:fld>
            <a:endParaRPr lang="pl-PL" altLang="pl-PL">
              <a:solidFill>
                <a:srgbClr val="898989"/>
              </a:solidFill>
            </a:endParaRPr>
          </a:p>
        </p:txBody>
      </p:sp>
      <p:pic>
        <p:nvPicPr>
          <p:cNvPr id="19459" name="Picture 2" descr="http://2.bp.blogspot.com/-GTBFYu2aEN8/U-KkoiMnfaI/AAAAAAABFik/Mq4piZBLCBg/s1600/577acb9aea3d66e2c012ce243b7b85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0"/>
            <a:ext cx="5505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960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1981200" y="2547891"/>
            <a:ext cx="8229600" cy="296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kumimoji="1" lang="pl-PL" sz="1600" b="1" dirty="0">
              <a:solidFill>
                <a:srgbClr val="993300"/>
              </a:solidFill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pl-PL" sz="4000" b="1" dirty="0">
                <a:solidFill>
                  <a:srgbClr val="800000"/>
                </a:solidFill>
                <a:latin typeface="Cambria" pitchFamily="18" charset="0"/>
                <a:ea typeface="MS PGothic" pitchFamily="34" charset="-128"/>
                <a:cs typeface="Arial" charset="0"/>
              </a:rPr>
              <a:t>Dziękuję za uwagę!</a:t>
            </a:r>
          </a:p>
          <a:p>
            <a:pPr>
              <a:defRPr/>
            </a:pPr>
            <a:endParaRPr lang="pl-PL" sz="14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  <a:t>dr Artur Bartoszewicz</a:t>
            </a:r>
            <a:b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  <a:t> 0-602-288-576</a:t>
            </a:r>
            <a:b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  <a:t>artbar@hot.pl</a:t>
            </a:r>
            <a:b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  <a:t>www.facebook.com/artur.bartoszewicz.12</a:t>
            </a:r>
            <a:b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pl-PL" sz="1400" dirty="0">
                <a:solidFill>
                  <a:srgbClr val="800000"/>
                </a:solidFill>
                <a:latin typeface="Arial" charset="0"/>
                <a:cs typeface="Arial" charset="0"/>
              </a:rPr>
              <a:t>www.linkedin.com/pub/artur-bartoszewicz/27/4a1/686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pl-PL" sz="1600" dirty="0">
              <a:latin typeface="Arial" charset="0"/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98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Co robisz gdy dosięga Cię porażka?</a:t>
            </a:r>
          </a:p>
        </p:txBody>
      </p:sp>
      <p:pic>
        <p:nvPicPr>
          <p:cNvPr id="29699" name="Picture 4" descr="http://twojezycie.org/wp-content/uploads/2013/02/Fotolia_48390825_M-e1360237906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9500"/>
            <a:ext cx="91059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526567-9AD3-470E-A634-A8F5F15D8388}" type="slidenum">
              <a:rPr lang="pl-PL" altLang="pl-PL">
                <a:solidFill>
                  <a:srgbClr val="898989"/>
                </a:solidFill>
              </a:rPr>
              <a:pPr/>
              <a:t>6</a:t>
            </a:fld>
            <a:endParaRPr lang="pl-PL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7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 co robisz gdy odnosisz sukces?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8DFC1C-8E9A-4776-982E-BA16041A81B0}" type="slidenum">
              <a:rPr lang="pl-PL" altLang="pl-PL">
                <a:solidFill>
                  <a:srgbClr val="898989"/>
                </a:solidFill>
              </a:rPr>
              <a:pPr/>
              <a:t>7</a:t>
            </a:fld>
            <a:endParaRPr lang="pl-PL" altLang="pl-PL">
              <a:solidFill>
                <a:srgbClr val="898989"/>
              </a:solidFill>
            </a:endParaRPr>
          </a:p>
        </p:txBody>
      </p:sp>
      <p:pic>
        <p:nvPicPr>
          <p:cNvPr id="30724" name="Picture 2" descr="http://www.eplakaty.pl/img/towary/1/2012_12/16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420938"/>
            <a:ext cx="731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7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b="1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 co powinnaś/powinieneś zrobić?</a:t>
            </a:r>
          </a:p>
        </p:txBody>
      </p:sp>
      <p:pic>
        <p:nvPicPr>
          <p:cNvPr id="31747" name="Picture 2" descr="http://www.coslychacwbiznesie.pl/assets/21168240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347788"/>
            <a:ext cx="6119813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DEF029-7513-482A-9A46-C648A0D5E0E8}" type="slidenum">
              <a:rPr lang="pl-PL" altLang="pl-PL">
                <a:solidFill>
                  <a:srgbClr val="898989"/>
                </a:solidFill>
              </a:rPr>
              <a:pPr/>
              <a:t>8</a:t>
            </a:fld>
            <a:endParaRPr lang="pl-PL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6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009900"/>
          </a:xfrm>
        </p:spPr>
        <p:txBody>
          <a:bodyPr/>
          <a:lstStyle/>
          <a:p>
            <a:r>
              <a:rPr lang="pl-PL" altLang="pl-PL" sz="4000" b="1" i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NIE…</a:t>
            </a:r>
            <a:br>
              <a:rPr lang="pl-PL" altLang="pl-PL" sz="4000" b="1" i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</a:br>
            <a:r>
              <a:rPr lang="pl-PL" altLang="pl-PL" sz="4000" b="1" i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Sukces to stan umysłu</a:t>
            </a:r>
          </a:p>
        </p:txBody>
      </p:sp>
      <p:pic>
        <p:nvPicPr>
          <p:cNvPr id="20483" name="Picture 2" descr="Jak rozkręcić biz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886076"/>
            <a:ext cx="33845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29447E-FCEC-4986-B3D9-2DD375B9135F}" type="slidenum">
              <a:rPr lang="pl-PL" altLang="pl-PL">
                <a:solidFill>
                  <a:srgbClr val="898989"/>
                </a:solidFill>
              </a:rPr>
              <a:pPr/>
              <a:t>9</a:t>
            </a:fld>
            <a:endParaRPr lang="pl-PL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294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1639</Words>
  <Application>Microsoft Office PowerPoint</Application>
  <PresentationFormat>Panoramiczny</PresentationFormat>
  <Paragraphs>306</Paragraphs>
  <Slides>50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9" baseType="lpstr">
      <vt:lpstr>ＭＳ Ｐゴシック</vt:lpstr>
      <vt:lpstr>ＭＳ Ｐゴシック</vt:lpstr>
      <vt:lpstr>Arial</vt:lpstr>
      <vt:lpstr>Calibri</vt:lpstr>
      <vt:lpstr>Calibri Light</vt:lpstr>
      <vt:lpstr>Cambria</vt:lpstr>
      <vt:lpstr>Roboto</vt:lpstr>
      <vt:lpstr>Times New Roman</vt:lpstr>
      <vt:lpstr>Motyw pakietu Office</vt:lpstr>
      <vt:lpstr>Prezentacja programu PowerPoint</vt:lpstr>
      <vt:lpstr>Prezentacja programu PowerPoint</vt:lpstr>
      <vt:lpstr>Czy osobą dopasowaną do rynku pracy trzeba się urodzić?</vt:lpstr>
      <vt:lpstr>Kim łódzkie dzieci będą w przyszłości?</vt:lpstr>
      <vt:lpstr>Prezentacja programu PowerPoint</vt:lpstr>
      <vt:lpstr>Co robisz gdy dosięga Cię porażka?</vt:lpstr>
      <vt:lpstr>A co robisz gdy odnosisz sukces?</vt:lpstr>
      <vt:lpstr>A co powinnaś/powinieneś zrobić?</vt:lpstr>
      <vt:lpstr>NIE… Sukces to stan umysłu</vt:lpstr>
      <vt:lpstr>Włączmy w naszych dzieciach myślenie!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Łódzkie - demografia w pigułce </vt:lpstr>
      <vt:lpstr>24.853.650 g</vt:lpstr>
      <vt:lpstr>Łódzkie - demografia w pigułce </vt:lpstr>
      <vt:lpstr>Zmiany liczby ludności Polski według województw w latach 1995-2035 </vt:lpstr>
      <vt:lpstr>Oj, to tylko prognozy…</vt:lpstr>
      <vt:lpstr>Liczba ludności województwa łódzkiego w latach 2002-2035 według różnych prognoz ludnościowych GUS i liczba rzeczywista </vt:lpstr>
      <vt:lpstr>Przewidywana skala ruchu naturalnego w województwie łódzkim w latach 2015-2035 według prognoz GUS z 2008 i 2014 r. </vt:lpstr>
      <vt:lpstr>Armagedon w łódzkiem</vt:lpstr>
      <vt:lpstr>Łodzian mniej o 11,3 procent</vt:lpstr>
      <vt:lpstr>Prognoza ludności w powiatach w 2030 roku i porównanie z rokiem 2017</vt:lpstr>
      <vt:lpstr>Udział osób starszych (60+ i 65+) w Polsce w latach 1995-2035 w podziale regionalnym (jako % ludności ogółem)</vt:lpstr>
      <vt:lpstr>Liczba osób bardzo starych w województwie łódzkim w latach 2005-2035 (w tys. osób)</vt:lpstr>
      <vt:lpstr>Łódzkie – rynek pracy w pigułce</vt:lpstr>
      <vt:lpstr>Prezentacja programu PowerPoint</vt:lpstr>
      <vt:lpstr>Łódzkie – przedszkola w pigułce</vt:lpstr>
      <vt:lpstr>Dylematy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Struktura wieku kobiet w wieku rozrodczym w województwie łódzkim w latach 1995-2030</vt:lpstr>
      <vt:lpstr>Mediana wieku matek wydających na świat dzieci w województwie łódzkim według kolejności urodzenia w latach  2002-2015</vt:lpstr>
      <vt:lpstr>Współczynniki dzietności w województwie łódzkim (w podziale na miasto i wieś), Łodzi i w Polsce w latach 1991-2015</vt:lpstr>
      <vt:lpstr>Płodność mieszkanek województwa łódzkiego (Ł) i Polski (P) w latach 1991 - 2015 (urodzenia na 1000 kobiet w danym wieku)</vt:lpstr>
      <vt:lpstr>Prezentacja programu PowerPoint</vt:lpstr>
      <vt:lpstr>To czego nam potrzeba abyśmy zagwarantowali sukces łódzkiego?</vt:lpstr>
      <vt:lpstr>Prezentacja programu PowerPoint</vt:lpstr>
      <vt:lpstr>"Człowiek, który nie robi błędów, zwykle nie robi niczego."          Edward John Phelps</vt:lpstr>
      <vt:lpstr>Prezentacja programu PowerPoint</vt:lpstr>
    </vt:vector>
  </TitlesOfParts>
  <Company>Urząd Marszałkowski Województwa Łódzkiego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Podolak</dc:creator>
  <cp:lastModifiedBy>Ewa Pflaume</cp:lastModifiedBy>
  <cp:revision>27</cp:revision>
  <dcterms:created xsi:type="dcterms:W3CDTF">2018-04-20T10:15:56Z</dcterms:created>
  <dcterms:modified xsi:type="dcterms:W3CDTF">2018-04-27T05:36:43Z</dcterms:modified>
</cp:coreProperties>
</file>