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69" r:id="rId4"/>
    <p:sldId id="263" r:id="rId5"/>
    <p:sldId id="270" r:id="rId6"/>
    <p:sldId id="262" r:id="rId7"/>
    <p:sldId id="274" r:id="rId8"/>
    <p:sldId id="27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C9239-3BFD-4D60-832F-9AB3257D09F3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18251-9B28-4B2F-B4EB-60B008B93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33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88131D24-E8AD-4773-A633-71BFAAB46785}" type="slidenum">
              <a:rPr lang="pl-PL" altLang="pl-PL" sz="1200">
                <a:solidFill>
                  <a:schemeClr val="tx1"/>
                </a:solidFill>
              </a:rPr>
              <a:pPr/>
              <a:t>2</a:t>
            </a:fld>
            <a:endParaRPr lang="pl-PL" altLang="pl-PL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88131D24-E8AD-4773-A633-71BFAAB46785}" type="slidenum">
              <a:rPr lang="pl-PL" altLang="pl-PL" sz="1200">
                <a:solidFill>
                  <a:schemeClr val="tx1"/>
                </a:solidFill>
              </a:rPr>
              <a:pPr/>
              <a:t>3</a:t>
            </a:fld>
            <a:endParaRPr lang="pl-PL" altLang="pl-PL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88131D24-E8AD-4773-A633-71BFAAB46785}" type="slidenum">
              <a:rPr lang="pl-PL" altLang="pl-PL" sz="1200">
                <a:solidFill>
                  <a:schemeClr val="tx1"/>
                </a:solidFill>
              </a:rPr>
              <a:pPr/>
              <a:t>4</a:t>
            </a:fld>
            <a:endParaRPr lang="pl-PL" altLang="pl-PL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88131D24-E8AD-4773-A633-71BFAAB46785}" type="slidenum">
              <a:rPr lang="pl-PL" altLang="pl-PL" sz="1200">
                <a:solidFill>
                  <a:schemeClr val="tx1"/>
                </a:solidFill>
              </a:rPr>
              <a:pPr/>
              <a:t>5</a:t>
            </a:fld>
            <a:endParaRPr lang="pl-PL" altLang="pl-PL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88131D24-E8AD-4773-A633-71BFAAB46785}" type="slidenum">
              <a:rPr lang="pl-PL" altLang="pl-PL" sz="1200">
                <a:solidFill>
                  <a:schemeClr val="tx1"/>
                </a:solidFill>
              </a:rPr>
              <a:pPr/>
              <a:t>6</a:t>
            </a:fld>
            <a:endParaRPr lang="pl-PL" altLang="pl-PL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88131D24-E8AD-4773-A633-71BFAAB46785}" type="slidenum">
              <a:rPr lang="pl-PL" altLang="pl-PL" sz="1200">
                <a:solidFill>
                  <a:schemeClr val="tx1"/>
                </a:solidFill>
              </a:rPr>
              <a:pPr/>
              <a:t>7</a:t>
            </a:fld>
            <a:endParaRPr lang="pl-PL" altLang="pl-PL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57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82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06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65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26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1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43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31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64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89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75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E693-9BC3-4EEF-8F97-9832F05A6502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ECB5-4B30-4BEC-940F-468331E8C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0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4"/>
            <a:ext cx="9144000" cy="6849406"/>
          </a:xfrm>
          <a:prstGeom prst="rect">
            <a:avLst/>
          </a:prstGeom>
        </p:spPr>
      </p:pic>
      <p:sp>
        <p:nvSpPr>
          <p:cNvPr id="24" name="Tytuł 1"/>
          <p:cNvSpPr txBox="1">
            <a:spLocks/>
          </p:cNvSpPr>
          <p:nvPr/>
        </p:nvSpPr>
        <p:spPr>
          <a:xfrm>
            <a:off x="395536" y="1611754"/>
            <a:ext cx="770485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5300" b="1" dirty="0" smtClean="0">
                <a:solidFill>
                  <a:schemeClr val="tx2">
                    <a:lumMod val="50000"/>
                  </a:schemeClr>
                </a:solidFill>
              </a:rPr>
              <a:t>Co dla Ciebie mamy?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3100" i="1" dirty="0" smtClean="0">
                <a:solidFill>
                  <a:schemeClr val="tx2">
                    <a:lumMod val="50000"/>
                  </a:schemeClr>
                </a:solidFill>
              </a:rPr>
              <a:t>Fundusze Europejskie na rozwój działalności </a:t>
            </a:r>
            <a:br>
              <a:rPr lang="pl-PL" sz="31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3100" i="1" dirty="0" smtClean="0">
                <a:solidFill>
                  <a:schemeClr val="tx2">
                    <a:lumMod val="50000"/>
                  </a:schemeClr>
                </a:solidFill>
              </a:rPr>
              <a:t>badawczo-rozwojowej w ramach RPO WŁ</a:t>
            </a:r>
            <a:endParaRPr lang="pl-PL" sz="31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11560" y="4397638"/>
            <a:ext cx="715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Marcin Pawlak, Zastępca Dyrektora Departamentu Polityki Regionalnej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11560" y="476697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Marta Jagodzińska, Zastępca Dyrektora Centrum Obsługi Przedsiębiorcy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0" y="5877272"/>
            <a:ext cx="5472000" cy="62282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6492768"/>
            <a:ext cx="5184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Projekt jest współfinansowany przez Unię Europejską z Europejskiego Funduszu Społecznego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22699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4"/>
          <p:cNvSpPr>
            <a:spLocks noChangeArrowheads="1"/>
          </p:cNvSpPr>
          <p:nvPr/>
        </p:nvSpPr>
        <p:spPr bwMode="auto">
          <a:xfrm>
            <a:off x="2589213" y="2149475"/>
            <a:ext cx="41560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chemeClr val="bg1"/>
              </a:solidFill>
            </a:endParaRPr>
          </a:p>
        </p:txBody>
      </p:sp>
      <p:sp>
        <p:nvSpPr>
          <p:cNvPr id="11267" name="Prostokąt 5"/>
          <p:cNvSpPr>
            <a:spLocks noChangeArrowheads="1"/>
          </p:cNvSpPr>
          <p:nvPr/>
        </p:nvSpPr>
        <p:spPr bwMode="auto">
          <a:xfrm>
            <a:off x="2717800" y="434975"/>
            <a:ext cx="7143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chemeClr val="bg1"/>
              </a:solidFill>
            </a:endParaRPr>
          </a:p>
        </p:txBody>
      </p:sp>
      <p:sp>
        <p:nvSpPr>
          <p:cNvPr id="11268" name="pole tekstowe 2"/>
          <p:cNvSpPr txBox="1">
            <a:spLocks noChangeArrowheads="1"/>
          </p:cNvSpPr>
          <p:nvPr/>
        </p:nvSpPr>
        <p:spPr bwMode="auto">
          <a:xfrm>
            <a:off x="232244" y="4926013"/>
            <a:ext cx="3005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pl-PL" altLang="pl-P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przedsiębiorcy</a:t>
            </a:r>
            <a:endParaRPr lang="pl-PL" altLang="pl-P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pl-PL" altLang="pl-P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269" name="Łącznik prostoliniowy 4"/>
          <p:cNvCxnSpPr>
            <a:cxnSpLocks noChangeShapeType="1"/>
          </p:cNvCxnSpPr>
          <p:nvPr/>
        </p:nvCxnSpPr>
        <p:spPr bwMode="auto">
          <a:xfrm flipV="1">
            <a:off x="0" y="1520825"/>
            <a:ext cx="8526463" cy="53260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12725"/>
            <a:ext cx="9155113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pole tekstowe 1"/>
          <p:cNvSpPr txBox="1">
            <a:spLocks noChangeArrowheads="1"/>
          </p:cNvSpPr>
          <p:nvPr/>
        </p:nvSpPr>
        <p:spPr bwMode="auto">
          <a:xfrm>
            <a:off x="112713" y="306388"/>
            <a:ext cx="650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PODDZIAŁANIE 1.2.1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INFRASTRUKTURA B+R PRZEDSIĘBIORSTW</a:t>
            </a:r>
          </a:p>
        </p:txBody>
      </p:sp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3" y="1264180"/>
            <a:ext cx="91440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6" name="pole tekstowe 10"/>
          <p:cNvSpPr txBox="1">
            <a:spLocks noChangeArrowheads="1"/>
          </p:cNvSpPr>
          <p:nvPr/>
        </p:nvSpPr>
        <p:spPr bwMode="auto">
          <a:xfrm>
            <a:off x="177800" y="1436688"/>
            <a:ext cx="347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RODZAJE PROJEKTÓW:</a:t>
            </a:r>
          </a:p>
        </p:txBody>
      </p:sp>
      <p:sp>
        <p:nvSpPr>
          <p:cNvPr id="11285" name="pole tekstowe 28"/>
          <p:cNvSpPr txBox="1">
            <a:spLocks noChangeArrowheads="1"/>
          </p:cNvSpPr>
          <p:nvPr/>
        </p:nvSpPr>
        <p:spPr bwMode="auto">
          <a:xfrm>
            <a:off x="2686050" y="4926013"/>
            <a:ext cx="146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~ 64,96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mln zł</a:t>
            </a:r>
          </a:p>
        </p:txBody>
      </p:sp>
      <p:pic>
        <p:nvPicPr>
          <p:cNvPr id="1129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116388"/>
            <a:ext cx="36083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2" name="pole tekstowe 38"/>
          <p:cNvSpPr txBox="1">
            <a:spLocks noChangeArrowheads="1"/>
          </p:cNvSpPr>
          <p:nvPr/>
        </p:nvSpPr>
        <p:spPr bwMode="auto">
          <a:xfrm>
            <a:off x="5589588" y="5849938"/>
            <a:ext cx="347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 BENEFICJENTÓW: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97" y="2781564"/>
            <a:ext cx="5714206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-11113" y="3473020"/>
            <a:ext cx="9188756" cy="870997"/>
            <a:chOff x="0" y="3827462"/>
            <a:chExt cx="9144000" cy="712787"/>
          </a:xfrm>
        </p:grpSpPr>
        <p:pic>
          <p:nvPicPr>
            <p:cNvPr id="11277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7462"/>
              <a:ext cx="9144000" cy="71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8" name="pole tekstowe 21"/>
            <p:cNvSpPr txBox="1">
              <a:spLocks noChangeArrowheads="1"/>
            </p:cNvSpPr>
            <p:nvPr/>
          </p:nvSpPr>
          <p:spPr bwMode="auto">
            <a:xfrm>
              <a:off x="215044" y="3984625"/>
              <a:ext cx="3479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TYP BENEFICJENTÓW:</a:t>
              </a:r>
            </a:p>
          </p:txBody>
        </p:sp>
      </p:grpSp>
      <p:sp>
        <p:nvSpPr>
          <p:cNvPr id="11279" name="pole tekstowe 11"/>
          <p:cNvSpPr txBox="1">
            <a:spLocks noChangeArrowheads="1"/>
          </p:cNvSpPr>
          <p:nvPr/>
        </p:nvSpPr>
        <p:spPr bwMode="auto">
          <a:xfrm>
            <a:off x="112713" y="2159443"/>
            <a:ext cx="4227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utworzenie lub rozwój zaplecza badawczo-rozwojowego, w celu prowadzenia działalności innowacyjnej przedsiębiorstwa.</a:t>
            </a:r>
          </a:p>
        </p:txBody>
      </p:sp>
      <p:sp>
        <p:nvSpPr>
          <p:cNvPr id="23" name="Elipsa 18"/>
          <p:cNvSpPr>
            <a:spLocks noChangeArrowheads="1"/>
          </p:cNvSpPr>
          <p:nvPr/>
        </p:nvSpPr>
        <p:spPr bwMode="auto">
          <a:xfrm>
            <a:off x="7392948" y="2137359"/>
            <a:ext cx="1577194" cy="1577193"/>
          </a:xfrm>
          <a:prstGeom prst="ellipse">
            <a:avLst/>
          </a:prstGeom>
          <a:solidFill>
            <a:srgbClr val="F9D108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2" grpId="0"/>
      <p:bldP spid="11276" grpId="0"/>
      <p:bldP spid="112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4"/>
          <p:cNvSpPr>
            <a:spLocks noChangeArrowheads="1"/>
          </p:cNvSpPr>
          <p:nvPr/>
        </p:nvSpPr>
        <p:spPr bwMode="auto">
          <a:xfrm>
            <a:off x="2589213" y="2149475"/>
            <a:ext cx="41560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chemeClr val="bg1"/>
              </a:solidFill>
            </a:endParaRPr>
          </a:p>
        </p:txBody>
      </p:sp>
      <p:sp>
        <p:nvSpPr>
          <p:cNvPr id="11267" name="Prostokąt 5"/>
          <p:cNvSpPr>
            <a:spLocks noChangeArrowheads="1"/>
          </p:cNvSpPr>
          <p:nvPr/>
        </p:nvSpPr>
        <p:spPr bwMode="auto">
          <a:xfrm>
            <a:off x="2717800" y="434975"/>
            <a:ext cx="7143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chemeClr val="bg1"/>
              </a:solidFill>
            </a:endParaRPr>
          </a:p>
        </p:txBody>
      </p:sp>
      <p:cxnSp>
        <p:nvCxnSpPr>
          <p:cNvPr id="11269" name="Łącznik prostoliniowy 4"/>
          <p:cNvCxnSpPr>
            <a:cxnSpLocks noChangeShapeType="1"/>
          </p:cNvCxnSpPr>
          <p:nvPr/>
        </p:nvCxnSpPr>
        <p:spPr bwMode="auto">
          <a:xfrm flipV="1">
            <a:off x="0" y="1520825"/>
            <a:ext cx="8526463" cy="53260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12725"/>
            <a:ext cx="9155113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pole tekstowe 1"/>
          <p:cNvSpPr txBox="1">
            <a:spLocks noChangeArrowheads="1"/>
          </p:cNvSpPr>
          <p:nvPr/>
        </p:nvSpPr>
        <p:spPr bwMode="auto">
          <a:xfrm>
            <a:off x="112713" y="306388"/>
            <a:ext cx="650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PODDZIAŁANIE 1.2.1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INFRASTRUKTURA B+R PRZEDSIĘBIORSTW</a:t>
            </a:r>
          </a:p>
        </p:txBody>
      </p:sp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3" y="1264180"/>
            <a:ext cx="91440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97" y="1001125"/>
            <a:ext cx="2779291" cy="27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5" name="pole tekstowe 28"/>
          <p:cNvSpPr txBox="1">
            <a:spLocks noChangeArrowheads="1"/>
          </p:cNvSpPr>
          <p:nvPr/>
        </p:nvSpPr>
        <p:spPr bwMode="auto">
          <a:xfrm>
            <a:off x="2686050" y="4926013"/>
            <a:ext cx="146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~ 64,96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mln zł</a:t>
            </a:r>
          </a:p>
        </p:txBody>
      </p:sp>
      <p:pic>
        <p:nvPicPr>
          <p:cNvPr id="1129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116388"/>
            <a:ext cx="36083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2" name="pole tekstowe 38"/>
          <p:cNvSpPr txBox="1">
            <a:spLocks noChangeArrowheads="1"/>
          </p:cNvSpPr>
          <p:nvPr/>
        </p:nvSpPr>
        <p:spPr bwMode="auto">
          <a:xfrm>
            <a:off x="5589588" y="5849938"/>
            <a:ext cx="347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 BENEFICJENTÓW: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83" y="4183856"/>
            <a:ext cx="3760820" cy="269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8" name="pole tekstowe 21"/>
          <p:cNvSpPr txBox="1">
            <a:spLocks noChangeArrowheads="1"/>
          </p:cNvSpPr>
          <p:nvPr/>
        </p:nvSpPr>
        <p:spPr bwMode="auto">
          <a:xfrm>
            <a:off x="204984" y="3665067"/>
            <a:ext cx="3496832" cy="4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 BENEFICJENTÓW: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6781" y="1458901"/>
            <a:ext cx="72217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chemeClr val="bg1"/>
                </a:solidFill>
              </a:rPr>
              <a:t>MAX. WARTOŚĆ WYDATKÓW </a:t>
            </a:r>
            <a:r>
              <a:rPr lang="pl-PL" sz="2400" b="1" dirty="0" smtClean="0">
                <a:solidFill>
                  <a:schemeClr val="bg1"/>
                </a:solidFill>
              </a:rPr>
              <a:t>KWALIFIKOWANYCH</a:t>
            </a:r>
          </a:p>
          <a:p>
            <a:pPr lvl="0"/>
            <a:r>
              <a:rPr lang="pl-PL" b="1" dirty="0" smtClean="0"/>
              <a:t>PROJEKTU</a:t>
            </a:r>
            <a:r>
              <a:rPr lang="pl-PL" dirty="0"/>
              <a:t>: </a:t>
            </a:r>
            <a:r>
              <a:rPr lang="pl-PL" sz="3600" b="1" dirty="0"/>
              <a:t>25 mln </a:t>
            </a:r>
            <a:r>
              <a:rPr lang="pl-PL" sz="3600" b="1" dirty="0" smtClean="0"/>
              <a:t>zł</a:t>
            </a:r>
            <a:endParaRPr lang="pl-PL" b="1" dirty="0"/>
          </a:p>
          <a:p>
            <a:pPr lvl="0"/>
            <a:r>
              <a:rPr lang="pl-PL" b="1" dirty="0" smtClean="0"/>
              <a:t>MAX</a:t>
            </a:r>
            <a:r>
              <a:rPr lang="pl-PL" b="1" dirty="0"/>
              <a:t>. POZIOM DOFINANSOWANIA: </a:t>
            </a:r>
            <a:r>
              <a:rPr lang="pl-PL" sz="3600" b="1" dirty="0"/>
              <a:t>35</a:t>
            </a:r>
            <a:r>
              <a:rPr lang="pl-PL" sz="3600" b="1" dirty="0" smtClean="0"/>
              <a:t>%</a:t>
            </a:r>
            <a:endParaRPr lang="pl-PL" b="1" dirty="0" smtClean="0"/>
          </a:p>
          <a:p>
            <a:pPr lvl="0"/>
            <a:r>
              <a:rPr lang="pl-PL" dirty="0" smtClean="0"/>
              <a:t>Może </a:t>
            </a:r>
            <a:r>
              <a:rPr lang="pl-PL" dirty="0"/>
              <a:t>ulec zwiększeniu:</a:t>
            </a:r>
          </a:p>
          <a:p>
            <a:r>
              <a:rPr lang="pl-PL" dirty="0"/>
              <a:t>do 45% - dla średniego przedsiębiorstwa,</a:t>
            </a:r>
          </a:p>
          <a:p>
            <a:r>
              <a:rPr lang="pl-PL" dirty="0"/>
              <a:t>do 55% -  dla mikro- i </a:t>
            </a:r>
            <a:r>
              <a:rPr lang="pl-PL" dirty="0" smtClean="0"/>
              <a:t>małego przedsiębiorstwa</a:t>
            </a:r>
            <a:r>
              <a:rPr lang="pl-PL" dirty="0"/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0135" y="3941664"/>
            <a:ext cx="51248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AKTUALNY KONKURS</a:t>
            </a:r>
            <a:r>
              <a:rPr lang="pl-PL" dirty="0"/>
              <a:t>:  </a:t>
            </a:r>
            <a:endParaRPr lang="pl-PL" dirty="0" smtClean="0"/>
          </a:p>
          <a:p>
            <a:pPr lvl="0"/>
            <a:r>
              <a:rPr lang="pl-PL" dirty="0" smtClean="0"/>
              <a:t>II </a:t>
            </a:r>
            <a:r>
              <a:rPr lang="pl-PL" dirty="0"/>
              <a:t>RUNDA  - do 12 kwietnia 2018 r. </a:t>
            </a:r>
          </a:p>
          <a:p>
            <a:pPr lvl="0"/>
            <a:r>
              <a:rPr lang="pl-PL" dirty="0"/>
              <a:t>III runda od 13 kwietnia 2018 r. - 28 maja 2018 r. </a:t>
            </a:r>
            <a:endParaRPr lang="pl-PL" dirty="0" smtClean="0"/>
          </a:p>
          <a:p>
            <a:pPr lvl="0"/>
            <a:r>
              <a:rPr lang="pl-PL" dirty="0" smtClean="0"/>
              <a:t>PULA ŚRODKÓW: ok. 84 MLN ZŁ.</a:t>
            </a:r>
          </a:p>
          <a:p>
            <a:pPr lvl="0"/>
            <a:endParaRPr lang="pl-PL" dirty="0"/>
          </a:p>
          <a:p>
            <a:pPr lvl="0"/>
            <a:r>
              <a:rPr lang="pl-PL" b="1" dirty="0"/>
              <a:t>PLANOWANE TERMINY ROZPOCZĘCIA </a:t>
            </a:r>
            <a:r>
              <a:rPr lang="pl-PL" b="1" dirty="0" smtClean="0"/>
              <a:t>KOLEJNYCH NABORÓW</a:t>
            </a:r>
            <a:r>
              <a:rPr lang="pl-PL" dirty="0"/>
              <a:t>:   </a:t>
            </a:r>
          </a:p>
          <a:p>
            <a:r>
              <a:rPr lang="pl-PL" dirty="0"/>
              <a:t>czerwiec 2018 r.</a:t>
            </a:r>
          </a:p>
          <a:p>
            <a:r>
              <a:rPr lang="pl-PL" dirty="0"/>
              <a:t>grudzień 2018 r.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4969412" y="1878555"/>
            <a:ext cx="2415257" cy="1954744"/>
            <a:chOff x="4151313" y="1441531"/>
            <a:chExt cx="2415257" cy="1954744"/>
          </a:xfrm>
        </p:grpSpPr>
        <p:sp>
          <p:nvSpPr>
            <p:cNvPr id="28" name="Elipsa 12"/>
            <p:cNvSpPr>
              <a:spLocks noChangeArrowheads="1"/>
            </p:cNvSpPr>
            <p:nvPr/>
          </p:nvSpPr>
          <p:spPr bwMode="auto">
            <a:xfrm>
              <a:off x="4552247" y="1441531"/>
              <a:ext cx="1930400" cy="1954744"/>
            </a:xfrm>
            <a:prstGeom prst="ellipse">
              <a:avLst/>
            </a:prstGeom>
            <a:solidFill>
              <a:srgbClr val="1255BA">
                <a:alpha val="6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tabLst>
                  <a:tab pos="2667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67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67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67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67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67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67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67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600">
                <a:solidFill>
                  <a:schemeClr val="bg1"/>
                </a:solidFill>
              </a:endParaRPr>
            </a:p>
          </p:txBody>
        </p:sp>
        <p:sp>
          <p:nvSpPr>
            <p:cNvPr id="29" name="pole tekstowe 13"/>
            <p:cNvSpPr txBox="1">
              <a:spLocks noChangeArrowheads="1"/>
            </p:cNvSpPr>
            <p:nvPr/>
          </p:nvSpPr>
          <p:spPr bwMode="auto">
            <a:xfrm>
              <a:off x="4151313" y="1822098"/>
              <a:ext cx="241525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4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Prostokąt 5"/>
          <p:cNvSpPr>
            <a:spLocks noChangeArrowheads="1"/>
          </p:cNvSpPr>
          <p:nvPr/>
        </p:nvSpPr>
        <p:spPr bwMode="auto">
          <a:xfrm>
            <a:off x="2717800" y="434975"/>
            <a:ext cx="7143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chemeClr val="bg1"/>
              </a:solidFill>
            </a:endParaRPr>
          </a:p>
        </p:txBody>
      </p:sp>
      <p:cxnSp>
        <p:nvCxnSpPr>
          <p:cNvPr id="11269" name="Łącznik prostoliniowy 4"/>
          <p:cNvCxnSpPr>
            <a:cxnSpLocks noChangeShapeType="1"/>
          </p:cNvCxnSpPr>
          <p:nvPr/>
        </p:nvCxnSpPr>
        <p:spPr bwMode="auto">
          <a:xfrm flipV="1">
            <a:off x="0" y="1520825"/>
            <a:ext cx="8526463" cy="53260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6" name="pole tekstowe 10"/>
          <p:cNvSpPr txBox="1">
            <a:spLocks noChangeArrowheads="1"/>
          </p:cNvSpPr>
          <p:nvPr/>
        </p:nvSpPr>
        <p:spPr bwMode="auto">
          <a:xfrm>
            <a:off x="177800" y="1436688"/>
            <a:ext cx="347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RODZAJE PROJEKTÓW:</a:t>
            </a:r>
          </a:p>
        </p:txBody>
      </p:sp>
      <p:sp>
        <p:nvSpPr>
          <p:cNvPr id="11281" name="pole tekstowe 13"/>
          <p:cNvSpPr txBox="1">
            <a:spLocks noChangeArrowheads="1"/>
          </p:cNvSpPr>
          <p:nvPr/>
        </p:nvSpPr>
        <p:spPr bwMode="auto">
          <a:xfrm>
            <a:off x="4027488" y="2174875"/>
            <a:ext cx="146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~ 43,3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mln zł</a:t>
            </a:r>
          </a:p>
        </p:txBody>
      </p:sp>
      <p:sp>
        <p:nvSpPr>
          <p:cNvPr id="11284" name="pole tekstowe 27"/>
          <p:cNvSpPr txBox="1">
            <a:spLocks noChangeArrowheads="1"/>
          </p:cNvSpPr>
          <p:nvPr/>
        </p:nvSpPr>
        <p:spPr bwMode="auto">
          <a:xfrm>
            <a:off x="3633788" y="4233863"/>
            <a:ext cx="1706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 kwartał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2017</a:t>
            </a:r>
          </a:p>
        </p:txBody>
      </p:sp>
      <p:pic>
        <p:nvPicPr>
          <p:cNvPr id="112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9" y="170657"/>
            <a:ext cx="9176419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7" name="pole tekstowe 30"/>
          <p:cNvSpPr txBox="1">
            <a:spLocks noChangeArrowheads="1"/>
          </p:cNvSpPr>
          <p:nvPr/>
        </p:nvSpPr>
        <p:spPr bwMode="auto">
          <a:xfrm>
            <a:off x="2563267" y="389007"/>
            <a:ext cx="6444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PODDZIAŁANIE 1.2.2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PROJEKTY B+R PRZEDSIĘBIORSTW</a:t>
            </a:r>
          </a:p>
        </p:txBody>
      </p:sp>
      <p:sp>
        <p:nvSpPr>
          <p:cNvPr id="11289" name="pole tekstowe 33"/>
          <p:cNvSpPr txBox="1">
            <a:spLocks noChangeArrowheads="1"/>
          </p:cNvSpPr>
          <p:nvPr/>
        </p:nvSpPr>
        <p:spPr bwMode="auto">
          <a:xfrm>
            <a:off x="4460425" y="2172254"/>
            <a:ext cx="44894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pl-PL" alt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badania przemysłowe </a:t>
            </a:r>
            <a:endParaRPr lang="pl-PL" altLang="pl-P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pl-PL" alt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pl-PL" alt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eksperymentalne prace rozwojowe;</a:t>
            </a:r>
          </a:p>
          <a:p>
            <a:pPr algn="r">
              <a:spcBef>
                <a:spcPct val="0"/>
              </a:spcBef>
            </a:pPr>
            <a:r>
              <a:rPr lang="pl-PL" alt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eksperymentalne prace rozwojowe,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pl-PL" alt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służące opracowaniu nowego lub znacząco udoskonalonego produktu (wyrobu lub usługi) lub </a:t>
            </a:r>
            <a:r>
              <a:rPr lang="pl-PL" alt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procesu.</a:t>
            </a:r>
            <a:endParaRPr lang="pl-PL" alt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93" name="pole tekstowe 39"/>
          <p:cNvSpPr txBox="1">
            <a:spLocks noChangeArrowheads="1"/>
          </p:cNvSpPr>
          <p:nvPr/>
        </p:nvSpPr>
        <p:spPr bwMode="auto">
          <a:xfrm>
            <a:off x="4263231" y="4825727"/>
            <a:ext cx="471090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6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pl-PL" alt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przedsiębiorcy</a:t>
            </a:r>
            <a:r>
              <a:rPr lang="pl-PL" altLang="pl-P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342900" indent="-342900" algn="r">
              <a:spcBef>
                <a:spcPct val="0"/>
              </a:spcBef>
            </a:pPr>
            <a:r>
              <a:rPr lang="pl-PL" altLang="pl-P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konsorcja </a:t>
            </a:r>
            <a:r>
              <a:rPr lang="pl-PL" alt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przemysłowe</a:t>
            </a:r>
          </a:p>
          <a:p>
            <a:pPr algn="r" eaLnBrk="1" hangingPunct="1">
              <a:spcBef>
                <a:spcPct val="0"/>
              </a:spcBef>
              <a:buNone/>
            </a:pPr>
            <a:r>
              <a:rPr lang="pl-PL" alt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altLang="pl-P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z rolą wiodącą przedsiębiorcy.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9" y="1315245"/>
            <a:ext cx="4506788" cy="300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" y="1364463"/>
            <a:ext cx="9180481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41" y="1436688"/>
            <a:ext cx="36083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303"/>
            <a:ext cx="918520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2" name="pole tekstowe 38"/>
          <p:cNvSpPr txBox="1">
            <a:spLocks noChangeArrowheads="1"/>
          </p:cNvSpPr>
          <p:nvPr/>
        </p:nvSpPr>
        <p:spPr bwMode="auto">
          <a:xfrm>
            <a:off x="5528183" y="4553222"/>
            <a:ext cx="347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 BENEFICJENTÓW:</a:t>
            </a:r>
          </a:p>
        </p:txBody>
      </p:sp>
      <p:pic>
        <p:nvPicPr>
          <p:cNvPr id="1128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80" y="4653135"/>
            <a:ext cx="2350915" cy="235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3" name="Elipsa 26"/>
          <p:cNvSpPr>
            <a:spLocks noChangeArrowheads="1"/>
          </p:cNvSpPr>
          <p:nvPr/>
        </p:nvSpPr>
        <p:spPr bwMode="auto">
          <a:xfrm>
            <a:off x="1341334" y="3717032"/>
            <a:ext cx="1941495" cy="1872208"/>
          </a:xfrm>
          <a:prstGeom prst="ellipse">
            <a:avLst/>
          </a:prstGeom>
          <a:solidFill>
            <a:srgbClr val="1255BA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chemeClr val="bg1"/>
              </a:solidFill>
            </a:endParaRPr>
          </a:p>
        </p:txBody>
      </p:sp>
      <p:sp>
        <p:nvSpPr>
          <p:cNvPr id="11285" name="pole tekstowe 28"/>
          <p:cNvSpPr txBox="1">
            <a:spLocks noChangeArrowheads="1"/>
          </p:cNvSpPr>
          <p:nvPr/>
        </p:nvSpPr>
        <p:spPr bwMode="auto">
          <a:xfrm>
            <a:off x="1579449" y="4176082"/>
            <a:ext cx="14652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~ </a:t>
            </a:r>
            <a:r>
              <a:rPr lang="pl-PL" altLang="pl-PL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62 mln </a:t>
            </a:r>
            <a:r>
              <a:rPr lang="pl-PL" altLang="pl-PL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80" y="5022869"/>
            <a:ext cx="157321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ole tekstowe 20"/>
          <p:cNvSpPr txBox="1"/>
          <p:nvPr/>
        </p:nvSpPr>
        <p:spPr>
          <a:xfrm>
            <a:off x="2231416" y="5347810"/>
            <a:ext cx="1630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DOFINANSOWANIE </a:t>
            </a:r>
          </a:p>
          <a:p>
            <a:pPr algn="ctr"/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85% </a:t>
            </a:r>
          </a:p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WYDATKÓW KWALIF.</a:t>
            </a:r>
          </a:p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CAŁY PROJEKT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9719" y="5224698"/>
            <a:ext cx="2094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/>
              <a:t>D</a:t>
            </a:r>
            <a:r>
              <a:rPr lang="pl-PL" sz="1400" b="1" dirty="0" smtClean="0"/>
              <a:t>ofinansowania </a:t>
            </a:r>
            <a:r>
              <a:rPr lang="pl-PL" sz="1400" b="1" dirty="0"/>
              <a:t>dla organizacji badawczych</a:t>
            </a:r>
            <a:r>
              <a:rPr lang="pl-PL" sz="1400" dirty="0"/>
              <a:t>, jeśli realizują projekt w ramach działalności </a:t>
            </a:r>
            <a:r>
              <a:rPr lang="pl-PL" sz="1400" dirty="0" smtClean="0"/>
              <a:t>niegospodarczej do </a:t>
            </a:r>
            <a:r>
              <a:rPr lang="pl-PL" sz="1400" b="1" dirty="0" smtClean="0"/>
              <a:t>100</a:t>
            </a:r>
            <a:r>
              <a:rPr lang="pl-PL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208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" grpId="0"/>
      <p:bldP spid="11289" grpId="0"/>
      <p:bldP spid="11293" grpId="0"/>
      <p:bldP spid="11292" grpId="0"/>
      <p:bldP spid="11285" grpId="0"/>
      <p:bldP spid="2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34" y="1434994"/>
            <a:ext cx="9185205" cy="49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Prostokąt 5"/>
          <p:cNvSpPr>
            <a:spLocks noChangeArrowheads="1"/>
          </p:cNvSpPr>
          <p:nvPr/>
        </p:nvSpPr>
        <p:spPr bwMode="auto">
          <a:xfrm>
            <a:off x="2717800" y="434975"/>
            <a:ext cx="7143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chemeClr val="bg1"/>
              </a:solidFill>
            </a:endParaRPr>
          </a:p>
        </p:txBody>
      </p:sp>
      <p:cxnSp>
        <p:nvCxnSpPr>
          <p:cNvPr id="11269" name="Łącznik prostoliniowy 4"/>
          <p:cNvCxnSpPr>
            <a:cxnSpLocks noChangeShapeType="1"/>
          </p:cNvCxnSpPr>
          <p:nvPr/>
        </p:nvCxnSpPr>
        <p:spPr bwMode="auto">
          <a:xfrm flipV="1">
            <a:off x="0" y="1520825"/>
            <a:ext cx="8526463" cy="53260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1" name="pole tekstowe 13"/>
          <p:cNvSpPr txBox="1">
            <a:spLocks noChangeArrowheads="1"/>
          </p:cNvSpPr>
          <p:nvPr/>
        </p:nvSpPr>
        <p:spPr bwMode="auto">
          <a:xfrm>
            <a:off x="4027488" y="2174875"/>
            <a:ext cx="146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~ 43,3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mln zł</a:t>
            </a:r>
          </a:p>
        </p:txBody>
      </p:sp>
      <p:sp>
        <p:nvSpPr>
          <p:cNvPr id="11284" name="pole tekstowe 27"/>
          <p:cNvSpPr txBox="1">
            <a:spLocks noChangeArrowheads="1"/>
          </p:cNvSpPr>
          <p:nvPr/>
        </p:nvSpPr>
        <p:spPr bwMode="auto">
          <a:xfrm>
            <a:off x="3633788" y="4233863"/>
            <a:ext cx="1706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 kwartał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2017</a:t>
            </a:r>
          </a:p>
        </p:txBody>
      </p:sp>
      <p:pic>
        <p:nvPicPr>
          <p:cNvPr id="112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9" y="170657"/>
            <a:ext cx="9176419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7" name="pole tekstowe 30"/>
          <p:cNvSpPr txBox="1">
            <a:spLocks noChangeArrowheads="1"/>
          </p:cNvSpPr>
          <p:nvPr/>
        </p:nvSpPr>
        <p:spPr bwMode="auto">
          <a:xfrm>
            <a:off x="2563267" y="389007"/>
            <a:ext cx="6444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PODDZIAŁANIE 1.2.2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PROJEKTY B+R PRZEDSIĘBIORSTW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95" y="3645025"/>
            <a:ext cx="4992119" cy="31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9" y="5085184"/>
            <a:ext cx="918520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94122" y="2036266"/>
            <a:ext cx="4247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Aktualny nabór podzielony </a:t>
            </a:r>
            <a:r>
              <a:rPr lang="pl-PL" dirty="0"/>
              <a:t>jest na 2 rundy: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 runda: 27 kwietnia – 31 maja 2018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II runda: 1 czerwca – 28 czerwca 2018 r.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73011" y="1445268"/>
            <a:ext cx="42950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TERMINY NABORU WNIOSKÓW: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3011" y="3212975"/>
            <a:ext cx="5842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PLANOWANE TERMINY ROZPOCZĘCIA KOLENYCH NABORÓW: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MAJ 2018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CZERWIEC 2018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LISTOPAD 2018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92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kumenty\Desktop\leovac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23601"/>
            <a:ext cx="3638098" cy="545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Prostokąt 4"/>
          <p:cNvSpPr>
            <a:spLocks noChangeArrowheads="1"/>
          </p:cNvSpPr>
          <p:nvPr/>
        </p:nvSpPr>
        <p:spPr bwMode="auto">
          <a:xfrm>
            <a:off x="2589213" y="2149475"/>
            <a:ext cx="41560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chemeClr val="bg1"/>
              </a:solidFill>
            </a:endParaRPr>
          </a:p>
        </p:txBody>
      </p:sp>
      <p:sp>
        <p:nvSpPr>
          <p:cNvPr id="11267" name="Prostokąt 5"/>
          <p:cNvSpPr>
            <a:spLocks noChangeArrowheads="1"/>
          </p:cNvSpPr>
          <p:nvPr/>
        </p:nvSpPr>
        <p:spPr bwMode="auto">
          <a:xfrm>
            <a:off x="2717800" y="434975"/>
            <a:ext cx="7143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chemeClr val="bg1"/>
              </a:solidFill>
            </a:endParaRPr>
          </a:p>
        </p:txBody>
      </p:sp>
      <p:sp>
        <p:nvSpPr>
          <p:cNvPr id="11268" name="pole tekstowe 2"/>
          <p:cNvSpPr txBox="1">
            <a:spLocks noChangeArrowheads="1"/>
          </p:cNvSpPr>
          <p:nvPr/>
        </p:nvSpPr>
        <p:spPr bwMode="auto">
          <a:xfrm>
            <a:off x="232244" y="5388242"/>
            <a:ext cx="30051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pl-PL" altLang="pl-P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JEDNOSTKI NAUKOWE</a:t>
            </a:r>
          </a:p>
          <a:p>
            <a:pPr marL="342900" indent="-342900">
              <a:spcBef>
                <a:spcPct val="0"/>
              </a:spcBef>
            </a:pPr>
            <a:r>
              <a:rPr lang="pl-PL" altLang="pl-P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SZKOŁY WYŻSZE</a:t>
            </a:r>
          </a:p>
          <a:p>
            <a:pPr marL="342900" indent="-342900">
              <a:spcBef>
                <a:spcPct val="0"/>
              </a:spcBef>
            </a:pPr>
            <a:r>
              <a:rPr lang="pl-PL" altLang="pl-P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KONSORCJA NAUKOWE Z ROLĄ WIODĄCĄ JEDNOSTKI NAUKOWEJ</a:t>
            </a:r>
          </a:p>
        </p:txBody>
      </p:sp>
      <p:cxnSp>
        <p:nvCxnSpPr>
          <p:cNvPr id="11269" name="Łącznik prostoliniowy 4"/>
          <p:cNvCxnSpPr>
            <a:cxnSpLocks noChangeShapeType="1"/>
          </p:cNvCxnSpPr>
          <p:nvPr/>
        </p:nvCxnSpPr>
        <p:spPr bwMode="auto">
          <a:xfrm flipV="1">
            <a:off x="0" y="1520825"/>
            <a:ext cx="8526463" cy="53260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12725"/>
            <a:ext cx="9155113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pole tekstowe 1"/>
          <p:cNvSpPr txBox="1">
            <a:spLocks noChangeArrowheads="1"/>
          </p:cNvSpPr>
          <p:nvPr/>
        </p:nvSpPr>
        <p:spPr bwMode="auto">
          <a:xfrm>
            <a:off x="112712" y="306388"/>
            <a:ext cx="87077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PODDZIAŁANIE </a:t>
            </a:r>
            <a:r>
              <a:rPr lang="pl-PL" altLang="pl-PL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1.1</a:t>
            </a:r>
            <a:endParaRPr lang="pl-PL" altLang="pl-PL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INFRASTRUKTUY BADAŃ I INNOWACJI</a:t>
            </a:r>
            <a:endParaRPr lang="pl-PL" altLang="pl-PL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3" y="1264180"/>
            <a:ext cx="91440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6" name="pole tekstowe 10"/>
          <p:cNvSpPr txBox="1">
            <a:spLocks noChangeArrowheads="1"/>
          </p:cNvSpPr>
          <p:nvPr/>
        </p:nvSpPr>
        <p:spPr bwMode="auto">
          <a:xfrm>
            <a:off x="177800" y="1436688"/>
            <a:ext cx="347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RODZAJE PROJEKTÓW:</a:t>
            </a:r>
          </a:p>
        </p:txBody>
      </p:sp>
      <p:sp>
        <p:nvSpPr>
          <p:cNvPr id="11285" name="pole tekstowe 28"/>
          <p:cNvSpPr txBox="1">
            <a:spLocks noChangeArrowheads="1"/>
          </p:cNvSpPr>
          <p:nvPr/>
        </p:nvSpPr>
        <p:spPr bwMode="auto">
          <a:xfrm>
            <a:off x="2686050" y="4926013"/>
            <a:ext cx="146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~ 64,96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mln zł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-22276" y="4297955"/>
            <a:ext cx="9188756" cy="870997"/>
            <a:chOff x="0" y="3827462"/>
            <a:chExt cx="9144000" cy="712787"/>
          </a:xfrm>
        </p:grpSpPr>
        <p:pic>
          <p:nvPicPr>
            <p:cNvPr id="11277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7462"/>
              <a:ext cx="9144000" cy="71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8" name="pole tekstowe 21"/>
            <p:cNvSpPr txBox="1">
              <a:spLocks noChangeArrowheads="1"/>
            </p:cNvSpPr>
            <p:nvPr/>
          </p:nvSpPr>
          <p:spPr bwMode="auto">
            <a:xfrm>
              <a:off x="215044" y="3984625"/>
              <a:ext cx="3479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TYP BENEFICJENTÓW:</a:t>
              </a:r>
            </a:p>
          </p:txBody>
        </p:sp>
      </p:grpSp>
      <p:sp>
        <p:nvSpPr>
          <p:cNvPr id="11279" name="pole tekstowe 11"/>
          <p:cNvSpPr txBox="1">
            <a:spLocks noChangeArrowheads="1"/>
          </p:cNvSpPr>
          <p:nvPr/>
        </p:nvSpPr>
        <p:spPr bwMode="auto">
          <a:xfrm>
            <a:off x="112714" y="2159443"/>
            <a:ext cx="4038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inwestycje w rzeczowe aktywa trwałe oraz wartości niematerialne i prawne, służące wytworzeniu lub unowocześnieniu infrastruktury badawczej wykorzystywanej do prowadzenia rynkowo zorientowanej działalności badawczo-rozwojowej.</a:t>
            </a:r>
          </a:p>
        </p:txBody>
      </p:sp>
      <p:sp>
        <p:nvSpPr>
          <p:cNvPr id="23" name="Elipsa 18"/>
          <p:cNvSpPr>
            <a:spLocks noChangeArrowheads="1"/>
          </p:cNvSpPr>
          <p:nvPr/>
        </p:nvSpPr>
        <p:spPr bwMode="auto">
          <a:xfrm>
            <a:off x="7392948" y="2137359"/>
            <a:ext cx="1577194" cy="1577193"/>
          </a:xfrm>
          <a:prstGeom prst="ellipse">
            <a:avLst/>
          </a:prstGeom>
          <a:solidFill>
            <a:srgbClr val="F9D108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7397304" y="2602789"/>
            <a:ext cx="163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PLANOWANY TERMIN NABORU WNIOSKÓW</a:t>
            </a:r>
          </a:p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CZERWIEC 2018 R.</a:t>
            </a:r>
          </a:p>
        </p:txBody>
      </p:sp>
      <p:sp>
        <p:nvSpPr>
          <p:cNvPr id="21" name="Elipsa 18"/>
          <p:cNvSpPr>
            <a:spLocks noChangeArrowheads="1"/>
          </p:cNvSpPr>
          <p:nvPr/>
        </p:nvSpPr>
        <p:spPr bwMode="auto">
          <a:xfrm>
            <a:off x="7392948" y="4978847"/>
            <a:ext cx="1577194" cy="1577193"/>
          </a:xfrm>
          <a:prstGeom prst="ellipse">
            <a:avLst/>
          </a:prstGeom>
          <a:solidFill>
            <a:srgbClr val="F9D108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366456" y="5351944"/>
            <a:ext cx="16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KWOTA PRZEZNACZONA NA KONKURS:</a:t>
            </a:r>
          </a:p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OK. 129 MLN ZŁ</a:t>
            </a:r>
          </a:p>
        </p:txBody>
      </p:sp>
    </p:spTree>
    <p:extLst>
      <p:ext uri="{BB962C8B-B14F-4D97-AF65-F5344CB8AC3E}">
        <p14:creationId xmlns:p14="http://schemas.microsoft.com/office/powerpoint/2010/main" val="12539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2" grpId="0"/>
      <p:bldP spid="11276" grpId="0"/>
      <p:bldP spid="11279" grpId="0"/>
      <p:bldP spid="2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2576"/>
            <a:ext cx="5409114" cy="534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97" y="960534"/>
            <a:ext cx="5269036" cy="526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05" y="5301208"/>
            <a:ext cx="9185205" cy="8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Prostokąt 5"/>
          <p:cNvSpPr>
            <a:spLocks noChangeArrowheads="1"/>
          </p:cNvSpPr>
          <p:nvPr/>
        </p:nvSpPr>
        <p:spPr bwMode="auto">
          <a:xfrm>
            <a:off x="2717800" y="434975"/>
            <a:ext cx="7143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chemeClr val="bg1"/>
              </a:solidFill>
            </a:endParaRPr>
          </a:p>
        </p:txBody>
      </p:sp>
      <p:cxnSp>
        <p:nvCxnSpPr>
          <p:cNvPr id="11269" name="Łącznik prostoliniowy 4"/>
          <p:cNvCxnSpPr>
            <a:cxnSpLocks noChangeShapeType="1"/>
          </p:cNvCxnSpPr>
          <p:nvPr/>
        </p:nvCxnSpPr>
        <p:spPr bwMode="auto">
          <a:xfrm flipV="1">
            <a:off x="0" y="1520825"/>
            <a:ext cx="8526463" cy="53260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9" y="170657"/>
            <a:ext cx="9176419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310853" y="2089392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Zespół </a:t>
            </a:r>
            <a:r>
              <a:rPr lang="pl-PL" sz="2800" b="1" dirty="0" smtClean="0">
                <a:solidFill>
                  <a:schemeClr val="tx2"/>
                </a:solidFill>
              </a:rPr>
              <a:t>Konsultantów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Centrum Obsługi Przedsiębiorcy</a:t>
            </a:r>
            <a:endParaRPr lang="pl-PL" sz="2800" b="1" dirty="0">
              <a:solidFill>
                <a:schemeClr val="tx2"/>
              </a:solidFill>
            </a:endParaRPr>
          </a:p>
          <a:p>
            <a:pPr lvl="4" algn="ctr"/>
            <a:r>
              <a:rPr lang="pl-PL" sz="1400" b="1" dirty="0"/>
              <a:t> </a:t>
            </a:r>
          </a:p>
          <a:p>
            <a:pPr algn="ctr"/>
            <a:r>
              <a:rPr lang="pl-PL" sz="1600" b="1" dirty="0" smtClean="0"/>
              <a:t>ul</a:t>
            </a:r>
            <a:r>
              <a:rPr lang="pl-PL" sz="1600" b="1" dirty="0"/>
              <a:t>. Moniuszki 7/9</a:t>
            </a:r>
          </a:p>
          <a:p>
            <a:pPr marL="0" lvl="4" algn="ctr"/>
            <a:r>
              <a:rPr lang="pl-PL" sz="1600" b="1" dirty="0" smtClean="0"/>
              <a:t>tel</a:t>
            </a:r>
            <a:r>
              <a:rPr lang="pl-PL" sz="1600" b="1" dirty="0"/>
              <a:t>.: </a:t>
            </a:r>
            <a:r>
              <a:rPr lang="pl-PL" sz="1600" b="1" dirty="0" smtClean="0"/>
              <a:t>42 </a:t>
            </a:r>
            <a:r>
              <a:rPr lang="pl-PL" sz="1600" b="1" dirty="0"/>
              <a:t>230 15 </a:t>
            </a:r>
            <a:r>
              <a:rPr lang="pl-PL" sz="1600" b="1" dirty="0" smtClean="0"/>
              <a:t>55/56</a:t>
            </a:r>
          </a:p>
          <a:p>
            <a:pPr marL="0" lvl="4" algn="ctr"/>
            <a:r>
              <a:rPr lang="pl-PL" sz="1600" b="1" dirty="0" smtClean="0"/>
              <a:t>info@cop.lodzkie.pl</a:t>
            </a:r>
            <a:endParaRPr lang="pl-PL" sz="1600" dirty="0"/>
          </a:p>
        </p:txBody>
      </p:sp>
      <p:sp>
        <p:nvSpPr>
          <p:cNvPr id="9" name="Prostokąt 8"/>
          <p:cNvSpPr/>
          <p:nvPr/>
        </p:nvSpPr>
        <p:spPr>
          <a:xfrm>
            <a:off x="208021" y="2489501"/>
            <a:ext cx="475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Punkt Informacyjny 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Funduszy Europejskich</a:t>
            </a:r>
            <a:endParaRPr lang="pl-PL" sz="2800" b="1" dirty="0">
              <a:solidFill>
                <a:schemeClr val="tx2"/>
              </a:solidFill>
            </a:endParaRPr>
          </a:p>
          <a:p>
            <a:pPr lvl="4" algn="ctr"/>
            <a:r>
              <a:rPr lang="pl-PL" sz="1400" b="1" dirty="0"/>
              <a:t> </a:t>
            </a:r>
          </a:p>
          <a:p>
            <a:pPr algn="ctr"/>
            <a:r>
              <a:rPr lang="pl-PL" sz="1600" b="1" dirty="0" smtClean="0"/>
              <a:t>ul</a:t>
            </a:r>
            <a:r>
              <a:rPr lang="pl-PL" sz="1600" b="1" dirty="0"/>
              <a:t>. Moniuszki 7/9</a:t>
            </a:r>
          </a:p>
          <a:p>
            <a:pPr marL="0" lvl="4" algn="ctr"/>
            <a:r>
              <a:rPr lang="pl-PL" sz="1600" b="1" dirty="0"/>
              <a:t>t</a:t>
            </a:r>
            <a:r>
              <a:rPr lang="de-DE" sz="1600" b="1" dirty="0" err="1" smtClean="0"/>
              <a:t>el</a:t>
            </a:r>
            <a:r>
              <a:rPr lang="pl-PL" sz="1600" b="1" dirty="0" smtClean="0"/>
              <a:t>.</a:t>
            </a:r>
            <a:r>
              <a:rPr lang="de-DE" sz="1600" b="1" dirty="0" smtClean="0"/>
              <a:t>: </a:t>
            </a:r>
            <a:r>
              <a:rPr lang="de-DE" sz="1600" b="1" dirty="0"/>
              <a:t>42 663 31 07</a:t>
            </a:r>
            <a:endParaRPr lang="pl-PL" sz="1600" b="1" dirty="0" smtClean="0"/>
          </a:p>
          <a:p>
            <a:pPr marL="0" lvl="4" algn="ctr"/>
            <a:r>
              <a:rPr lang="pl-PL" sz="1600" b="1" dirty="0"/>
              <a:t>GPILodz@lodzkie.pl </a:t>
            </a:r>
          </a:p>
        </p:txBody>
      </p:sp>
    </p:spTree>
    <p:extLst>
      <p:ext uri="{BB962C8B-B14F-4D97-AF65-F5344CB8AC3E}">
        <p14:creationId xmlns:p14="http://schemas.microsoft.com/office/powerpoint/2010/main" val="14034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93296"/>
            <a:ext cx="4507756" cy="5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26" y="1412776"/>
            <a:ext cx="4032447" cy="39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X:\PROJEKTY GRAFICZNE\TRAPEZ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48195"/>
            <a:ext cx="2057297" cy="16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24550" y="1988840"/>
            <a:ext cx="3240360" cy="90325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DZIĘKUJEMY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ZA UWAGĘ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6" name="Picture 2" descr="X:\LOGOTYPY\logotyp COP\COP_logotyp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675"/>
            <a:ext cx="3312368" cy="5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538549" y="3258921"/>
            <a:ext cx="28985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MARTA JAGODZIŃSKA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Z-CA DYREKTORA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CENTRUM OBSŁUGI PRZEDSIĘBIORCY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305313" y="3043477"/>
            <a:ext cx="31463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MARCIN PAWLAK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Z-CA DYREKTORA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DEPARTAMENTU POLITYKI REGIONALNEJ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URZĘDU MARSZAŁKOWSKIEGO 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WOJEWÓDZTWA ŁÓDZKIEGO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452</Words>
  <Application>Microsoft Office PowerPoint</Application>
  <PresentationFormat>Pokaz na ekranie (4:3)</PresentationFormat>
  <Paragraphs>112</Paragraphs>
  <Slides>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Informacje o aktualnych konkursach</dc:title>
  <dc:creator>Małgorzata Szczepaniak</dc:creator>
  <cp:lastModifiedBy>Ewa Pflaume</cp:lastModifiedBy>
  <cp:revision>44</cp:revision>
  <dcterms:created xsi:type="dcterms:W3CDTF">2018-02-09T09:21:10Z</dcterms:created>
  <dcterms:modified xsi:type="dcterms:W3CDTF">2018-04-12T07:06:19Z</dcterms:modified>
</cp:coreProperties>
</file>