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71" r:id="rId3"/>
    <p:sldId id="276" r:id="rId4"/>
    <p:sldId id="277" r:id="rId5"/>
    <p:sldId id="278" r:id="rId6"/>
    <p:sldId id="279" r:id="rId7"/>
    <p:sldId id="281" r:id="rId8"/>
    <p:sldId id="283" r:id="rId9"/>
    <p:sldId id="284" r:id="rId10"/>
    <p:sldId id="285" r:id="rId11"/>
    <p:sldId id="287" r:id="rId12"/>
    <p:sldId id="268" r:id="rId1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770"/>
    <a:srgbClr val="F9B013"/>
    <a:srgbClr val="8396F5"/>
    <a:srgbClr val="000099"/>
    <a:srgbClr val="008000"/>
    <a:srgbClr val="FF3300"/>
    <a:srgbClr val="000000"/>
    <a:srgbClr val="C9AA37"/>
    <a:srgbClr val="99CC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0440" autoAdjust="0"/>
  </p:normalViewPr>
  <p:slideViewPr>
    <p:cSldViewPr snapToGrid="0">
      <p:cViewPr varScale="1">
        <p:scale>
          <a:sx n="118" d="100"/>
          <a:sy n="118" d="100"/>
        </p:scale>
        <p:origin x="58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25E86D8-6AAD-46A0-88C0-1ED91BCDC5E6}" type="datetimeFigureOut">
              <a:rPr lang="pl-PL" smtClean="0"/>
              <a:t>07.12.2017</a:t>
            </a:fld>
            <a:endParaRPr lang="pl-PL"/>
          </a:p>
        </p:txBody>
      </p:sp>
      <p:sp>
        <p:nvSpPr>
          <p:cNvPr id="4" name="Symbol zastępczy stopki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119C51C-81FE-40F1-A15B-E4CF57D2F2A0}" type="slidenum">
              <a:rPr lang="pl-PL" smtClean="0"/>
              <a:t>‹#›</a:t>
            </a:fld>
            <a:endParaRPr lang="pl-PL"/>
          </a:p>
        </p:txBody>
      </p:sp>
    </p:spTree>
    <p:extLst>
      <p:ext uri="{BB962C8B-B14F-4D97-AF65-F5344CB8AC3E}">
        <p14:creationId xmlns:p14="http://schemas.microsoft.com/office/powerpoint/2010/main" val="2825903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2B36522-2AFF-463E-8AD5-BEE7C93A63B5}" type="datetimeFigureOut">
              <a:rPr lang="pl-PL" smtClean="0"/>
              <a:t>07.12.2017</a:t>
            </a:fld>
            <a:endParaRPr lang="pl-PL"/>
          </a:p>
        </p:txBody>
      </p:sp>
      <p:sp>
        <p:nvSpPr>
          <p:cNvPr id="4" name="Symbol zastępczy obrazu slajd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D859EAD-CD97-4533-8611-CE54944950D5}" type="slidenum">
              <a:rPr lang="pl-PL" smtClean="0"/>
              <a:t>‹#›</a:t>
            </a:fld>
            <a:endParaRPr lang="pl-PL"/>
          </a:p>
        </p:txBody>
      </p:sp>
    </p:spTree>
    <p:extLst>
      <p:ext uri="{BB962C8B-B14F-4D97-AF65-F5344CB8AC3E}">
        <p14:creationId xmlns:p14="http://schemas.microsoft.com/office/powerpoint/2010/main" val="405101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D859EAD-CD97-4533-8611-CE54944950D5}" type="slidenum">
              <a:rPr lang="pl-PL" smtClean="0"/>
              <a:t>1</a:t>
            </a:fld>
            <a:endParaRPr lang="pl-PL"/>
          </a:p>
        </p:txBody>
      </p:sp>
    </p:spTree>
    <p:extLst>
      <p:ext uri="{BB962C8B-B14F-4D97-AF65-F5344CB8AC3E}">
        <p14:creationId xmlns:p14="http://schemas.microsoft.com/office/powerpoint/2010/main" val="2435357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1" kern="1200" dirty="0" smtClean="0">
                <a:solidFill>
                  <a:schemeClr val="tx1"/>
                </a:solidFill>
                <a:effectLst/>
                <a:latin typeface="+mn-lt"/>
                <a:ea typeface="+mn-ea"/>
                <a:cs typeface="+mn-cs"/>
              </a:rPr>
              <a:t>UWAGI</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effectLst/>
                <a:latin typeface="+mn-lt"/>
                <a:ea typeface="+mn-ea"/>
                <a:cs typeface="+mn-cs"/>
              </a:rPr>
              <a:t>Omawiane partnerstwo sprawdza się w niemal każdej gałęzi gospodarki prowadzonej przez jednostki publiczne lecz najlepsze przykłady wdrożenia PPP można zaobserwować w tych wyświetlonych na slajdzie. Konieczność ułatwienia możliwości zaangażowania kapitału prywatnego w zadania publiczne wynika w Polsce z rychłego zakończenia systemu dotacyjnego na obecną skalę co zawdzięczamy Funduszom Unijnym. Wszystko co dobre szybko się kończy i niestety mamy świadomość, że kolejne perspektywy finansowe nie będą już tak obfitowały w ogromne środki dla naszego kraju przeznaczone na stosunkowo łatwe i duże dofinansowania projektów realizowanych przez instytucje publiczne. W takim przypadku kontynuowanie inwestycji i rozwoju zadań oraz usług publicznych w ramach PPP wydaje się idealnym rozwiązaniem.</a:t>
            </a:r>
          </a:p>
        </p:txBody>
      </p:sp>
      <p:sp>
        <p:nvSpPr>
          <p:cNvPr id="4" name="Symbol zastępczy numeru slajdu 3"/>
          <p:cNvSpPr>
            <a:spLocks noGrp="1"/>
          </p:cNvSpPr>
          <p:nvPr>
            <p:ph type="sldNum" sz="quarter" idx="10"/>
          </p:nvPr>
        </p:nvSpPr>
        <p:spPr/>
        <p:txBody>
          <a:bodyPr/>
          <a:lstStyle/>
          <a:p>
            <a:fld id="{1D859EAD-CD97-4533-8611-CE54944950D5}" type="slidenum">
              <a:rPr lang="pl-PL" smtClean="0"/>
              <a:t>10</a:t>
            </a:fld>
            <a:endParaRPr lang="pl-PL"/>
          </a:p>
        </p:txBody>
      </p:sp>
    </p:spTree>
    <p:extLst>
      <p:ext uri="{BB962C8B-B14F-4D97-AF65-F5344CB8AC3E}">
        <p14:creationId xmlns:p14="http://schemas.microsoft.com/office/powerpoint/2010/main" val="620673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1" kern="1200" dirty="0" smtClean="0">
                <a:solidFill>
                  <a:schemeClr val="tx1"/>
                </a:solidFill>
                <a:effectLst/>
                <a:latin typeface="+mn-lt"/>
                <a:ea typeface="+mn-ea"/>
                <a:cs typeface="+mn-cs"/>
              </a:rPr>
              <a:t>UWAGI</a:t>
            </a:r>
          </a:p>
          <a:p>
            <a:r>
              <a:rPr lang="pl-PL" sz="1200" kern="1200" dirty="0" smtClean="0">
                <a:solidFill>
                  <a:schemeClr val="tx1"/>
                </a:solidFill>
                <a:effectLst/>
                <a:latin typeface="+mn-lt"/>
                <a:ea typeface="+mn-ea"/>
                <a:cs typeface="+mn-cs"/>
              </a:rPr>
              <a:t>Obecny okres programowania (2014-2020) przewiduje już, choć nie wprost, bez narzucania obowiązku, realizację projektów dofinansowanych środkami unijnymi z zaangażowaniem środków prywatnych inwestora w większym zakresie niż dotychczasowy wkład własny lub gdy beneficjenta nie stać na wniesienie wkładu w wymaganym zakresie. Regulacje dotyczące zasad przygotowania i realizacji projektów w formule PPP i hybrydowych określają wyświetlone akty prawne. Oprócz wymienionych dokumentów istnieje szereg innych ustaw i publikacji, o których na pewno wspomną kolejni prelegenci. Mam nadzieję, że w toku dalszych wystąpień i dyskusji przybliżona zostanie na przykładach specyfika takich projektów, choć na razie trudnych to nie niemożliwych w realizacji. Na szczęście w Polsce mimo znacznego opóźnienia w stosunku do rozwiniętych rynków możemy już wskazać zrealizowane i realizowane, udane przedsięwzięcia w oparciu o PPP, co może stanowić bodziec dla kolejnych projektów. W ramach ciekawostki mogę dodać, że właśnie tutaj w Łodzi niemal 100 lat temu rozbudowa sieci tramwajowej „Towarzystwa Kolei Elektrycznej Łódzkiej” odbywała się w sposób przypominający PPP. Mimo bardziej skomplikowanych regulacji nie bójmy się zatem  iść w ślady naszych znakomitych przodków. Niech ich sukces stanie się naszą inspiracją, do której potrzeba cierpliwości i umiejętności dialogu między dwoma odmiennymi środowiskami. </a:t>
            </a:r>
            <a:endParaRPr lang="pl-PL"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1D859EAD-CD97-4533-8611-CE54944950D5}" type="slidenum">
              <a:rPr lang="pl-PL" smtClean="0"/>
              <a:t>11</a:t>
            </a:fld>
            <a:endParaRPr lang="pl-PL"/>
          </a:p>
        </p:txBody>
      </p:sp>
    </p:spTree>
    <p:extLst>
      <p:ext uri="{BB962C8B-B14F-4D97-AF65-F5344CB8AC3E}">
        <p14:creationId xmlns:p14="http://schemas.microsoft.com/office/powerpoint/2010/main" val="4141641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1" kern="1200" dirty="0" smtClean="0">
                <a:solidFill>
                  <a:schemeClr val="tx1"/>
                </a:solidFill>
                <a:effectLst/>
                <a:latin typeface="+mn-lt"/>
                <a:ea typeface="+mn-ea"/>
                <a:cs typeface="+mn-cs"/>
              </a:rPr>
              <a:t>UWAGI</a:t>
            </a:r>
          </a:p>
          <a:p>
            <a:r>
              <a:rPr lang="pl-PL" sz="1200" kern="1200" dirty="0" smtClean="0">
                <a:solidFill>
                  <a:schemeClr val="tx1"/>
                </a:solidFill>
                <a:effectLst/>
                <a:latin typeface="+mn-lt"/>
                <a:ea typeface="+mn-ea"/>
                <a:cs typeface="+mn-cs"/>
              </a:rPr>
              <a:t>Mam nadzieję, że udało mi się zgrabnie i krótko połączyć pozornie dwa odmienne tematy (dotyczące funduszy i PPP), które jednak posiadają wspólny mianownik – korzyści dla przedsiębiorców z województwa łódzkiego.</a:t>
            </a:r>
          </a:p>
          <a:p>
            <a:endParaRPr lang="pl-PL" dirty="0"/>
          </a:p>
        </p:txBody>
      </p:sp>
      <p:sp>
        <p:nvSpPr>
          <p:cNvPr id="4" name="Symbol zastępczy numeru slajdu 3"/>
          <p:cNvSpPr>
            <a:spLocks noGrp="1"/>
          </p:cNvSpPr>
          <p:nvPr>
            <p:ph type="sldNum" sz="quarter" idx="10"/>
          </p:nvPr>
        </p:nvSpPr>
        <p:spPr/>
        <p:txBody>
          <a:bodyPr/>
          <a:lstStyle/>
          <a:p>
            <a:fld id="{1D859EAD-CD97-4533-8611-CE54944950D5}" type="slidenum">
              <a:rPr lang="pl-PL" smtClean="0"/>
              <a:t>12</a:t>
            </a:fld>
            <a:endParaRPr lang="pl-PL"/>
          </a:p>
        </p:txBody>
      </p:sp>
    </p:spTree>
    <p:extLst>
      <p:ext uri="{BB962C8B-B14F-4D97-AF65-F5344CB8AC3E}">
        <p14:creationId xmlns:p14="http://schemas.microsoft.com/office/powerpoint/2010/main" val="13504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1" kern="1200" dirty="0" smtClean="0">
                <a:solidFill>
                  <a:schemeClr val="tx1"/>
                </a:solidFill>
                <a:effectLst/>
                <a:latin typeface="+mn-lt"/>
                <a:ea typeface="+mn-ea"/>
                <a:cs typeface="+mn-cs"/>
              </a:rPr>
              <a:t>UWAGI</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effectLst/>
                <a:latin typeface="+mn-lt"/>
                <a:ea typeface="+mn-ea"/>
                <a:cs typeface="+mn-cs"/>
              </a:rPr>
              <a:t>Jak widać na wyświetlanym slajdzie, na podniesienie innowacyjności i wsparcie gospodarki regionu w ciągu 7 lat (począwszy od 2014 roku) zostanie wydane ok. 2 mld zł. Ta niebagatelna kwota stanowiąca ponad 20% całej pomocy unijnej dla regionu w obecnej perspektywie finansowej w większości trafi do przedsiębiorstw z województwa łódzkiego, a docelowo zostanie w całości przez nie spożytkowana. Mam tu na myśli dofinansowanie prac badawczo-rozwojowych prowadzonych przez jednostki naukowe i uczelnie, których efekty mają służyć wg założeń programowych rozwojowi gospodarki regionalnej i trafić na jej rynek.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effectLst/>
                <a:latin typeface="+mn-lt"/>
                <a:ea typeface="+mn-ea"/>
                <a:cs typeface="+mn-cs"/>
              </a:rPr>
              <a:t>Przyczyną przydzielenia regionowi tak znaczącej kwoty i takiego ujęcia sposobu wsparcia gospodarki jest zaobserwowane niedostosowanie sektora nauki i zaplecza badawczego do prowadzenia komercyjnych prac badawczo-rozwojowych, co z kolei skutkuje ograniczeniem możliwości rozwojowych województwa.</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effectLst/>
                <a:latin typeface="+mn-lt"/>
                <a:ea typeface="+mn-ea"/>
                <a:cs typeface="+mn-cs"/>
              </a:rPr>
              <a:t/>
            </a:r>
            <a:br>
              <a:rPr lang="pl-PL" sz="1200" kern="1200" dirty="0" smtClean="0">
                <a:solidFill>
                  <a:schemeClr val="tx1"/>
                </a:solidFill>
                <a:effectLst/>
                <a:latin typeface="+mn-lt"/>
                <a:ea typeface="+mn-ea"/>
                <a:cs typeface="+mn-cs"/>
              </a:rPr>
            </a:br>
            <a:endParaRPr lang="pl-PL" dirty="0"/>
          </a:p>
        </p:txBody>
      </p:sp>
      <p:sp>
        <p:nvSpPr>
          <p:cNvPr id="4" name="Symbol zastępczy numeru slajdu 3"/>
          <p:cNvSpPr>
            <a:spLocks noGrp="1"/>
          </p:cNvSpPr>
          <p:nvPr>
            <p:ph type="sldNum" sz="quarter" idx="10"/>
          </p:nvPr>
        </p:nvSpPr>
        <p:spPr/>
        <p:txBody>
          <a:bodyPr/>
          <a:lstStyle/>
          <a:p>
            <a:fld id="{1D859EAD-CD97-4533-8611-CE54944950D5}" type="slidenum">
              <a:rPr lang="pl-PL" smtClean="0"/>
              <a:t>2</a:t>
            </a:fld>
            <a:endParaRPr lang="pl-PL"/>
          </a:p>
        </p:txBody>
      </p:sp>
    </p:spTree>
    <p:extLst>
      <p:ext uri="{BB962C8B-B14F-4D97-AF65-F5344CB8AC3E}">
        <p14:creationId xmlns:p14="http://schemas.microsoft.com/office/powerpoint/2010/main" val="1107407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1" kern="1200" dirty="0" smtClean="0">
                <a:solidFill>
                  <a:schemeClr val="tx1"/>
                </a:solidFill>
                <a:effectLst/>
                <a:latin typeface="+mn-lt"/>
                <a:ea typeface="+mn-ea"/>
                <a:cs typeface="+mn-cs"/>
              </a:rPr>
              <a:t>UWAGI</a:t>
            </a:r>
          </a:p>
          <a:p>
            <a:r>
              <a:rPr lang="pl-PL" sz="1200" kern="1200" dirty="0" smtClean="0">
                <a:solidFill>
                  <a:schemeClr val="tx1"/>
                </a:solidFill>
                <a:effectLst/>
                <a:latin typeface="+mn-lt"/>
                <a:ea typeface="+mn-ea"/>
                <a:cs typeface="+mn-cs"/>
              </a:rPr>
              <a:t>W ramach przedstawionej osi priorytetowej przedsiębiorcy i jednostki naukowe mogą otrzymać dofinansowanie na wykazane inwestycje o ile planowany projekt dotyczy 6 specjalizacji regionalnych wskazanych w dokumentach strategicznych województwa łódzkiego. Przypomnę, że są to: </a:t>
            </a:r>
          </a:p>
          <a:p>
            <a:r>
              <a:rPr lang="pl-PL" sz="1200" kern="1200" dirty="0" smtClean="0">
                <a:solidFill>
                  <a:schemeClr val="tx1"/>
                </a:solidFill>
                <a:effectLst/>
                <a:latin typeface="+mn-lt"/>
                <a:ea typeface="+mn-ea"/>
                <a:cs typeface="+mn-cs"/>
              </a:rPr>
              <a:t>- Nowoczesny przemysł włókienniczy i mody (w tym wzornictwo); </a:t>
            </a:r>
          </a:p>
          <a:p>
            <a:r>
              <a:rPr lang="pl-PL" sz="1200" kern="1200" dirty="0" smtClean="0">
                <a:solidFill>
                  <a:schemeClr val="tx1"/>
                </a:solidFill>
                <a:effectLst/>
                <a:latin typeface="+mn-lt"/>
                <a:ea typeface="+mn-ea"/>
                <a:cs typeface="+mn-cs"/>
              </a:rPr>
              <a:t>- Zaawansowane materiały budowlane; </a:t>
            </a:r>
          </a:p>
          <a:p>
            <a:r>
              <a:rPr lang="pl-PL" sz="1200" kern="1200" dirty="0" smtClean="0">
                <a:solidFill>
                  <a:schemeClr val="tx1"/>
                </a:solidFill>
                <a:effectLst/>
                <a:latin typeface="+mn-lt"/>
                <a:ea typeface="+mn-ea"/>
                <a:cs typeface="+mn-cs"/>
              </a:rPr>
              <a:t>- Medycyna, farmacja, kosmetyki; </a:t>
            </a:r>
          </a:p>
          <a:p>
            <a:r>
              <a:rPr lang="pl-PL" sz="1200" kern="1200" dirty="0" smtClean="0">
                <a:solidFill>
                  <a:schemeClr val="tx1"/>
                </a:solidFill>
                <a:effectLst/>
                <a:latin typeface="+mn-lt"/>
                <a:ea typeface="+mn-ea"/>
                <a:cs typeface="+mn-cs"/>
              </a:rPr>
              <a:t>- Energetyka, w tym odnawialne źródła energii; </a:t>
            </a:r>
          </a:p>
          <a:p>
            <a:r>
              <a:rPr lang="pl-PL" sz="1200" kern="1200" dirty="0" smtClean="0">
                <a:solidFill>
                  <a:schemeClr val="tx1"/>
                </a:solidFill>
                <a:effectLst/>
                <a:latin typeface="+mn-lt"/>
                <a:ea typeface="+mn-ea"/>
                <a:cs typeface="+mn-cs"/>
              </a:rPr>
              <a:t>- Innowacyjne rolnictwo i przetwórstwo rolno-spożywcze; </a:t>
            </a:r>
          </a:p>
          <a:p>
            <a:r>
              <a:rPr lang="pl-PL" sz="1200" kern="1200" dirty="0" smtClean="0">
                <a:solidFill>
                  <a:schemeClr val="tx1"/>
                </a:solidFill>
                <a:effectLst/>
                <a:latin typeface="+mn-lt"/>
                <a:ea typeface="+mn-ea"/>
                <a:cs typeface="+mn-cs"/>
              </a:rPr>
              <a:t>- Informatyka i telekomunikacja).</a:t>
            </a:r>
          </a:p>
          <a:p>
            <a:r>
              <a:rPr lang="pl-PL" sz="1200" kern="1200" dirty="0" smtClean="0">
                <a:solidFill>
                  <a:schemeClr val="tx1"/>
                </a:solidFill>
                <a:effectLst/>
                <a:latin typeface="+mn-lt"/>
                <a:ea typeface="+mn-ea"/>
                <a:cs typeface="+mn-cs"/>
              </a:rPr>
              <a:t>Pojawiają się też inne warunki udziału w konkursach o dofinansowanie zdefiniowane w poszczególnych regulaminach konkursów, zatem zachęcam do analizowania na bieżąco harmonogramu naborów z precyzyjnie sformułowanymi warunkami udziału i kontaktu z punktami informacyjnymi.</a:t>
            </a:r>
          </a:p>
        </p:txBody>
      </p:sp>
      <p:sp>
        <p:nvSpPr>
          <p:cNvPr id="4" name="Symbol zastępczy numeru slajdu 3"/>
          <p:cNvSpPr>
            <a:spLocks noGrp="1"/>
          </p:cNvSpPr>
          <p:nvPr>
            <p:ph type="sldNum" sz="quarter" idx="10"/>
          </p:nvPr>
        </p:nvSpPr>
        <p:spPr/>
        <p:txBody>
          <a:bodyPr/>
          <a:lstStyle/>
          <a:p>
            <a:fld id="{1D859EAD-CD97-4533-8611-CE54944950D5}" type="slidenum">
              <a:rPr lang="pl-PL" smtClean="0"/>
              <a:t>3</a:t>
            </a:fld>
            <a:endParaRPr lang="pl-PL"/>
          </a:p>
        </p:txBody>
      </p:sp>
    </p:spTree>
    <p:extLst>
      <p:ext uri="{BB962C8B-B14F-4D97-AF65-F5344CB8AC3E}">
        <p14:creationId xmlns:p14="http://schemas.microsoft.com/office/powerpoint/2010/main" val="1731411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1" kern="1200" dirty="0" smtClean="0">
                <a:solidFill>
                  <a:schemeClr val="tx1"/>
                </a:solidFill>
                <a:effectLst/>
                <a:latin typeface="+mn-lt"/>
                <a:ea typeface="+mn-ea"/>
                <a:cs typeface="+mn-cs"/>
              </a:rPr>
              <a:t>UWAGI</a:t>
            </a:r>
          </a:p>
          <a:p>
            <a:r>
              <a:rPr lang="pl-PL" sz="1200" kern="1200" dirty="0" smtClean="0">
                <a:solidFill>
                  <a:schemeClr val="tx1"/>
                </a:solidFill>
                <a:effectLst/>
                <a:latin typeface="+mn-lt"/>
                <a:ea typeface="+mn-ea"/>
                <a:cs typeface="+mn-cs"/>
              </a:rPr>
              <a:t>Tak jak wspomniałem na wstępie, zamysł Programu polega na skierowaniu pomocy do przedsiębiorstw w regionie, które mają być ostatecznym jej odbiorcą niezależnie kto jest wnioskodawcą. Nabory, w których przewidywany jest udział jednostek naukowych i szkół wyższych są skonstruowane w ten sposób, że beneficjenci muszą wykazać, że efekt przedsięwzięcia będzie używany bezpośrednio lub na rzecz konkretnej firmy lub grupy firm, a co więcej będą musiały zostać wykazane mierzalne ekonomiczne korzyści osiągnięte przez odbiorców. W ten sposób zachęceni do współpracy zostaną przedstawiciele świata nauki i biznesu, którzy do tej pory zdecydowanie kooperowali za rzadko i w zbyt wąskim zakresie, a ich interesy nie były wspólne.</a:t>
            </a:r>
            <a:endParaRPr lang="pl-PL"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1D859EAD-CD97-4533-8611-CE54944950D5}" type="slidenum">
              <a:rPr lang="pl-PL" smtClean="0"/>
              <a:t>4</a:t>
            </a:fld>
            <a:endParaRPr lang="pl-PL"/>
          </a:p>
        </p:txBody>
      </p:sp>
    </p:spTree>
    <p:extLst>
      <p:ext uri="{BB962C8B-B14F-4D97-AF65-F5344CB8AC3E}">
        <p14:creationId xmlns:p14="http://schemas.microsoft.com/office/powerpoint/2010/main" val="2348364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1" kern="1200" dirty="0" smtClean="0">
                <a:solidFill>
                  <a:srgbClr val="FF0000"/>
                </a:solidFill>
                <a:effectLst/>
                <a:latin typeface="+mn-lt"/>
                <a:ea typeface="+mn-ea"/>
                <a:cs typeface="+mn-cs"/>
              </a:rPr>
              <a:t>UWAGI </a:t>
            </a:r>
          </a:p>
          <a:p>
            <a:r>
              <a:rPr lang="pl-PL" sz="1200" kern="1200" dirty="0" smtClean="0">
                <a:solidFill>
                  <a:schemeClr val="tx1"/>
                </a:solidFill>
                <a:effectLst/>
                <a:latin typeface="+mn-lt"/>
                <a:ea typeface="+mn-ea"/>
                <a:cs typeface="+mn-cs"/>
              </a:rPr>
              <a:t>W ramach działań przewidzianych w prezentowanej osi mamy do czynienia z szeregiem narzędzi skierowanych głównie do sektora MŚP. Przykładem możliwego wsparcia przekazywanego nie bezpośrednio MŚP jest kompleksowe uzbrajanie terenów przeznaczonych pod inwestycje gospodarcze (głównie to będą specjalne strefy ekonomiczne stanowiące kompleksową ofertę dla inwestorów) oraz m.in. doradztwo podatkowe, usługi prawnicze, badania rynku. Co istotne pomoc jest zróżnicowana i przewidywana zarówno na rzecz nowopowstałych podmiotów, jak również firm działających na rynku od dłuższego czasu. </a:t>
            </a:r>
          </a:p>
          <a:p>
            <a:r>
              <a:rPr lang="pl-PL" sz="1200" kern="1200" dirty="0" smtClean="0">
                <a:solidFill>
                  <a:schemeClr val="tx1"/>
                </a:solidFill>
                <a:effectLst/>
                <a:latin typeface="+mn-lt"/>
                <a:ea typeface="+mn-ea"/>
                <a:cs typeface="+mn-cs"/>
              </a:rPr>
              <a:t>Za pośrednictwem RPO WŁ możliwe jest wprowadzanie bezpośrednio przez przedsiębiorców wszystkiego co mieści się w pojęciu modelu biznesowego czyli opracowanie strategii, wprowadzenie zmian organizacyjnych, zarządzanie jakością, transfer technologii, uczestnictwo w imprezach wystawienniczych i związanych z tym działań towarzyszących zmierzających do wzrostu poziomu handlu zagranicznego. Z kolei Instytucje Otoczenia Biznesu i samorządy mogą dofinansować działania związane z opracowaniem wspólnych ofert inwestycyjnych, systemami informacji gospodarczej, branżowymi misjami w celu wzrostu znaczenia ekonomicznego regionu rozumianego jako przyjazne miejsce do inwestowania i kooperacji na szczeblu międzynarodowym.</a:t>
            </a:r>
          </a:p>
          <a:p>
            <a:r>
              <a:rPr lang="pl-PL" sz="1200" kern="1200" dirty="0" smtClean="0">
                <a:solidFill>
                  <a:schemeClr val="tx1"/>
                </a:solidFill>
                <a:effectLst/>
                <a:latin typeface="+mn-lt"/>
                <a:ea typeface="+mn-ea"/>
                <a:cs typeface="+mn-cs"/>
              </a:rPr>
              <a:t>Oczywiście przedsiębiorcy w ramach RPO mogą skorzystać także z najpopularniejszej formy wsparcia polegających na doskonaleniu procesu produkcyjnego lub świadczenia usług poprzez nabycie i wdrożenie wyników prac badawczo rozwojowych, lub zakupie maszyn, urządzeń.</a:t>
            </a:r>
          </a:p>
          <a:p>
            <a:r>
              <a:rPr lang="pl-PL" sz="1200" kern="1200" dirty="0" smtClean="0">
                <a:solidFill>
                  <a:schemeClr val="tx1"/>
                </a:solidFill>
                <a:effectLst/>
                <a:latin typeface="+mn-lt"/>
                <a:ea typeface="+mn-ea"/>
                <a:cs typeface="+mn-cs"/>
              </a:rPr>
              <a:t>Poza dotacjami przewidywane jest uruchomienie zwrotnych instrumentów finansowych dla mikro i </a:t>
            </a:r>
            <a:r>
              <a:rPr lang="pl-PL" sz="1200" kern="1200" dirty="0" err="1" smtClean="0">
                <a:solidFill>
                  <a:schemeClr val="tx1"/>
                </a:solidFill>
                <a:effectLst/>
                <a:latin typeface="+mn-lt"/>
                <a:ea typeface="+mn-ea"/>
                <a:cs typeface="+mn-cs"/>
              </a:rPr>
              <a:t>mśp</a:t>
            </a:r>
            <a:r>
              <a:rPr lang="pl-PL" sz="1200" kern="1200" dirty="0" smtClean="0">
                <a:solidFill>
                  <a:schemeClr val="tx1"/>
                </a:solidFill>
                <a:effectLst/>
                <a:latin typeface="+mn-lt"/>
                <a:ea typeface="+mn-ea"/>
                <a:cs typeface="+mn-cs"/>
              </a:rPr>
              <a:t> ,stanowiących alternatywę dla produktów bankowych. Zainteresowane podmioty mogą się zwrócić do wyłonionego przez Bank Gospodarstwa Krajowego pośrednika o preferencyjną pożyczkę inwestycyjną lub/i obrotową, a także o poręczenie. Ta pomoc głównie jest dla podmiotów rozpoczynających działalność, bez historii kredytowej, nie posiadających zabezpieczeń co uniemożliwiłoby skorzystanie z usług finansowych funkcjonujących na rynku. Instrumenty, o których mówię, przeznaczone będą na tworzenie i rozruch start-</a:t>
            </a:r>
            <a:r>
              <a:rPr lang="pl-PL" sz="1200" kern="1200" dirty="0" err="1" smtClean="0">
                <a:solidFill>
                  <a:schemeClr val="tx1"/>
                </a:solidFill>
                <a:effectLst/>
                <a:latin typeface="+mn-lt"/>
                <a:ea typeface="+mn-ea"/>
                <a:cs typeface="+mn-cs"/>
              </a:rPr>
              <a:t>upów</a:t>
            </a:r>
            <a:r>
              <a:rPr lang="pl-PL" sz="1200" kern="1200" dirty="0" smtClean="0">
                <a:solidFill>
                  <a:schemeClr val="tx1"/>
                </a:solidFill>
                <a:effectLst/>
                <a:latin typeface="+mn-lt"/>
                <a:ea typeface="+mn-ea"/>
                <a:cs typeface="+mn-cs"/>
              </a:rPr>
              <a:t>, dywersyfikację działalności, rozwój eksportu i obejmą inwestycje w środki trwałe, wartości niematerialne jak również kapitał obrotowy. Lista dostępnych instrumentów znajduje się na stronie Menadżera Funduszy (BGK).</a:t>
            </a:r>
          </a:p>
        </p:txBody>
      </p:sp>
      <p:sp>
        <p:nvSpPr>
          <p:cNvPr id="4" name="Symbol zastępczy numeru slajdu 3"/>
          <p:cNvSpPr>
            <a:spLocks noGrp="1"/>
          </p:cNvSpPr>
          <p:nvPr>
            <p:ph type="sldNum" sz="quarter" idx="10"/>
          </p:nvPr>
        </p:nvSpPr>
        <p:spPr/>
        <p:txBody>
          <a:bodyPr/>
          <a:lstStyle/>
          <a:p>
            <a:fld id="{1D859EAD-CD97-4533-8611-CE54944950D5}" type="slidenum">
              <a:rPr lang="pl-PL" smtClean="0"/>
              <a:t>5</a:t>
            </a:fld>
            <a:endParaRPr lang="pl-PL"/>
          </a:p>
        </p:txBody>
      </p:sp>
    </p:spTree>
    <p:extLst>
      <p:ext uri="{BB962C8B-B14F-4D97-AF65-F5344CB8AC3E}">
        <p14:creationId xmlns:p14="http://schemas.microsoft.com/office/powerpoint/2010/main" val="539268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1" kern="1200" dirty="0" smtClean="0">
                <a:solidFill>
                  <a:schemeClr val="tx1"/>
                </a:solidFill>
                <a:effectLst/>
                <a:latin typeface="+mn-lt"/>
                <a:ea typeface="+mn-ea"/>
                <a:cs typeface="+mn-cs"/>
              </a:rPr>
              <a:t>UWAGI</a:t>
            </a:r>
          </a:p>
          <a:p>
            <a:r>
              <a:rPr lang="pl-PL" sz="1200" kern="1200" dirty="0" smtClean="0">
                <a:solidFill>
                  <a:schemeClr val="tx1"/>
                </a:solidFill>
                <a:effectLst/>
                <a:latin typeface="+mn-lt"/>
                <a:ea typeface="+mn-ea"/>
                <a:cs typeface="+mn-cs"/>
              </a:rPr>
              <a:t>Oczywiście i tutaj pojawiają się działania przeznaczone nie tylko dla przedsiębiorców, a dla Instytucji Otoczenia Biznesu takich jak Strefy Ekonomiczne, Izby Gospodarcze lub Inkubatory, lecz ostatecznie pomoc ma na celu wsparcie rozwoju firm. Różnice między poszczególnymi działaniami dotyczące beneficjenta, który może brać udział w konkursach, zostały omówione przy poprzednim slajdzie. Niezależnie jednak od rodzaju podmiotu ubiegającego się o dofinansowanie, cała pomoc jest przeznaczona na rozwój przedsiębiorczości.</a:t>
            </a:r>
            <a:endParaRPr lang="pl-PL"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1D859EAD-CD97-4533-8611-CE54944950D5}" type="slidenum">
              <a:rPr lang="pl-PL" smtClean="0"/>
              <a:t>6</a:t>
            </a:fld>
            <a:endParaRPr lang="pl-PL"/>
          </a:p>
        </p:txBody>
      </p:sp>
    </p:spTree>
    <p:extLst>
      <p:ext uri="{BB962C8B-B14F-4D97-AF65-F5344CB8AC3E}">
        <p14:creationId xmlns:p14="http://schemas.microsoft.com/office/powerpoint/2010/main" val="1400727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1" kern="1200" dirty="0" smtClean="0">
                <a:solidFill>
                  <a:schemeClr val="tx1"/>
                </a:solidFill>
                <a:effectLst/>
                <a:latin typeface="+mn-lt"/>
                <a:ea typeface="+mn-ea"/>
                <a:cs typeface="+mn-cs"/>
              </a:rPr>
              <a:t>UWAGI</a:t>
            </a:r>
          </a:p>
          <a:p>
            <a:r>
              <a:rPr lang="pl-PL" sz="1200" kern="1200" dirty="0" smtClean="0">
                <a:solidFill>
                  <a:schemeClr val="tx1"/>
                </a:solidFill>
                <a:effectLst/>
                <a:latin typeface="+mn-lt"/>
                <a:ea typeface="+mn-ea"/>
                <a:cs typeface="+mn-cs"/>
              </a:rPr>
              <a:t>Na slajdach widnieją informacje o naborach wniosków w konkursach dotyczących omawianej dziś tematyki na dzień sporządzenia prezentacji, jednak wczoraj ogłoszono konkursy dotyczące  „wzmacniania badań naukowych, rozwoju technologicznego i innowacji”,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o warunkach udziału w których szczegółowo opowie za chwilę dyrektor COP.</a:t>
            </a:r>
          </a:p>
          <a:p>
            <a:r>
              <a:rPr lang="pl-PL" sz="1200" kern="1200" dirty="0" smtClean="0">
                <a:solidFill>
                  <a:schemeClr val="tx1"/>
                </a:solidFill>
                <a:effectLst/>
                <a:latin typeface="+mn-lt"/>
                <a:ea typeface="+mn-ea"/>
                <a:cs typeface="+mn-cs"/>
              </a:rPr>
              <a:t>W ramach wyświetlonych konkursów mogą brać udział MŚP:</a:t>
            </a:r>
          </a:p>
          <a:p>
            <a:pPr marL="171450" lvl="0" indent="-171450">
              <a:buFont typeface="Arial" panose="020B0604020202020204" pitchFamily="34" charset="0"/>
              <a:buChar char="•"/>
            </a:pPr>
            <a:r>
              <a:rPr lang="pl-PL" sz="1200" kern="1200" dirty="0" smtClean="0">
                <a:solidFill>
                  <a:schemeClr val="tx1"/>
                </a:solidFill>
                <a:effectLst/>
                <a:latin typeface="+mn-lt"/>
                <a:ea typeface="+mn-ea"/>
                <a:cs typeface="+mn-cs"/>
              </a:rPr>
              <a:t>W pierwszym przypadku na dofinansowanie prorozwojowych usług doradczych o specjalistycznym charakterze (np. opracowanie strategii, organizacja i zarządzanie firmą, badania trendów rynkowych, wydatki związane z ochroną własności intelektualnej itp.) świadczonych przez Instytucje Otoczenia Biznesu. Wartość dofinansowania w tym przypadku nie może przekroczyć 25 tys. zł, a jego wysokość to maksymalnie 50% kosztów kwalifikowanych.</a:t>
            </a:r>
          </a:p>
          <a:p>
            <a:pPr marL="171450" lvl="0" indent="-171450">
              <a:buFont typeface="Arial" panose="020B0604020202020204" pitchFamily="34" charset="0"/>
              <a:buChar char="•"/>
            </a:pPr>
            <a:r>
              <a:rPr lang="pl-PL" sz="1200" kern="1200" dirty="0" smtClean="0">
                <a:solidFill>
                  <a:schemeClr val="tx1"/>
                </a:solidFill>
                <a:effectLst/>
                <a:latin typeface="+mn-lt"/>
                <a:ea typeface="+mn-ea"/>
                <a:cs typeface="+mn-cs"/>
              </a:rPr>
              <a:t>W drugim konkursie beneficjenci mogą ubiegać się o sfinansowanie do 50% wydatków na udział krajowych i międzynarodowych imprezach targowo-wystawienniczych. Maksymalna kwota dofinansowania jednego projektu wynosi 300 tys. zł. </a:t>
            </a:r>
          </a:p>
          <a:p>
            <a:r>
              <a:rPr lang="pl-PL" sz="1200" kern="1200" dirty="0" smtClean="0">
                <a:solidFill>
                  <a:schemeClr val="tx1"/>
                </a:solidFill>
                <a:effectLst/>
                <a:latin typeface="+mn-lt"/>
                <a:ea typeface="+mn-ea"/>
                <a:cs typeface="+mn-cs"/>
              </a:rPr>
              <a:t>Zachęcam do śledzenia informacji zamieszczonych na naszej stronie internetowej, a także wizyty w jednym z Punktów Informacyjnych gdzie nasi doradcy służą pomocą w dostosowaniu potrzeb beneficjentów do wymogów określonych w programie.</a:t>
            </a:r>
            <a:endParaRPr lang="pl-PL"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1D859EAD-CD97-4533-8611-CE54944950D5}" type="slidenum">
              <a:rPr lang="pl-PL" smtClean="0"/>
              <a:t>7</a:t>
            </a:fld>
            <a:endParaRPr lang="pl-PL"/>
          </a:p>
        </p:txBody>
      </p:sp>
    </p:spTree>
    <p:extLst>
      <p:ext uri="{BB962C8B-B14F-4D97-AF65-F5344CB8AC3E}">
        <p14:creationId xmlns:p14="http://schemas.microsoft.com/office/powerpoint/2010/main" val="3136255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1" kern="1200" dirty="0" smtClean="0">
                <a:solidFill>
                  <a:schemeClr val="tx1"/>
                </a:solidFill>
                <a:effectLst/>
                <a:latin typeface="+mn-lt"/>
                <a:ea typeface="+mn-ea"/>
                <a:cs typeface="+mn-cs"/>
              </a:rPr>
              <a:t>UWAGI</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effectLst/>
                <a:latin typeface="+mn-lt"/>
                <a:ea typeface="+mn-ea"/>
                <a:cs typeface="+mn-cs"/>
              </a:rPr>
              <a:t>Szczegóły dotyczące możliwości pozyskania dofinansowania można uzyskać za pomocą licznych szkoleń i wydarzeń informacyjnych prowadzonych przez Instytucje Zarządzającą Regionalnym Programem. Dla tych, którzy preferują kontakt osobisty przewidzieliśmy cykl wydarzeń informacyjnych, fachowe szkolenia oraz przede wszystkim możliwość konsultacji indywidualnych w Punktach Informacyjnych na terenie województwa. Oczywiście wszystkie informacje, dane teleadresowe, terminy, harmonogramy i dokumenty programowe zgromadzone są na naszej stronie internetowej.</a:t>
            </a:r>
          </a:p>
          <a:p>
            <a:endParaRPr lang="pl-PL"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1D859EAD-CD97-4533-8611-CE54944950D5}" type="slidenum">
              <a:rPr lang="pl-PL" smtClean="0"/>
              <a:t>8</a:t>
            </a:fld>
            <a:endParaRPr lang="pl-PL"/>
          </a:p>
        </p:txBody>
      </p:sp>
    </p:spTree>
    <p:extLst>
      <p:ext uri="{BB962C8B-B14F-4D97-AF65-F5344CB8AC3E}">
        <p14:creationId xmlns:p14="http://schemas.microsoft.com/office/powerpoint/2010/main" val="679516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1" kern="1200" dirty="0" smtClean="0">
                <a:solidFill>
                  <a:schemeClr val="tx1"/>
                </a:solidFill>
                <a:effectLst/>
                <a:latin typeface="+mn-lt"/>
                <a:ea typeface="+mn-ea"/>
                <a:cs typeface="+mn-cs"/>
              </a:rPr>
              <a:t>UWAGI</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effectLst/>
                <a:latin typeface="+mn-lt"/>
                <a:ea typeface="+mn-ea"/>
                <a:cs typeface="+mn-cs"/>
              </a:rPr>
              <a:t>Dzisiejsze spotkanie dotyczy także innego typu realizacji zadań publicznych w formule pozornie nie mającej nic wspólnego z funduszami europejskimi, czym zajmuje się IZ RPO WŁ. Otóż Partnerstwo </a:t>
            </a:r>
            <a:r>
              <a:rPr lang="pl-PL" sz="1200" kern="1200" dirty="0" err="1" smtClean="0">
                <a:solidFill>
                  <a:schemeClr val="tx1"/>
                </a:solidFill>
                <a:effectLst/>
                <a:latin typeface="+mn-lt"/>
                <a:ea typeface="+mn-ea"/>
                <a:cs typeface="+mn-cs"/>
              </a:rPr>
              <a:t>Publiczno</a:t>
            </a:r>
            <a:r>
              <a:rPr lang="pl-PL" sz="1200" kern="1200" dirty="0" smtClean="0">
                <a:solidFill>
                  <a:schemeClr val="tx1"/>
                </a:solidFill>
                <a:effectLst/>
                <a:latin typeface="+mn-lt"/>
                <a:ea typeface="+mn-ea"/>
                <a:cs typeface="+mn-cs"/>
              </a:rPr>
              <a:t> Prywatne to formuła realizacji inwestycji lub świadczenia usług dla ogółu ludności w porozumieniu i wspólnie przez organy publiczne (przede wszystkim samorządy) i kapitał prywatny. U źródeł takiego modelu, który znakomicie sprawdza się w dojrzałych systemach ekonomicznych leży efektywne połączenie korzyści i możliwości dwóch wspomnianych sektorów. Mało kto wie, że inspiracją i zalążkiem takiej współpracy jest system nadawania koncesji prywatnym przedsiębiorcom przez organy władzy, którego zalążki miały miejsce w odległej przeszłości. Rozwoju tego modelu można upatrywać w sprzeczności konieczności podnoszenia podatków na rzecz dostępu ludności do dóbr cywilizacyjnych z dążeniem społeczeństw do powszechnego z nich korzystania.</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effectLst/>
                <a:latin typeface="+mn-lt"/>
                <a:ea typeface="+mn-ea"/>
                <a:cs typeface="+mn-cs"/>
              </a:rPr>
              <a:t>PPP to w skrócie coraz powszechniejszy, choć niełatwy sposób na realizację zadań publicznych (na rzecz ogółu ludności) z wykorzystaniem środków inwestora prywatnego.</a:t>
            </a:r>
          </a:p>
        </p:txBody>
      </p:sp>
      <p:sp>
        <p:nvSpPr>
          <p:cNvPr id="4" name="Symbol zastępczy numeru slajdu 3"/>
          <p:cNvSpPr>
            <a:spLocks noGrp="1"/>
          </p:cNvSpPr>
          <p:nvPr>
            <p:ph type="sldNum" sz="quarter" idx="10"/>
          </p:nvPr>
        </p:nvSpPr>
        <p:spPr/>
        <p:txBody>
          <a:bodyPr/>
          <a:lstStyle/>
          <a:p>
            <a:fld id="{1D859EAD-CD97-4533-8611-CE54944950D5}" type="slidenum">
              <a:rPr lang="pl-PL" smtClean="0"/>
              <a:t>9</a:t>
            </a:fld>
            <a:endParaRPr lang="pl-PL"/>
          </a:p>
        </p:txBody>
      </p:sp>
    </p:spTree>
    <p:extLst>
      <p:ext uri="{BB962C8B-B14F-4D97-AF65-F5344CB8AC3E}">
        <p14:creationId xmlns:p14="http://schemas.microsoft.com/office/powerpoint/2010/main" val="1416880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D712B904-BBE7-4393-862A-CF33832099BC}" type="datetimeFigureOut">
              <a:rPr lang="pl-PL" smtClean="0"/>
              <a:t>07.12.2017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282BE46-531C-45E3-8216-C1A609F32176}" type="slidenum">
              <a:rPr lang="pl-PL" smtClean="0"/>
              <a:t>‹#›</a:t>
            </a:fld>
            <a:endParaRPr lang="pl-PL"/>
          </a:p>
        </p:txBody>
      </p:sp>
    </p:spTree>
    <p:extLst>
      <p:ext uri="{BB962C8B-B14F-4D97-AF65-F5344CB8AC3E}">
        <p14:creationId xmlns:p14="http://schemas.microsoft.com/office/powerpoint/2010/main" val="1063623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D712B904-BBE7-4393-862A-CF33832099BC}" type="datetimeFigureOut">
              <a:rPr lang="pl-PL" smtClean="0"/>
              <a:t>07.12.2017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282BE46-531C-45E3-8216-C1A609F32176}" type="slidenum">
              <a:rPr lang="pl-PL" smtClean="0"/>
              <a:t>‹#›</a:t>
            </a:fld>
            <a:endParaRPr lang="pl-PL"/>
          </a:p>
        </p:txBody>
      </p:sp>
    </p:spTree>
    <p:extLst>
      <p:ext uri="{BB962C8B-B14F-4D97-AF65-F5344CB8AC3E}">
        <p14:creationId xmlns:p14="http://schemas.microsoft.com/office/powerpoint/2010/main" val="3647792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D712B904-BBE7-4393-862A-CF33832099BC}" type="datetimeFigureOut">
              <a:rPr lang="pl-PL" smtClean="0"/>
              <a:t>07.12.2017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282BE46-531C-45E3-8216-C1A609F32176}" type="slidenum">
              <a:rPr lang="pl-PL" smtClean="0"/>
              <a:t>‹#›</a:t>
            </a:fld>
            <a:endParaRPr lang="pl-PL"/>
          </a:p>
        </p:txBody>
      </p:sp>
    </p:spTree>
    <p:extLst>
      <p:ext uri="{BB962C8B-B14F-4D97-AF65-F5344CB8AC3E}">
        <p14:creationId xmlns:p14="http://schemas.microsoft.com/office/powerpoint/2010/main" val="2610209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D712B904-BBE7-4393-862A-CF33832099BC}" type="datetimeFigureOut">
              <a:rPr lang="pl-PL" smtClean="0"/>
              <a:t>07.12.2017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282BE46-531C-45E3-8216-C1A609F32176}" type="slidenum">
              <a:rPr lang="pl-PL" smtClean="0"/>
              <a:t>‹#›</a:t>
            </a:fld>
            <a:endParaRPr lang="pl-PL"/>
          </a:p>
        </p:txBody>
      </p:sp>
    </p:spTree>
    <p:extLst>
      <p:ext uri="{BB962C8B-B14F-4D97-AF65-F5344CB8AC3E}">
        <p14:creationId xmlns:p14="http://schemas.microsoft.com/office/powerpoint/2010/main" val="2373323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D712B904-BBE7-4393-862A-CF33832099BC}" type="datetimeFigureOut">
              <a:rPr lang="pl-PL" smtClean="0"/>
              <a:t>07.12.2017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282BE46-531C-45E3-8216-C1A609F32176}" type="slidenum">
              <a:rPr lang="pl-PL" smtClean="0"/>
              <a:t>‹#›</a:t>
            </a:fld>
            <a:endParaRPr lang="pl-PL"/>
          </a:p>
        </p:txBody>
      </p:sp>
    </p:spTree>
    <p:extLst>
      <p:ext uri="{BB962C8B-B14F-4D97-AF65-F5344CB8AC3E}">
        <p14:creationId xmlns:p14="http://schemas.microsoft.com/office/powerpoint/2010/main" val="378613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D712B904-BBE7-4393-862A-CF33832099BC}" type="datetimeFigureOut">
              <a:rPr lang="pl-PL" smtClean="0"/>
              <a:t>07.12.2017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282BE46-531C-45E3-8216-C1A609F32176}" type="slidenum">
              <a:rPr lang="pl-PL" smtClean="0"/>
              <a:t>‹#›</a:t>
            </a:fld>
            <a:endParaRPr lang="pl-PL"/>
          </a:p>
        </p:txBody>
      </p:sp>
    </p:spTree>
    <p:extLst>
      <p:ext uri="{BB962C8B-B14F-4D97-AF65-F5344CB8AC3E}">
        <p14:creationId xmlns:p14="http://schemas.microsoft.com/office/powerpoint/2010/main" val="1834018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Content Placeholder 3"/>
          <p:cNvSpPr>
            <a:spLocks noGrp="1"/>
          </p:cNvSpPr>
          <p:nvPr>
            <p:ph sz="half" idx="2"/>
          </p:nvPr>
        </p:nvSpPr>
        <p:spPr>
          <a:xfrm>
            <a:off x="629842" y="2505075"/>
            <a:ext cx="3868340"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Content Placeholder 5"/>
          <p:cNvSpPr>
            <a:spLocks noGrp="1"/>
          </p:cNvSpPr>
          <p:nvPr>
            <p:ph sz="quarter" idx="4"/>
          </p:nvPr>
        </p:nvSpPr>
        <p:spPr>
          <a:xfrm>
            <a:off x="4629150" y="2505075"/>
            <a:ext cx="3887391"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D712B904-BBE7-4393-862A-CF33832099BC}" type="datetimeFigureOut">
              <a:rPr lang="pl-PL" smtClean="0"/>
              <a:t>07.12.2017</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D282BE46-531C-45E3-8216-C1A609F32176}" type="slidenum">
              <a:rPr lang="pl-PL" smtClean="0"/>
              <a:t>‹#›</a:t>
            </a:fld>
            <a:endParaRPr lang="pl-PL"/>
          </a:p>
        </p:txBody>
      </p:sp>
    </p:spTree>
    <p:extLst>
      <p:ext uri="{BB962C8B-B14F-4D97-AF65-F5344CB8AC3E}">
        <p14:creationId xmlns:p14="http://schemas.microsoft.com/office/powerpoint/2010/main" val="197058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D712B904-BBE7-4393-862A-CF33832099BC}" type="datetimeFigureOut">
              <a:rPr lang="pl-PL" smtClean="0"/>
              <a:t>07.12.2017</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D282BE46-531C-45E3-8216-C1A609F32176}" type="slidenum">
              <a:rPr lang="pl-PL" smtClean="0"/>
              <a:t>‹#›</a:t>
            </a:fld>
            <a:endParaRPr lang="pl-PL"/>
          </a:p>
        </p:txBody>
      </p:sp>
    </p:spTree>
    <p:extLst>
      <p:ext uri="{BB962C8B-B14F-4D97-AF65-F5344CB8AC3E}">
        <p14:creationId xmlns:p14="http://schemas.microsoft.com/office/powerpoint/2010/main" val="1135296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12B904-BBE7-4393-862A-CF33832099BC}" type="datetimeFigureOut">
              <a:rPr lang="pl-PL" smtClean="0"/>
              <a:t>07.12.2017</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D282BE46-531C-45E3-8216-C1A609F32176}" type="slidenum">
              <a:rPr lang="pl-PL" smtClean="0"/>
              <a:t>‹#›</a:t>
            </a:fld>
            <a:endParaRPr lang="pl-PL"/>
          </a:p>
        </p:txBody>
      </p:sp>
    </p:spTree>
    <p:extLst>
      <p:ext uri="{BB962C8B-B14F-4D97-AF65-F5344CB8AC3E}">
        <p14:creationId xmlns:p14="http://schemas.microsoft.com/office/powerpoint/2010/main" val="151686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D712B904-BBE7-4393-862A-CF33832099BC}" type="datetimeFigureOut">
              <a:rPr lang="pl-PL" smtClean="0"/>
              <a:t>07.12.2017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282BE46-531C-45E3-8216-C1A609F32176}" type="slidenum">
              <a:rPr lang="pl-PL" smtClean="0"/>
              <a:t>‹#›</a:t>
            </a:fld>
            <a:endParaRPr lang="pl-PL"/>
          </a:p>
        </p:txBody>
      </p:sp>
    </p:spTree>
    <p:extLst>
      <p:ext uri="{BB962C8B-B14F-4D97-AF65-F5344CB8AC3E}">
        <p14:creationId xmlns:p14="http://schemas.microsoft.com/office/powerpoint/2010/main" val="4199978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D712B904-BBE7-4393-862A-CF33832099BC}" type="datetimeFigureOut">
              <a:rPr lang="pl-PL" smtClean="0"/>
              <a:t>07.12.2017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282BE46-531C-45E3-8216-C1A609F32176}" type="slidenum">
              <a:rPr lang="pl-PL" smtClean="0"/>
              <a:t>‹#›</a:t>
            </a:fld>
            <a:endParaRPr lang="pl-PL"/>
          </a:p>
        </p:txBody>
      </p:sp>
    </p:spTree>
    <p:extLst>
      <p:ext uri="{BB962C8B-B14F-4D97-AF65-F5344CB8AC3E}">
        <p14:creationId xmlns:p14="http://schemas.microsoft.com/office/powerpoint/2010/main" val="4083306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12B904-BBE7-4393-862A-CF33832099BC}" type="datetimeFigureOut">
              <a:rPr lang="pl-PL" smtClean="0"/>
              <a:t>07.12.2017</a:t>
            </a:fld>
            <a:endParaRPr lang="pl-P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2BE46-531C-45E3-8216-C1A609F32176}" type="slidenum">
              <a:rPr lang="pl-PL" smtClean="0"/>
              <a:t>‹#›</a:t>
            </a:fld>
            <a:endParaRPr lang="pl-PL"/>
          </a:p>
        </p:txBody>
      </p:sp>
    </p:spTree>
    <p:extLst>
      <p:ext uri="{BB962C8B-B14F-4D97-AF65-F5344CB8AC3E}">
        <p14:creationId xmlns:p14="http://schemas.microsoft.com/office/powerpoint/2010/main" val="17064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5.jpe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02327" y="3851861"/>
            <a:ext cx="8319641" cy="629556"/>
          </a:xfrm>
        </p:spPr>
        <p:txBody>
          <a:bodyPr>
            <a:noAutofit/>
          </a:bodyPr>
          <a:lstStyle/>
          <a:p>
            <a:pPr>
              <a:defRPr/>
            </a:pPr>
            <a:r>
              <a:rPr lang="pl-PL" sz="4400" b="1" dirty="0" smtClean="0">
                <a:latin typeface="+mn-lt"/>
              </a:rPr>
              <a:t/>
            </a:r>
            <a:br>
              <a:rPr lang="pl-PL" sz="4400" b="1" dirty="0" smtClean="0">
                <a:latin typeface="+mn-lt"/>
              </a:rPr>
            </a:br>
            <a:r>
              <a:rPr lang="pl-PL" sz="5400" b="1" dirty="0" smtClean="0">
                <a:solidFill>
                  <a:srgbClr val="043770"/>
                </a:solidFill>
                <a:effectLst>
                  <a:outerShdw blurRad="38100" dist="38100" dir="2700000" algn="tl">
                    <a:srgbClr val="000000">
                      <a:alpha val="43137"/>
                    </a:srgbClr>
                  </a:outerShdw>
                </a:effectLst>
                <a:latin typeface="+mn-lt"/>
              </a:rPr>
              <a:t>RPO WŁ kusi funduszami </a:t>
            </a:r>
            <a:r>
              <a:rPr lang="pl-PL" sz="4400" b="1" dirty="0" smtClean="0">
                <a:solidFill>
                  <a:srgbClr val="043770"/>
                </a:solidFill>
                <a:effectLst>
                  <a:outerShdw blurRad="38100" dist="38100" dir="2700000" algn="tl">
                    <a:srgbClr val="000000">
                      <a:alpha val="43137"/>
                    </a:srgbClr>
                  </a:outerShdw>
                </a:effectLst>
                <a:latin typeface="+mn-lt"/>
              </a:rPr>
              <a:t/>
            </a:r>
            <a:br>
              <a:rPr lang="pl-PL" sz="4400" b="1" dirty="0" smtClean="0">
                <a:solidFill>
                  <a:srgbClr val="043770"/>
                </a:solidFill>
                <a:effectLst>
                  <a:outerShdw blurRad="38100" dist="38100" dir="2700000" algn="tl">
                    <a:srgbClr val="000000">
                      <a:alpha val="43137"/>
                    </a:srgbClr>
                  </a:outerShdw>
                </a:effectLst>
                <a:latin typeface="+mn-lt"/>
              </a:rPr>
            </a:br>
            <a:r>
              <a:rPr lang="pl-PL" sz="3600" b="1" dirty="0">
                <a:solidFill>
                  <a:srgbClr val="043770"/>
                </a:solidFill>
                <a:latin typeface="+mn-lt"/>
              </a:rPr>
              <a:t>Wsparcie sektora publicznego </a:t>
            </a:r>
            <a:r>
              <a:rPr lang="pl-PL" sz="3600" b="1" dirty="0" smtClean="0">
                <a:solidFill>
                  <a:srgbClr val="043770"/>
                </a:solidFill>
                <a:latin typeface="+mn-lt"/>
              </a:rPr>
              <a:t/>
            </a:r>
            <a:br>
              <a:rPr lang="pl-PL" sz="3600" b="1" dirty="0" smtClean="0">
                <a:solidFill>
                  <a:srgbClr val="043770"/>
                </a:solidFill>
                <a:latin typeface="+mn-lt"/>
              </a:rPr>
            </a:br>
            <a:r>
              <a:rPr lang="pl-PL" sz="3600" b="1" dirty="0" smtClean="0">
                <a:solidFill>
                  <a:srgbClr val="043770"/>
                </a:solidFill>
                <a:latin typeface="+mn-lt"/>
              </a:rPr>
              <a:t>i </a:t>
            </a:r>
            <a:r>
              <a:rPr lang="pl-PL" sz="3600" b="1" dirty="0">
                <a:solidFill>
                  <a:srgbClr val="043770"/>
                </a:solidFill>
                <a:latin typeface="+mn-lt"/>
              </a:rPr>
              <a:t>prywatnego z Unii Europejskiej</a:t>
            </a:r>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328" y="240740"/>
            <a:ext cx="1748857" cy="1536642"/>
          </a:xfrm>
          <a:prstGeom prst="rect">
            <a:avLst/>
          </a:prstGeom>
        </p:spPr>
      </p:pic>
      <p:sp>
        <p:nvSpPr>
          <p:cNvPr id="7" name="pole tekstowe 6"/>
          <p:cNvSpPr txBox="1"/>
          <p:nvPr/>
        </p:nvSpPr>
        <p:spPr>
          <a:xfrm>
            <a:off x="2426847" y="839783"/>
            <a:ext cx="4433277" cy="338554"/>
          </a:xfrm>
          <a:prstGeom prst="rect">
            <a:avLst/>
          </a:prstGeom>
          <a:noFill/>
        </p:spPr>
        <p:txBody>
          <a:bodyPr wrap="square" rtlCol="0">
            <a:spAutoFit/>
          </a:bodyPr>
          <a:lstStyle/>
          <a:p>
            <a:r>
              <a:rPr lang="pl-PL" sz="1600" b="1" dirty="0" smtClean="0">
                <a:solidFill>
                  <a:srgbClr val="FFC000"/>
                </a:solidFill>
                <a:cs typeface="Arial" panose="020B0604020202020204" pitchFamily="34" charset="0"/>
              </a:rPr>
              <a:t>Zmieniamy Łódzkie z Funduszami Europejskimi</a:t>
            </a:r>
            <a:endParaRPr lang="pl-PL" sz="1600" b="1" dirty="0">
              <a:solidFill>
                <a:srgbClr val="FFC000"/>
              </a:solidFill>
              <a:cs typeface="Arial" panose="020B0604020202020204" pitchFamily="34" charset="0"/>
            </a:endParaRPr>
          </a:p>
        </p:txBody>
      </p:sp>
      <p:pic>
        <p:nvPicPr>
          <p:cNvPr id="3" name="Obraz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8318" y="5403405"/>
            <a:ext cx="6230334" cy="1188359"/>
          </a:xfrm>
          <a:prstGeom prst="rect">
            <a:avLst/>
          </a:prstGeom>
        </p:spPr>
      </p:pic>
      <p:pic>
        <p:nvPicPr>
          <p:cNvPr id="4" name="Obraz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3013" y="134582"/>
            <a:ext cx="1748955" cy="1748955"/>
          </a:xfrm>
          <a:prstGeom prst="rect">
            <a:avLst/>
          </a:prstGeom>
        </p:spPr>
      </p:pic>
    </p:spTree>
    <p:extLst>
      <p:ext uri="{BB962C8B-B14F-4D97-AF65-F5344CB8AC3E}">
        <p14:creationId xmlns:p14="http://schemas.microsoft.com/office/powerpoint/2010/main" val="1584267763"/>
      </p:ext>
    </p:extLst>
  </p:cSld>
  <p:clrMapOvr>
    <a:masterClrMapping/>
  </p:clrMapOvr>
  <mc:AlternateContent xmlns:mc="http://schemas.openxmlformats.org/markup-compatibility/2006" xmlns:p14="http://schemas.microsoft.com/office/powerpoint/2010/main">
    <mc:Choice Requires="p14">
      <p:transition spd="slow" p14:dur="2000" advTm="1145">
        <p14:ferris dir="l"/>
      </p:transition>
    </mc:Choice>
    <mc:Fallback xmlns="">
      <p:transition spd="slow" advTm="114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250"/>
                                  </p:stCondLst>
                                  <p:childTnLst>
                                    <p:animRot by="120000">
                                      <p:cBhvr>
                                        <p:cTn id="6" dur="1" fill="hold">
                                          <p:stCondLst>
                                            <p:cond delay="0"/>
                                          </p:stCondLst>
                                        </p:cTn>
                                        <p:tgtEl>
                                          <p:spTgt spid="4"/>
                                        </p:tgtEl>
                                        <p:attrNameLst>
                                          <p:attrName>r</p:attrName>
                                        </p:attrNameLst>
                                      </p:cBhvr>
                                    </p:animRot>
                                    <p:animRot by="-240000">
                                      <p:cBhvr>
                                        <p:cTn id="7" dur="2" fill="hold">
                                          <p:stCondLst>
                                            <p:cond delay="49"/>
                                          </p:stCondLst>
                                        </p:cTn>
                                        <p:tgtEl>
                                          <p:spTgt spid="4"/>
                                        </p:tgtEl>
                                        <p:attrNameLst>
                                          <p:attrName>r</p:attrName>
                                        </p:attrNameLst>
                                      </p:cBhvr>
                                    </p:animRot>
                                    <p:animRot by="240000">
                                      <p:cBhvr>
                                        <p:cTn id="8" dur="2" fill="hold">
                                          <p:stCondLst>
                                            <p:cond delay="99"/>
                                          </p:stCondLst>
                                        </p:cTn>
                                        <p:tgtEl>
                                          <p:spTgt spid="4"/>
                                        </p:tgtEl>
                                        <p:attrNameLst>
                                          <p:attrName>r</p:attrName>
                                        </p:attrNameLst>
                                      </p:cBhvr>
                                    </p:animRot>
                                    <p:animRot by="-240000">
                                      <p:cBhvr>
                                        <p:cTn id="9" dur="2" fill="hold">
                                          <p:stCondLst>
                                            <p:cond delay="148"/>
                                          </p:stCondLst>
                                        </p:cTn>
                                        <p:tgtEl>
                                          <p:spTgt spid="4"/>
                                        </p:tgtEl>
                                        <p:attrNameLst>
                                          <p:attrName>r</p:attrName>
                                        </p:attrNameLst>
                                      </p:cBhvr>
                                    </p:animRot>
                                    <p:animRot by="120000">
                                      <p:cBhvr>
                                        <p:cTn id="10" dur="2" fill="hold">
                                          <p:stCondLst>
                                            <p:cond delay="249"/>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24" y="108147"/>
            <a:ext cx="1229152" cy="1080000"/>
          </a:xfrm>
          <a:prstGeom prst="rect">
            <a:avLst/>
          </a:prstGeom>
        </p:spPr>
      </p:pic>
      <p:sp>
        <p:nvSpPr>
          <p:cNvPr id="6" name="pole tekstowe 5"/>
          <p:cNvSpPr txBox="1"/>
          <p:nvPr/>
        </p:nvSpPr>
        <p:spPr>
          <a:xfrm>
            <a:off x="1450761" y="463481"/>
            <a:ext cx="6027662" cy="369332"/>
          </a:xfrm>
          <a:prstGeom prst="rect">
            <a:avLst/>
          </a:prstGeom>
          <a:noFill/>
        </p:spPr>
        <p:txBody>
          <a:bodyPr wrap="square" rtlCol="0">
            <a:spAutoFit/>
          </a:bodyPr>
          <a:lstStyle/>
          <a:p>
            <a:r>
              <a:rPr lang="pl-PL" b="1" dirty="0" smtClean="0">
                <a:solidFill>
                  <a:srgbClr val="FFC000"/>
                </a:solidFill>
                <a:cs typeface="Arial" panose="020B0604020202020204" pitchFamily="34" charset="0"/>
              </a:rPr>
              <a:t>RPO WŁ kusi funduszami</a:t>
            </a:r>
            <a:endParaRPr lang="pl-PL" b="1" dirty="0">
              <a:solidFill>
                <a:srgbClr val="FFC000"/>
              </a:solidFill>
              <a:cs typeface="Arial" panose="020B0604020202020204" pitchFamily="34" charset="0"/>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753" y="5708206"/>
            <a:ext cx="1035494" cy="1035494"/>
          </a:xfrm>
          <a:prstGeom prst="rect">
            <a:avLst/>
          </a:prstGeom>
        </p:spPr>
      </p:pic>
      <p:sp>
        <p:nvSpPr>
          <p:cNvPr id="3" name="Prostokąt 2"/>
          <p:cNvSpPr/>
          <p:nvPr/>
        </p:nvSpPr>
        <p:spPr>
          <a:xfrm>
            <a:off x="596415" y="2541561"/>
            <a:ext cx="457176" cy="707886"/>
          </a:xfrm>
          <a:prstGeom prst="rect">
            <a:avLst/>
          </a:prstGeom>
        </p:spPr>
        <p:txBody>
          <a:bodyPr wrap="none">
            <a:spAutoFit/>
          </a:bodyPr>
          <a:lstStyle/>
          <a:p>
            <a:r>
              <a:rPr lang="pl-PL" sz="4000" b="1" dirty="0" smtClean="0">
                <a:solidFill>
                  <a:srgbClr val="043770"/>
                </a:solidFill>
                <a:latin typeface="Calibri" panose="020F0502020204030204" pitchFamily="34" charset="0"/>
                <a:ea typeface="Times New Roman" panose="02020603050405020304" pitchFamily="18" charset="0"/>
              </a:rPr>
              <a:t>P</a:t>
            </a:r>
            <a:endParaRPr lang="pl-PL" sz="4000" dirty="0">
              <a:solidFill>
                <a:srgbClr val="043770"/>
              </a:solidFill>
            </a:endParaRPr>
          </a:p>
        </p:txBody>
      </p:sp>
      <p:sp>
        <p:nvSpPr>
          <p:cNvPr id="9" name="Prostokąt 8"/>
          <p:cNvSpPr/>
          <p:nvPr/>
        </p:nvSpPr>
        <p:spPr>
          <a:xfrm>
            <a:off x="592776" y="3346983"/>
            <a:ext cx="457176" cy="707886"/>
          </a:xfrm>
          <a:prstGeom prst="rect">
            <a:avLst/>
          </a:prstGeom>
        </p:spPr>
        <p:txBody>
          <a:bodyPr wrap="none">
            <a:spAutoFit/>
          </a:bodyPr>
          <a:lstStyle/>
          <a:p>
            <a:r>
              <a:rPr lang="pl-PL" sz="4000" b="1" dirty="0" smtClean="0">
                <a:solidFill>
                  <a:srgbClr val="043770"/>
                </a:solidFill>
                <a:latin typeface="Calibri" panose="020F0502020204030204" pitchFamily="34" charset="0"/>
                <a:ea typeface="Times New Roman" panose="02020603050405020304" pitchFamily="18" charset="0"/>
              </a:rPr>
              <a:t>P</a:t>
            </a:r>
            <a:endParaRPr lang="pl-PL" sz="4000" dirty="0">
              <a:solidFill>
                <a:srgbClr val="043770"/>
              </a:solidFill>
            </a:endParaRPr>
          </a:p>
        </p:txBody>
      </p:sp>
      <p:sp>
        <p:nvSpPr>
          <p:cNvPr id="10" name="Prostokąt 9"/>
          <p:cNvSpPr/>
          <p:nvPr/>
        </p:nvSpPr>
        <p:spPr>
          <a:xfrm>
            <a:off x="592776" y="4154364"/>
            <a:ext cx="457176" cy="707886"/>
          </a:xfrm>
          <a:prstGeom prst="rect">
            <a:avLst/>
          </a:prstGeom>
        </p:spPr>
        <p:txBody>
          <a:bodyPr wrap="none">
            <a:spAutoFit/>
          </a:bodyPr>
          <a:lstStyle/>
          <a:p>
            <a:r>
              <a:rPr lang="pl-PL" sz="4000" b="1" dirty="0" smtClean="0">
                <a:solidFill>
                  <a:srgbClr val="043770"/>
                </a:solidFill>
                <a:latin typeface="Calibri" panose="020F0502020204030204" pitchFamily="34" charset="0"/>
                <a:ea typeface="Times New Roman" panose="02020603050405020304" pitchFamily="18" charset="0"/>
              </a:rPr>
              <a:t>P</a:t>
            </a:r>
            <a:endParaRPr lang="pl-PL" sz="4000" dirty="0">
              <a:solidFill>
                <a:srgbClr val="043770"/>
              </a:solidFill>
            </a:endParaRPr>
          </a:p>
        </p:txBody>
      </p:sp>
      <p:sp>
        <p:nvSpPr>
          <p:cNvPr id="11" name="Prostokąt 10"/>
          <p:cNvSpPr/>
          <p:nvPr/>
        </p:nvSpPr>
        <p:spPr>
          <a:xfrm>
            <a:off x="1770823" y="2241633"/>
            <a:ext cx="2693686" cy="369332"/>
          </a:xfrm>
          <a:prstGeom prst="rect">
            <a:avLst/>
          </a:prstGeom>
        </p:spPr>
        <p:txBody>
          <a:bodyPr wrap="none">
            <a:spAutoFit/>
          </a:bodyPr>
          <a:lstStyle/>
          <a:p>
            <a:r>
              <a:rPr lang="pl-PL" b="1" dirty="0">
                <a:solidFill>
                  <a:srgbClr val="8396F5"/>
                </a:solidFill>
                <a:latin typeface="Calibri" panose="020F0502020204030204" pitchFamily="34" charset="0"/>
                <a:ea typeface="Times New Roman" panose="02020603050405020304" pitchFamily="18" charset="0"/>
              </a:rPr>
              <a:t>g</a:t>
            </a:r>
            <a:r>
              <a:rPr lang="pl-PL" b="1" dirty="0" smtClean="0">
                <a:solidFill>
                  <a:srgbClr val="8396F5"/>
                </a:solidFill>
                <a:latin typeface="Calibri" panose="020F0502020204030204" pitchFamily="34" charset="0"/>
                <a:ea typeface="Times New Roman" panose="02020603050405020304" pitchFamily="18" charset="0"/>
              </a:rPr>
              <a:t>ospodarka mieszkaniowa</a:t>
            </a:r>
            <a:endParaRPr lang="pl-PL" dirty="0">
              <a:solidFill>
                <a:srgbClr val="8396F5"/>
              </a:solidFill>
            </a:endParaRPr>
          </a:p>
        </p:txBody>
      </p:sp>
      <p:sp>
        <p:nvSpPr>
          <p:cNvPr id="12" name="Prostokąt 11"/>
          <p:cNvSpPr/>
          <p:nvPr/>
        </p:nvSpPr>
        <p:spPr>
          <a:xfrm>
            <a:off x="6151515" y="2241633"/>
            <a:ext cx="675570" cy="369332"/>
          </a:xfrm>
          <a:prstGeom prst="rect">
            <a:avLst/>
          </a:prstGeom>
        </p:spPr>
        <p:txBody>
          <a:bodyPr wrap="none">
            <a:spAutoFit/>
          </a:bodyPr>
          <a:lstStyle/>
          <a:p>
            <a:r>
              <a:rPr lang="pl-PL" b="1" dirty="0" smtClean="0">
                <a:solidFill>
                  <a:schemeClr val="accent4">
                    <a:lumMod val="60000"/>
                    <a:lumOff val="40000"/>
                  </a:schemeClr>
                </a:solidFill>
                <a:latin typeface="Calibri" panose="020F0502020204030204" pitchFamily="34" charset="0"/>
                <a:ea typeface="Times New Roman" panose="02020603050405020304" pitchFamily="18" charset="0"/>
              </a:rPr>
              <a:t>drogi</a:t>
            </a:r>
            <a:endParaRPr lang="pl-PL" dirty="0">
              <a:solidFill>
                <a:schemeClr val="accent4">
                  <a:lumMod val="60000"/>
                  <a:lumOff val="40000"/>
                </a:schemeClr>
              </a:solidFill>
            </a:endParaRPr>
          </a:p>
        </p:txBody>
      </p:sp>
      <p:sp>
        <p:nvSpPr>
          <p:cNvPr id="13" name="Prostokąt 12"/>
          <p:cNvSpPr/>
          <p:nvPr/>
        </p:nvSpPr>
        <p:spPr>
          <a:xfrm>
            <a:off x="1770823" y="3047055"/>
            <a:ext cx="1249060" cy="369332"/>
          </a:xfrm>
          <a:prstGeom prst="rect">
            <a:avLst/>
          </a:prstGeom>
        </p:spPr>
        <p:txBody>
          <a:bodyPr wrap="none">
            <a:spAutoFit/>
          </a:bodyPr>
          <a:lstStyle/>
          <a:p>
            <a:r>
              <a:rPr lang="pl-PL" b="1" dirty="0" smtClean="0">
                <a:solidFill>
                  <a:srgbClr val="FF66FF"/>
                </a:solidFill>
                <a:latin typeface="Calibri" panose="020F0502020204030204" pitchFamily="34" charset="0"/>
                <a:ea typeface="Times New Roman" panose="02020603050405020304" pitchFamily="18" charset="0"/>
              </a:rPr>
              <a:t>energetyka</a:t>
            </a:r>
            <a:endParaRPr lang="pl-PL" dirty="0">
              <a:solidFill>
                <a:srgbClr val="FF66FF"/>
              </a:solidFill>
            </a:endParaRPr>
          </a:p>
        </p:txBody>
      </p:sp>
      <p:sp>
        <p:nvSpPr>
          <p:cNvPr id="14" name="Prostokąt 13"/>
          <p:cNvSpPr/>
          <p:nvPr/>
        </p:nvSpPr>
        <p:spPr>
          <a:xfrm>
            <a:off x="6151515" y="3087682"/>
            <a:ext cx="2030108" cy="369332"/>
          </a:xfrm>
          <a:prstGeom prst="rect">
            <a:avLst/>
          </a:prstGeom>
        </p:spPr>
        <p:txBody>
          <a:bodyPr wrap="none">
            <a:spAutoFit/>
          </a:bodyPr>
          <a:lstStyle/>
          <a:p>
            <a:r>
              <a:rPr lang="pl-PL" b="1" dirty="0">
                <a:solidFill>
                  <a:srgbClr val="99CC00"/>
                </a:solidFill>
                <a:latin typeface="Calibri" panose="020F0502020204030204" pitchFamily="34" charset="0"/>
                <a:ea typeface="Times New Roman" panose="02020603050405020304" pitchFamily="18" charset="0"/>
              </a:rPr>
              <a:t>t</a:t>
            </a:r>
            <a:r>
              <a:rPr lang="pl-PL" b="1" dirty="0" smtClean="0">
                <a:solidFill>
                  <a:srgbClr val="99CC00"/>
                </a:solidFill>
                <a:latin typeface="Calibri" panose="020F0502020204030204" pitchFamily="34" charset="0"/>
                <a:ea typeface="Times New Roman" panose="02020603050405020304" pitchFamily="18" charset="0"/>
              </a:rPr>
              <a:t>ransport publiczny</a:t>
            </a:r>
            <a:endParaRPr lang="pl-PL" dirty="0">
              <a:solidFill>
                <a:srgbClr val="99CC00"/>
              </a:solidFill>
            </a:endParaRPr>
          </a:p>
        </p:txBody>
      </p:sp>
      <p:sp>
        <p:nvSpPr>
          <p:cNvPr id="15" name="Prostokąt 14"/>
          <p:cNvSpPr/>
          <p:nvPr/>
        </p:nvSpPr>
        <p:spPr>
          <a:xfrm>
            <a:off x="1770823" y="3898038"/>
            <a:ext cx="3710503" cy="369332"/>
          </a:xfrm>
          <a:prstGeom prst="rect">
            <a:avLst/>
          </a:prstGeom>
        </p:spPr>
        <p:txBody>
          <a:bodyPr wrap="none">
            <a:spAutoFit/>
          </a:bodyPr>
          <a:lstStyle/>
          <a:p>
            <a:r>
              <a:rPr lang="pl-PL" b="1" dirty="0">
                <a:solidFill>
                  <a:srgbClr val="C9AA37"/>
                </a:solidFill>
              </a:rPr>
              <a:t>infrastruktura sportowo-rekreacyjna </a:t>
            </a:r>
            <a:endParaRPr lang="pl-PL" dirty="0">
              <a:solidFill>
                <a:srgbClr val="C9AA37"/>
              </a:solidFill>
            </a:endParaRPr>
          </a:p>
        </p:txBody>
      </p:sp>
      <p:sp>
        <p:nvSpPr>
          <p:cNvPr id="16" name="Prostokąt 15"/>
          <p:cNvSpPr/>
          <p:nvPr/>
        </p:nvSpPr>
        <p:spPr>
          <a:xfrm>
            <a:off x="6154571" y="3898038"/>
            <a:ext cx="940129" cy="369332"/>
          </a:xfrm>
          <a:prstGeom prst="rect">
            <a:avLst/>
          </a:prstGeom>
        </p:spPr>
        <p:txBody>
          <a:bodyPr wrap="none">
            <a:spAutoFit/>
          </a:bodyPr>
          <a:lstStyle/>
          <a:p>
            <a:r>
              <a:rPr lang="pl-PL" b="1" dirty="0">
                <a:solidFill>
                  <a:srgbClr val="FF3300"/>
                </a:solidFill>
              </a:rPr>
              <a:t>zdrowie</a:t>
            </a:r>
            <a:endParaRPr lang="pl-PL" dirty="0">
              <a:solidFill>
                <a:srgbClr val="FF3300"/>
              </a:solidFill>
            </a:endParaRPr>
          </a:p>
        </p:txBody>
      </p:sp>
      <p:sp>
        <p:nvSpPr>
          <p:cNvPr id="17" name="Prostokąt 16"/>
          <p:cNvSpPr/>
          <p:nvPr/>
        </p:nvSpPr>
        <p:spPr>
          <a:xfrm>
            <a:off x="1770823" y="4610553"/>
            <a:ext cx="2415661" cy="369332"/>
          </a:xfrm>
          <a:prstGeom prst="rect">
            <a:avLst/>
          </a:prstGeom>
        </p:spPr>
        <p:txBody>
          <a:bodyPr wrap="none">
            <a:spAutoFit/>
          </a:bodyPr>
          <a:lstStyle/>
          <a:p>
            <a:r>
              <a:rPr lang="pl-PL" b="1" dirty="0">
                <a:solidFill>
                  <a:srgbClr val="008000"/>
                </a:solidFill>
              </a:rPr>
              <a:t>gospodarka komunalna</a:t>
            </a:r>
            <a:endParaRPr lang="pl-PL" dirty="0">
              <a:solidFill>
                <a:srgbClr val="008000"/>
              </a:solidFill>
            </a:endParaRPr>
          </a:p>
        </p:txBody>
      </p:sp>
      <p:sp>
        <p:nvSpPr>
          <p:cNvPr id="18" name="Prostokąt 17"/>
          <p:cNvSpPr/>
          <p:nvPr/>
        </p:nvSpPr>
        <p:spPr>
          <a:xfrm>
            <a:off x="6151515" y="4708394"/>
            <a:ext cx="1037848" cy="369332"/>
          </a:xfrm>
          <a:prstGeom prst="rect">
            <a:avLst/>
          </a:prstGeom>
        </p:spPr>
        <p:txBody>
          <a:bodyPr wrap="none">
            <a:spAutoFit/>
          </a:bodyPr>
          <a:lstStyle/>
          <a:p>
            <a:r>
              <a:rPr lang="pl-PL" b="1" dirty="0">
                <a:solidFill>
                  <a:srgbClr val="000099"/>
                </a:solidFill>
              </a:rPr>
              <a:t>edukacja</a:t>
            </a:r>
            <a:endParaRPr lang="pl-PL" dirty="0">
              <a:solidFill>
                <a:srgbClr val="000099"/>
              </a:solidFill>
            </a:endParaRPr>
          </a:p>
        </p:txBody>
      </p:sp>
      <p:pic>
        <p:nvPicPr>
          <p:cNvPr id="2" name="Obraz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2169" y="2268266"/>
            <a:ext cx="270506" cy="270506"/>
          </a:xfrm>
          <a:prstGeom prst="rect">
            <a:avLst/>
          </a:prstGeom>
        </p:spPr>
      </p:pic>
      <p:pic>
        <p:nvPicPr>
          <p:cNvPr id="4" name="Obraz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1515" y="2277326"/>
            <a:ext cx="270000" cy="270000"/>
          </a:xfrm>
          <a:prstGeom prst="rect">
            <a:avLst/>
          </a:prstGeom>
        </p:spPr>
      </p:pic>
      <p:pic>
        <p:nvPicPr>
          <p:cNvPr id="7" name="Obraz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41442" y="3085272"/>
            <a:ext cx="270000" cy="270000"/>
          </a:xfrm>
          <a:prstGeom prst="rect">
            <a:avLst/>
          </a:prstGeom>
        </p:spPr>
      </p:pic>
      <p:pic>
        <p:nvPicPr>
          <p:cNvPr id="20" name="Obraz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73724" y="3085272"/>
            <a:ext cx="270000" cy="270000"/>
          </a:xfrm>
          <a:prstGeom prst="rect">
            <a:avLst/>
          </a:prstGeom>
          <a:scene3d>
            <a:camera prst="orthographicFront">
              <a:rot lat="0" lon="10800000" rev="0"/>
            </a:camera>
            <a:lightRig rig="threePt" dir="t"/>
          </a:scene3d>
        </p:spPr>
      </p:pic>
      <p:pic>
        <p:nvPicPr>
          <p:cNvPr id="21" name="Obraz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00823" y="3947704"/>
            <a:ext cx="270000" cy="270000"/>
          </a:xfrm>
          <a:prstGeom prst="rect">
            <a:avLst/>
          </a:prstGeom>
        </p:spPr>
      </p:pic>
      <p:pic>
        <p:nvPicPr>
          <p:cNvPr id="22" name="Obraz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02562" y="3944637"/>
            <a:ext cx="270000" cy="270000"/>
          </a:xfrm>
          <a:prstGeom prst="rect">
            <a:avLst/>
          </a:prstGeom>
        </p:spPr>
      </p:pic>
      <p:pic>
        <p:nvPicPr>
          <p:cNvPr id="23" name="Obraz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00823" y="4655590"/>
            <a:ext cx="270000" cy="270000"/>
          </a:xfrm>
          <a:prstGeom prst="rect">
            <a:avLst/>
          </a:prstGeom>
        </p:spPr>
      </p:pic>
      <p:pic>
        <p:nvPicPr>
          <p:cNvPr id="24" name="Obraz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02562" y="4761127"/>
            <a:ext cx="270000" cy="270000"/>
          </a:xfrm>
          <a:prstGeom prst="rect">
            <a:avLst/>
          </a:prstGeom>
        </p:spPr>
      </p:pic>
    </p:spTree>
    <p:extLst>
      <p:ext uri="{BB962C8B-B14F-4D97-AF65-F5344CB8AC3E}">
        <p14:creationId xmlns:p14="http://schemas.microsoft.com/office/powerpoint/2010/main" val="1173295342"/>
      </p:ext>
    </p:extLst>
  </p:cSld>
  <p:clrMapOvr>
    <a:masterClrMapping/>
  </p:clrMapOvr>
  <mc:AlternateContent xmlns:mc="http://schemas.openxmlformats.org/markup-compatibility/2006" xmlns:p14="http://schemas.microsoft.com/office/powerpoint/2010/main">
    <mc:Choice Requires="p14">
      <p:transition spd="slow" p14:dur="2000" advTm="6070">
        <p14:ferris dir="l"/>
      </p:transition>
    </mc:Choice>
    <mc:Fallback xmlns="">
      <p:transition spd="slow" advTm="60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000" fill="hold"/>
                                        <p:tgtEl>
                                          <p:spTgt spid="12"/>
                                        </p:tgtEl>
                                        <p:attrNameLst>
                                          <p:attrName>ppt_x</p:attrName>
                                        </p:attrNameLst>
                                      </p:cBhvr>
                                      <p:tavLst>
                                        <p:tav tm="0">
                                          <p:val>
                                            <p:strVal val="1+#ppt_w/2"/>
                                          </p:val>
                                        </p:tav>
                                        <p:tav tm="100000">
                                          <p:val>
                                            <p:strVal val="#ppt_x"/>
                                          </p:val>
                                        </p:tav>
                                      </p:tavLst>
                                    </p:anim>
                                    <p:anim calcmode="lin" valueType="num">
                                      <p:cBhvr additive="base">
                                        <p:cTn id="17" dur="100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1+#ppt_w/2"/>
                                          </p:val>
                                        </p:tav>
                                        <p:tav tm="100000">
                                          <p:val>
                                            <p:strVal val="#ppt_x"/>
                                          </p:val>
                                        </p:tav>
                                      </p:tavLst>
                                    </p:anim>
                                    <p:anim calcmode="lin" valueType="num">
                                      <p:cBhvr additive="base">
                                        <p:cTn id="21" dur="1000" fill="hold"/>
                                        <p:tgtEl>
                                          <p:spTgt spid="4"/>
                                        </p:tgtEl>
                                        <p:attrNameLst>
                                          <p:attrName>ppt_y</p:attrName>
                                        </p:attrNameLst>
                                      </p:cBhvr>
                                      <p:tavLst>
                                        <p:tav tm="0">
                                          <p:val>
                                            <p:strVal val="#ppt_y"/>
                                          </p:val>
                                        </p:tav>
                                        <p:tav tm="100000">
                                          <p:val>
                                            <p:strVal val="#ppt_y"/>
                                          </p:val>
                                        </p:tav>
                                      </p:tavLst>
                                    </p:anim>
                                  </p:childTnLst>
                                </p:cTn>
                              </p:par>
                            </p:childTnLst>
                          </p:cTn>
                        </p:par>
                        <p:par>
                          <p:cTn id="22" fill="hold">
                            <p:stCondLst>
                              <p:cond delay="2250"/>
                            </p:stCondLst>
                            <p:childTnLst>
                              <p:par>
                                <p:cTn id="23" presetID="2" presetClass="entr" presetSubtype="2"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1+#ppt_w/2"/>
                                          </p:val>
                                        </p:tav>
                                        <p:tav tm="100000">
                                          <p:val>
                                            <p:strVal val="#ppt_x"/>
                                          </p:val>
                                        </p:tav>
                                      </p:tavLst>
                                    </p:anim>
                                    <p:anim calcmode="lin" valueType="num">
                                      <p:cBhvr additive="base">
                                        <p:cTn id="26" dur="1000" fill="hold"/>
                                        <p:tgtEl>
                                          <p:spTgt spid="13"/>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000" fill="hold"/>
                                        <p:tgtEl>
                                          <p:spTgt spid="7"/>
                                        </p:tgtEl>
                                        <p:attrNameLst>
                                          <p:attrName>ppt_x</p:attrName>
                                        </p:attrNameLst>
                                      </p:cBhvr>
                                      <p:tavLst>
                                        <p:tav tm="0">
                                          <p:val>
                                            <p:strVal val="1+#ppt_w/2"/>
                                          </p:val>
                                        </p:tav>
                                        <p:tav tm="100000">
                                          <p:val>
                                            <p:strVal val="#ppt_x"/>
                                          </p:val>
                                        </p:tav>
                                      </p:tavLst>
                                    </p:anim>
                                    <p:anim calcmode="lin" valueType="num">
                                      <p:cBhvr additive="base">
                                        <p:cTn id="30" dur="1000" fill="hold"/>
                                        <p:tgtEl>
                                          <p:spTgt spid="7"/>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2"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1000" fill="hold"/>
                                        <p:tgtEl>
                                          <p:spTgt spid="14"/>
                                        </p:tgtEl>
                                        <p:attrNameLst>
                                          <p:attrName>ppt_x</p:attrName>
                                        </p:attrNameLst>
                                      </p:cBhvr>
                                      <p:tavLst>
                                        <p:tav tm="0">
                                          <p:val>
                                            <p:strVal val="1+#ppt_w/2"/>
                                          </p:val>
                                        </p:tav>
                                        <p:tav tm="100000">
                                          <p:val>
                                            <p:strVal val="#ppt_x"/>
                                          </p:val>
                                        </p:tav>
                                      </p:tavLst>
                                    </p:anim>
                                    <p:anim calcmode="lin" valueType="num">
                                      <p:cBhvr additive="base">
                                        <p:cTn id="35" dur="1000" fill="hold"/>
                                        <p:tgtEl>
                                          <p:spTgt spid="14"/>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1000" fill="hold"/>
                                        <p:tgtEl>
                                          <p:spTgt spid="20"/>
                                        </p:tgtEl>
                                        <p:attrNameLst>
                                          <p:attrName>ppt_x</p:attrName>
                                        </p:attrNameLst>
                                      </p:cBhvr>
                                      <p:tavLst>
                                        <p:tav tm="0">
                                          <p:val>
                                            <p:strVal val="1+#ppt_w/2"/>
                                          </p:val>
                                        </p:tav>
                                        <p:tav tm="100000">
                                          <p:val>
                                            <p:strVal val="#ppt_x"/>
                                          </p:val>
                                        </p:tav>
                                      </p:tavLst>
                                    </p:anim>
                                    <p:anim calcmode="lin" valueType="num">
                                      <p:cBhvr additive="base">
                                        <p:cTn id="39" dur="1000" fill="hold"/>
                                        <p:tgtEl>
                                          <p:spTgt spid="20"/>
                                        </p:tgtEl>
                                        <p:attrNameLst>
                                          <p:attrName>ppt_y</p:attrName>
                                        </p:attrNameLst>
                                      </p:cBhvr>
                                      <p:tavLst>
                                        <p:tav tm="0">
                                          <p:val>
                                            <p:strVal val="#ppt_y"/>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1000" fill="hold"/>
                                        <p:tgtEl>
                                          <p:spTgt spid="15"/>
                                        </p:tgtEl>
                                        <p:attrNameLst>
                                          <p:attrName>ppt_x</p:attrName>
                                        </p:attrNameLst>
                                      </p:cBhvr>
                                      <p:tavLst>
                                        <p:tav tm="0">
                                          <p:val>
                                            <p:strVal val="1+#ppt_w/2"/>
                                          </p:val>
                                        </p:tav>
                                        <p:tav tm="100000">
                                          <p:val>
                                            <p:strVal val="#ppt_x"/>
                                          </p:val>
                                        </p:tav>
                                      </p:tavLst>
                                    </p:anim>
                                    <p:anim calcmode="lin" valueType="num">
                                      <p:cBhvr additive="base">
                                        <p:cTn id="44" dur="10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1+#ppt_w/2"/>
                                          </p:val>
                                        </p:tav>
                                        <p:tav tm="100000">
                                          <p:val>
                                            <p:strVal val="#ppt_x"/>
                                          </p:val>
                                        </p:tav>
                                      </p:tavLst>
                                    </p:anim>
                                    <p:anim calcmode="lin" valueType="num">
                                      <p:cBhvr additive="base">
                                        <p:cTn id="48" dur="1000" fill="hold"/>
                                        <p:tgtEl>
                                          <p:spTgt spid="21"/>
                                        </p:tgtEl>
                                        <p:attrNameLst>
                                          <p:attrName>ppt_y</p:attrName>
                                        </p:attrNameLst>
                                      </p:cBhvr>
                                      <p:tavLst>
                                        <p:tav tm="0">
                                          <p:val>
                                            <p:strVal val="#ppt_y"/>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1000" fill="hold"/>
                                        <p:tgtEl>
                                          <p:spTgt spid="16"/>
                                        </p:tgtEl>
                                        <p:attrNameLst>
                                          <p:attrName>ppt_x</p:attrName>
                                        </p:attrNameLst>
                                      </p:cBhvr>
                                      <p:tavLst>
                                        <p:tav tm="0">
                                          <p:val>
                                            <p:strVal val="1+#ppt_w/2"/>
                                          </p:val>
                                        </p:tav>
                                        <p:tav tm="100000">
                                          <p:val>
                                            <p:strVal val="#ppt_x"/>
                                          </p:val>
                                        </p:tav>
                                      </p:tavLst>
                                    </p:anim>
                                    <p:anim calcmode="lin" valueType="num">
                                      <p:cBhvr additive="base">
                                        <p:cTn id="53" dur="1000" fill="hold"/>
                                        <p:tgtEl>
                                          <p:spTgt spid="16"/>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1000" fill="hold"/>
                                        <p:tgtEl>
                                          <p:spTgt spid="22"/>
                                        </p:tgtEl>
                                        <p:attrNameLst>
                                          <p:attrName>ppt_x</p:attrName>
                                        </p:attrNameLst>
                                      </p:cBhvr>
                                      <p:tavLst>
                                        <p:tav tm="0">
                                          <p:val>
                                            <p:strVal val="1+#ppt_w/2"/>
                                          </p:val>
                                        </p:tav>
                                        <p:tav tm="100000">
                                          <p:val>
                                            <p:strVal val="#ppt_x"/>
                                          </p:val>
                                        </p:tav>
                                      </p:tavLst>
                                    </p:anim>
                                    <p:anim calcmode="lin" valueType="num">
                                      <p:cBhvr additive="base">
                                        <p:cTn id="57" dur="1000" fill="hold"/>
                                        <p:tgtEl>
                                          <p:spTgt spid="22"/>
                                        </p:tgtEl>
                                        <p:attrNameLst>
                                          <p:attrName>ppt_y</p:attrName>
                                        </p:attrNameLst>
                                      </p:cBhvr>
                                      <p:tavLst>
                                        <p:tav tm="0">
                                          <p:val>
                                            <p:strVal val="#ppt_y"/>
                                          </p:val>
                                        </p:tav>
                                        <p:tav tm="100000">
                                          <p:val>
                                            <p:strVal val="#ppt_y"/>
                                          </p:val>
                                        </p:tav>
                                      </p:tavLst>
                                    </p:anim>
                                  </p:childTnLst>
                                </p:cTn>
                              </p:par>
                            </p:childTnLst>
                          </p:cTn>
                        </p:par>
                        <p:par>
                          <p:cTn id="58" fill="hold">
                            <p:stCondLst>
                              <p:cond delay="6250"/>
                            </p:stCondLst>
                            <p:childTnLst>
                              <p:par>
                                <p:cTn id="59" presetID="2" presetClass="entr" presetSubtype="2"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1000" fill="hold"/>
                                        <p:tgtEl>
                                          <p:spTgt spid="17"/>
                                        </p:tgtEl>
                                        <p:attrNameLst>
                                          <p:attrName>ppt_x</p:attrName>
                                        </p:attrNameLst>
                                      </p:cBhvr>
                                      <p:tavLst>
                                        <p:tav tm="0">
                                          <p:val>
                                            <p:strVal val="1+#ppt_w/2"/>
                                          </p:val>
                                        </p:tav>
                                        <p:tav tm="100000">
                                          <p:val>
                                            <p:strVal val="#ppt_x"/>
                                          </p:val>
                                        </p:tav>
                                      </p:tavLst>
                                    </p:anim>
                                    <p:anim calcmode="lin" valueType="num">
                                      <p:cBhvr additive="base">
                                        <p:cTn id="62" dur="1000" fill="hold"/>
                                        <p:tgtEl>
                                          <p:spTgt spid="1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1000" fill="hold"/>
                                        <p:tgtEl>
                                          <p:spTgt spid="23"/>
                                        </p:tgtEl>
                                        <p:attrNameLst>
                                          <p:attrName>ppt_x</p:attrName>
                                        </p:attrNameLst>
                                      </p:cBhvr>
                                      <p:tavLst>
                                        <p:tav tm="0">
                                          <p:val>
                                            <p:strVal val="1+#ppt_w/2"/>
                                          </p:val>
                                        </p:tav>
                                        <p:tav tm="100000">
                                          <p:val>
                                            <p:strVal val="#ppt_x"/>
                                          </p:val>
                                        </p:tav>
                                      </p:tavLst>
                                    </p:anim>
                                    <p:anim calcmode="lin" valueType="num">
                                      <p:cBhvr additive="base">
                                        <p:cTn id="66" dur="1000" fill="hold"/>
                                        <p:tgtEl>
                                          <p:spTgt spid="2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 presetClass="entr" presetSubtype="2"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1000" fill="hold"/>
                                        <p:tgtEl>
                                          <p:spTgt spid="18"/>
                                        </p:tgtEl>
                                        <p:attrNameLst>
                                          <p:attrName>ppt_x</p:attrName>
                                        </p:attrNameLst>
                                      </p:cBhvr>
                                      <p:tavLst>
                                        <p:tav tm="0">
                                          <p:val>
                                            <p:strVal val="1+#ppt_w/2"/>
                                          </p:val>
                                        </p:tav>
                                        <p:tav tm="100000">
                                          <p:val>
                                            <p:strVal val="#ppt_x"/>
                                          </p:val>
                                        </p:tav>
                                      </p:tavLst>
                                    </p:anim>
                                    <p:anim calcmode="lin" valueType="num">
                                      <p:cBhvr additive="base">
                                        <p:cTn id="71" dur="1000" fill="hold"/>
                                        <p:tgtEl>
                                          <p:spTgt spid="18"/>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additive="base">
                                        <p:cTn id="74" dur="1000" fill="hold"/>
                                        <p:tgtEl>
                                          <p:spTgt spid="24"/>
                                        </p:tgtEl>
                                        <p:attrNameLst>
                                          <p:attrName>ppt_x</p:attrName>
                                        </p:attrNameLst>
                                      </p:cBhvr>
                                      <p:tavLst>
                                        <p:tav tm="0">
                                          <p:val>
                                            <p:strVal val="1+#ppt_w/2"/>
                                          </p:val>
                                        </p:tav>
                                        <p:tav tm="100000">
                                          <p:val>
                                            <p:strVal val="#ppt_x"/>
                                          </p:val>
                                        </p:tav>
                                      </p:tavLst>
                                    </p:anim>
                                    <p:anim calcmode="lin" valueType="num">
                                      <p:cBhvr additive="base">
                                        <p:cTn id="75"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24" y="108147"/>
            <a:ext cx="1229152" cy="1080000"/>
          </a:xfrm>
          <a:prstGeom prst="rect">
            <a:avLst/>
          </a:prstGeom>
        </p:spPr>
      </p:pic>
      <p:sp>
        <p:nvSpPr>
          <p:cNvPr id="6" name="pole tekstowe 5"/>
          <p:cNvSpPr txBox="1"/>
          <p:nvPr/>
        </p:nvSpPr>
        <p:spPr>
          <a:xfrm>
            <a:off x="1450761" y="463481"/>
            <a:ext cx="6027662" cy="369332"/>
          </a:xfrm>
          <a:prstGeom prst="rect">
            <a:avLst/>
          </a:prstGeom>
          <a:noFill/>
        </p:spPr>
        <p:txBody>
          <a:bodyPr wrap="square" rtlCol="0">
            <a:spAutoFit/>
          </a:bodyPr>
          <a:lstStyle/>
          <a:p>
            <a:r>
              <a:rPr lang="pl-PL" b="1" dirty="0" smtClean="0">
                <a:solidFill>
                  <a:srgbClr val="FFC000"/>
                </a:solidFill>
                <a:cs typeface="Arial" panose="020B0604020202020204" pitchFamily="34" charset="0"/>
              </a:rPr>
              <a:t>RPO WŁ kusi funduszami</a:t>
            </a:r>
            <a:endParaRPr lang="pl-PL" b="1" dirty="0">
              <a:solidFill>
                <a:srgbClr val="FFC000"/>
              </a:solidFill>
              <a:cs typeface="Arial" panose="020B0604020202020204" pitchFamily="34" charset="0"/>
            </a:endParaRPr>
          </a:p>
        </p:txBody>
      </p:sp>
      <p:sp>
        <p:nvSpPr>
          <p:cNvPr id="2" name="Prostokąt 1"/>
          <p:cNvSpPr/>
          <p:nvPr/>
        </p:nvSpPr>
        <p:spPr>
          <a:xfrm>
            <a:off x="2007909" y="1851436"/>
            <a:ext cx="1263065" cy="461665"/>
          </a:xfrm>
          <a:prstGeom prst="rect">
            <a:avLst/>
          </a:prstGeom>
        </p:spPr>
        <p:txBody>
          <a:bodyPr wrap="square">
            <a:spAutoFit/>
          </a:bodyPr>
          <a:lstStyle/>
          <a:p>
            <a:pPr algn="ctr"/>
            <a:r>
              <a:rPr lang="pl-PL" sz="2400" b="1" dirty="0" smtClean="0">
                <a:solidFill>
                  <a:srgbClr val="043770"/>
                </a:solidFill>
                <a:latin typeface="Calibri" panose="020F0502020204030204" pitchFamily="34" charset="0"/>
                <a:ea typeface="Times New Roman" panose="02020603050405020304" pitchFamily="18" charset="0"/>
              </a:rPr>
              <a:t>RPO WŁ</a:t>
            </a:r>
            <a:endParaRPr lang="pl-PL" sz="2400" i="1" dirty="0">
              <a:solidFill>
                <a:srgbClr val="043770"/>
              </a:solidFill>
              <a:latin typeface="Calibri" panose="020F0502020204030204" pitchFamily="34" charset="0"/>
              <a:ea typeface="Times New Roman" panose="02020603050405020304" pitchFamily="18" charset="0"/>
            </a:endParaRPr>
          </a:p>
        </p:txBody>
      </p:sp>
      <p:sp>
        <p:nvSpPr>
          <p:cNvPr id="12" name="Prostokąt 11"/>
          <p:cNvSpPr/>
          <p:nvPr/>
        </p:nvSpPr>
        <p:spPr>
          <a:xfrm>
            <a:off x="316050" y="3390224"/>
            <a:ext cx="8827950" cy="2031325"/>
          </a:xfrm>
          <a:prstGeom prst="rect">
            <a:avLst/>
          </a:prstGeom>
        </p:spPr>
        <p:txBody>
          <a:bodyPr wrap="square">
            <a:spAutoFit/>
          </a:bodyPr>
          <a:lstStyle/>
          <a:p>
            <a:pPr lvl="0"/>
            <a:r>
              <a:rPr lang="pl-PL" dirty="0" smtClean="0"/>
              <a:t>	</a:t>
            </a:r>
            <a:r>
              <a:rPr lang="pl-PL" dirty="0" smtClean="0">
                <a:solidFill>
                  <a:srgbClr val="043770"/>
                </a:solidFill>
              </a:rPr>
              <a:t>Rozporządzenie </a:t>
            </a:r>
            <a:r>
              <a:rPr lang="pl-PL" dirty="0">
                <a:solidFill>
                  <a:srgbClr val="043770"/>
                </a:solidFill>
              </a:rPr>
              <a:t>Parlamentu Europejskiego i Rady (UE) nr 1303/2013 </a:t>
            </a:r>
            <a:r>
              <a:rPr lang="pl-PL" dirty="0" smtClean="0">
                <a:solidFill>
                  <a:srgbClr val="043770"/>
                </a:solidFill>
              </a:rPr>
              <a:t/>
            </a:r>
            <a:br>
              <a:rPr lang="pl-PL" dirty="0" smtClean="0">
                <a:solidFill>
                  <a:srgbClr val="043770"/>
                </a:solidFill>
              </a:rPr>
            </a:br>
            <a:r>
              <a:rPr lang="pl-PL" dirty="0" smtClean="0">
                <a:solidFill>
                  <a:srgbClr val="043770"/>
                </a:solidFill>
              </a:rPr>
              <a:t>	z </a:t>
            </a:r>
            <a:r>
              <a:rPr lang="pl-PL" dirty="0">
                <a:solidFill>
                  <a:srgbClr val="043770"/>
                </a:solidFill>
              </a:rPr>
              <a:t>dnia 17 grudnia </a:t>
            </a:r>
            <a:r>
              <a:rPr lang="pl-PL" dirty="0" smtClean="0">
                <a:solidFill>
                  <a:srgbClr val="043770"/>
                </a:solidFill>
              </a:rPr>
              <a:t>2013 </a:t>
            </a:r>
            <a:r>
              <a:rPr lang="pl-PL" dirty="0">
                <a:solidFill>
                  <a:srgbClr val="043770"/>
                </a:solidFill>
              </a:rPr>
              <a:t>r</a:t>
            </a:r>
            <a:r>
              <a:rPr lang="pl-PL" dirty="0" smtClean="0">
                <a:solidFill>
                  <a:srgbClr val="043770"/>
                </a:solidFill>
              </a:rPr>
              <a:t>.</a:t>
            </a:r>
          </a:p>
          <a:p>
            <a:pPr lvl="0"/>
            <a:r>
              <a:rPr lang="pl-PL" dirty="0" smtClean="0">
                <a:solidFill>
                  <a:srgbClr val="043770"/>
                </a:solidFill>
              </a:rPr>
              <a:t>	</a:t>
            </a:r>
            <a:r>
              <a:rPr lang="pl-PL" dirty="0">
                <a:solidFill>
                  <a:srgbClr val="043770"/>
                </a:solidFill>
              </a:rPr>
              <a:t>Ustawa z dnia 19 grudnia 2008 </a:t>
            </a:r>
            <a:r>
              <a:rPr lang="pl-PL" dirty="0" smtClean="0">
                <a:solidFill>
                  <a:srgbClr val="043770"/>
                </a:solidFill>
              </a:rPr>
              <a:t>r. o </a:t>
            </a:r>
            <a:r>
              <a:rPr lang="pl-PL" dirty="0">
                <a:solidFill>
                  <a:srgbClr val="043770"/>
                </a:solidFill>
              </a:rPr>
              <a:t>partnerstwie </a:t>
            </a:r>
            <a:r>
              <a:rPr lang="pl-PL" dirty="0" smtClean="0">
                <a:solidFill>
                  <a:srgbClr val="043770"/>
                </a:solidFill>
              </a:rPr>
              <a:t>publiczno-prywatnym,</a:t>
            </a:r>
            <a:endParaRPr lang="pl-PL" dirty="0">
              <a:solidFill>
                <a:srgbClr val="043770"/>
              </a:solidFill>
            </a:endParaRPr>
          </a:p>
          <a:p>
            <a:pPr lvl="0"/>
            <a:r>
              <a:rPr lang="pl-PL" dirty="0" smtClean="0">
                <a:solidFill>
                  <a:srgbClr val="043770"/>
                </a:solidFill>
              </a:rPr>
              <a:t>	</a:t>
            </a:r>
            <a:r>
              <a:rPr lang="pl-PL" dirty="0">
                <a:solidFill>
                  <a:srgbClr val="043770"/>
                </a:solidFill>
              </a:rPr>
              <a:t>Wytyczne w zakresie zagadnień związanych z przygotowaniem projektów </a:t>
            </a:r>
            <a:r>
              <a:rPr lang="pl-PL" dirty="0" smtClean="0">
                <a:solidFill>
                  <a:srgbClr val="043770"/>
                </a:solidFill>
              </a:rPr>
              <a:t>	inwestycyjnych</a:t>
            </a:r>
            <a:r>
              <a:rPr lang="pl-PL" dirty="0">
                <a:solidFill>
                  <a:srgbClr val="043770"/>
                </a:solidFill>
              </a:rPr>
              <a:t>, w tym projektów generujących dochód  i projektów hybrydowych </a:t>
            </a:r>
            <a:r>
              <a:rPr lang="pl-PL" dirty="0" smtClean="0">
                <a:solidFill>
                  <a:srgbClr val="043770"/>
                </a:solidFill>
              </a:rPr>
              <a:t/>
            </a:r>
            <a:br>
              <a:rPr lang="pl-PL" dirty="0" smtClean="0">
                <a:solidFill>
                  <a:srgbClr val="043770"/>
                </a:solidFill>
              </a:rPr>
            </a:br>
            <a:r>
              <a:rPr lang="pl-PL" dirty="0" smtClean="0">
                <a:solidFill>
                  <a:srgbClr val="043770"/>
                </a:solidFill>
              </a:rPr>
              <a:t>	na lata 2014-2020.</a:t>
            </a:r>
            <a:endParaRPr lang="pl-PL" dirty="0">
              <a:solidFill>
                <a:srgbClr val="043770"/>
              </a:solidFill>
            </a:endParaRPr>
          </a:p>
          <a:p>
            <a:pPr lvl="0"/>
            <a:r>
              <a:rPr lang="pl-PL" dirty="0" smtClean="0"/>
              <a:t>	</a:t>
            </a:r>
            <a:endParaRPr lang="pl-PL" dirty="0"/>
          </a:p>
        </p:txBody>
      </p:sp>
      <p:sp>
        <p:nvSpPr>
          <p:cNvPr id="14" name="Strzałka w prawo 13"/>
          <p:cNvSpPr/>
          <p:nvPr/>
        </p:nvSpPr>
        <p:spPr>
          <a:xfrm>
            <a:off x="405033" y="3507337"/>
            <a:ext cx="337531" cy="141149"/>
          </a:xfrm>
          <a:prstGeom prst="rightArrow">
            <a:avLst/>
          </a:prstGeom>
          <a:solidFill>
            <a:srgbClr val="F9B013"/>
          </a:solidFill>
          <a:ln>
            <a:solidFill>
              <a:srgbClr val="F9B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Strzałka w prawo 15"/>
          <p:cNvSpPr/>
          <p:nvPr/>
        </p:nvSpPr>
        <p:spPr>
          <a:xfrm>
            <a:off x="405032" y="4042364"/>
            <a:ext cx="337531" cy="141149"/>
          </a:xfrm>
          <a:prstGeom prst="rightArrow">
            <a:avLst/>
          </a:prstGeom>
          <a:solidFill>
            <a:srgbClr val="F9B013"/>
          </a:solidFill>
          <a:ln>
            <a:solidFill>
              <a:srgbClr val="F9B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trzałka w prawo 10"/>
          <p:cNvSpPr/>
          <p:nvPr/>
        </p:nvSpPr>
        <p:spPr>
          <a:xfrm>
            <a:off x="405031" y="4322248"/>
            <a:ext cx="337531" cy="141149"/>
          </a:xfrm>
          <a:prstGeom prst="rightArrow">
            <a:avLst/>
          </a:prstGeom>
          <a:solidFill>
            <a:srgbClr val="F9B013"/>
          </a:solidFill>
          <a:ln>
            <a:solidFill>
              <a:srgbClr val="F9B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9" name="Obraz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753" y="5708206"/>
            <a:ext cx="1035494" cy="1035494"/>
          </a:xfrm>
          <a:prstGeom prst="rect">
            <a:avLst/>
          </a:prstGeom>
        </p:spPr>
      </p:pic>
      <p:sp>
        <p:nvSpPr>
          <p:cNvPr id="17" name="Prostokąt 16"/>
          <p:cNvSpPr/>
          <p:nvPr/>
        </p:nvSpPr>
        <p:spPr>
          <a:xfrm>
            <a:off x="3920263" y="1860863"/>
            <a:ext cx="698870" cy="461665"/>
          </a:xfrm>
          <a:prstGeom prst="rect">
            <a:avLst/>
          </a:prstGeom>
        </p:spPr>
        <p:txBody>
          <a:bodyPr wrap="square">
            <a:spAutoFit/>
          </a:bodyPr>
          <a:lstStyle/>
          <a:p>
            <a:pPr algn="ctr"/>
            <a:r>
              <a:rPr lang="pl-PL" sz="2400" b="1" dirty="0" smtClean="0">
                <a:solidFill>
                  <a:srgbClr val="043770"/>
                </a:solidFill>
                <a:latin typeface="Calibri" panose="020F0502020204030204" pitchFamily="34" charset="0"/>
                <a:ea typeface="Times New Roman" panose="02020603050405020304" pitchFamily="18" charset="0"/>
              </a:rPr>
              <a:t>PPP</a:t>
            </a:r>
            <a:endParaRPr lang="pl-PL" sz="2400" i="1" dirty="0">
              <a:solidFill>
                <a:srgbClr val="043770"/>
              </a:solidFill>
              <a:latin typeface="Calibri" panose="020F0502020204030204" pitchFamily="34" charset="0"/>
              <a:ea typeface="Times New Roman" panose="02020603050405020304" pitchFamily="18" charset="0"/>
            </a:endParaRPr>
          </a:p>
        </p:txBody>
      </p:sp>
      <p:sp>
        <p:nvSpPr>
          <p:cNvPr id="18" name="Prostokąt 17"/>
          <p:cNvSpPr/>
          <p:nvPr/>
        </p:nvSpPr>
        <p:spPr>
          <a:xfrm>
            <a:off x="5197614" y="1860863"/>
            <a:ext cx="3192242" cy="461665"/>
          </a:xfrm>
          <a:prstGeom prst="rect">
            <a:avLst/>
          </a:prstGeom>
        </p:spPr>
        <p:txBody>
          <a:bodyPr wrap="square">
            <a:spAutoFit/>
          </a:bodyPr>
          <a:lstStyle/>
          <a:p>
            <a:pPr algn="ctr"/>
            <a:r>
              <a:rPr lang="pl-PL" sz="2400" b="1" dirty="0" smtClean="0">
                <a:solidFill>
                  <a:srgbClr val="043770"/>
                </a:solidFill>
                <a:latin typeface="Calibri" panose="020F0502020204030204" pitchFamily="34" charset="0"/>
                <a:ea typeface="Times New Roman" panose="02020603050405020304" pitchFamily="18" charset="0"/>
              </a:rPr>
              <a:t>PROJEKTY HYBRYDOWE</a:t>
            </a:r>
            <a:endParaRPr lang="pl-PL" sz="2400" i="1" dirty="0">
              <a:solidFill>
                <a:srgbClr val="043770"/>
              </a:solidFill>
              <a:latin typeface="Calibri" panose="020F0502020204030204" pitchFamily="34" charset="0"/>
              <a:ea typeface="Times New Roman" panose="02020603050405020304" pitchFamily="18" charset="0"/>
            </a:endParaRPr>
          </a:p>
        </p:txBody>
      </p:sp>
      <p:sp>
        <p:nvSpPr>
          <p:cNvPr id="20" name="Prostokąt 19"/>
          <p:cNvSpPr/>
          <p:nvPr/>
        </p:nvSpPr>
        <p:spPr>
          <a:xfrm>
            <a:off x="3324009" y="1926852"/>
            <a:ext cx="571500" cy="369332"/>
          </a:xfrm>
          <a:prstGeom prst="rect">
            <a:avLst/>
          </a:prstGeom>
        </p:spPr>
        <p:txBody>
          <a:bodyPr wrap="square">
            <a:spAutoFit/>
          </a:bodyPr>
          <a:lstStyle/>
          <a:p>
            <a:pPr algn="ctr"/>
            <a:r>
              <a:rPr lang="pl-PL" b="1" dirty="0" smtClean="0">
                <a:solidFill>
                  <a:srgbClr val="043770"/>
                </a:solidFill>
                <a:latin typeface="Calibri" panose="020F0502020204030204" pitchFamily="34" charset="0"/>
                <a:ea typeface="Times New Roman" panose="02020603050405020304" pitchFamily="18" charset="0"/>
              </a:rPr>
              <a:t>+</a:t>
            </a:r>
            <a:endParaRPr lang="pl-PL" i="1" dirty="0">
              <a:solidFill>
                <a:srgbClr val="043770"/>
              </a:solidFill>
              <a:latin typeface="Calibri" panose="020F0502020204030204" pitchFamily="34" charset="0"/>
              <a:ea typeface="Times New Roman" panose="02020603050405020304" pitchFamily="18" charset="0"/>
            </a:endParaRPr>
          </a:p>
        </p:txBody>
      </p:sp>
      <p:sp>
        <p:nvSpPr>
          <p:cNvPr id="21" name="Prostokąt 20"/>
          <p:cNvSpPr/>
          <p:nvPr/>
        </p:nvSpPr>
        <p:spPr>
          <a:xfrm>
            <a:off x="4573079" y="1926852"/>
            <a:ext cx="571500" cy="369332"/>
          </a:xfrm>
          <a:prstGeom prst="rect">
            <a:avLst/>
          </a:prstGeom>
        </p:spPr>
        <p:txBody>
          <a:bodyPr wrap="square">
            <a:spAutoFit/>
          </a:bodyPr>
          <a:lstStyle/>
          <a:p>
            <a:pPr algn="ctr"/>
            <a:r>
              <a:rPr lang="pl-PL" b="1" dirty="0" smtClean="0">
                <a:solidFill>
                  <a:srgbClr val="043770"/>
                </a:solidFill>
                <a:latin typeface="Calibri" panose="020F0502020204030204" pitchFamily="34" charset="0"/>
                <a:ea typeface="Times New Roman" panose="02020603050405020304" pitchFamily="18" charset="0"/>
              </a:rPr>
              <a:t>=</a:t>
            </a:r>
            <a:endParaRPr lang="pl-PL" i="1" dirty="0">
              <a:solidFill>
                <a:srgbClr val="043770"/>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275905775"/>
      </p:ext>
    </p:extLst>
  </p:cSld>
  <p:clrMapOvr>
    <a:masterClrMapping/>
  </p:clrMapOvr>
  <mc:AlternateContent xmlns:mc="http://schemas.openxmlformats.org/markup-compatibility/2006" xmlns:p14="http://schemas.microsoft.com/office/powerpoint/2010/main">
    <mc:Choice Requires="p14">
      <p:transition spd="slow" p14:dur="2000" advTm="6070">
        <p14:ferris dir="l"/>
      </p:transition>
    </mc:Choice>
    <mc:Fallback xmlns="">
      <p:transition spd="slow" advTm="60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25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250"/>
                            </p:stCondLst>
                            <p:childTnLst>
                              <p:par>
                                <p:cTn id="9" presetID="26" presetClass="emph" presetSubtype="0" fill="hold" grpId="0" nodeType="afterEffect">
                                  <p:stCondLst>
                                    <p:cond delay="0"/>
                                  </p:stCondLst>
                                  <p:childTnLst>
                                    <p:animEffect transition="out" filter="fade">
                                      <p:cBhvr>
                                        <p:cTn id="10" dur="1000" tmFilter="0, 0; .2, .5; .8, .5; 1, 0"/>
                                        <p:tgtEl>
                                          <p:spTgt spid="17"/>
                                        </p:tgtEl>
                                      </p:cBhvr>
                                    </p:animEffect>
                                    <p:animScale>
                                      <p:cBhvr>
                                        <p:cTn id="11" dur="500" autoRev="1" fill="hold"/>
                                        <p:tgtEl>
                                          <p:spTgt spid="17"/>
                                        </p:tgtEl>
                                      </p:cBhvr>
                                      <p:by x="105000" y="105000"/>
                                    </p:animScale>
                                  </p:childTnLst>
                                </p:cTn>
                              </p:par>
                            </p:childTnLst>
                          </p:cTn>
                        </p:par>
                        <p:par>
                          <p:cTn id="12" fill="hold">
                            <p:stCondLst>
                              <p:cond delay="2250"/>
                            </p:stCondLst>
                            <p:childTnLst>
                              <p:par>
                                <p:cTn id="13" presetID="26" presetClass="emph" presetSubtype="0" fill="hold" grpId="0" nodeType="afterEffect">
                                  <p:stCondLst>
                                    <p:cond delay="0"/>
                                  </p:stCondLst>
                                  <p:childTnLst>
                                    <p:animEffect transition="out" filter="fade">
                                      <p:cBhvr>
                                        <p:cTn id="14" dur="1000" tmFilter="0, 0; .2, .5; .8, .5; 1, 0"/>
                                        <p:tgtEl>
                                          <p:spTgt spid="18"/>
                                        </p:tgtEl>
                                      </p:cBhvr>
                                    </p:animEffect>
                                    <p:animScale>
                                      <p:cBhvr>
                                        <p:cTn id="15" dur="500" autoRev="1" fill="hold"/>
                                        <p:tgtEl>
                                          <p:spTgt spid="18"/>
                                        </p:tgtEl>
                                      </p:cBhvr>
                                      <p:by x="105000" y="105000"/>
                                    </p:animScale>
                                  </p:childTnLst>
                                </p:cTn>
                              </p:par>
                            </p:childTnLst>
                          </p:cTn>
                        </p:par>
                        <p:par>
                          <p:cTn id="16" fill="hold">
                            <p:stCondLst>
                              <p:cond delay="3250"/>
                            </p:stCondLst>
                            <p:childTnLst>
                              <p:par>
                                <p:cTn id="17" presetID="22" presetClass="entr" presetSubtype="8" fill="hold" grpId="0" nodeType="after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4250"/>
                            </p:stCondLst>
                            <p:childTnLst>
                              <p:par>
                                <p:cTn id="21" presetID="22" presetClass="entr" presetSubtype="8" fill="hold" grpId="0" nodeType="afterEffect">
                                  <p:stCondLst>
                                    <p:cond delay="50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5250"/>
                            </p:stCondLst>
                            <p:childTnLst>
                              <p:par>
                                <p:cTn id="25" presetID="22" presetClass="entr" presetSubtype="8" fill="hold" grpId="0" nodeType="after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6" grpId="0" animBg="1"/>
      <p:bldP spid="11"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561" y="1793868"/>
            <a:ext cx="2066131" cy="1815416"/>
          </a:xfrm>
          <a:prstGeom prst="rect">
            <a:avLst/>
          </a:prstGeom>
        </p:spPr>
      </p:pic>
      <p:sp>
        <p:nvSpPr>
          <p:cNvPr id="5" name="pole tekstowe 4"/>
          <p:cNvSpPr txBox="1"/>
          <p:nvPr/>
        </p:nvSpPr>
        <p:spPr>
          <a:xfrm>
            <a:off x="3018437" y="2359014"/>
            <a:ext cx="4433277" cy="1569660"/>
          </a:xfrm>
          <a:prstGeom prst="rect">
            <a:avLst/>
          </a:prstGeom>
          <a:noFill/>
        </p:spPr>
        <p:txBody>
          <a:bodyPr wrap="square" rtlCol="0">
            <a:spAutoFit/>
          </a:bodyPr>
          <a:lstStyle/>
          <a:p>
            <a:r>
              <a:rPr lang="pl-PL" sz="3600" b="1" dirty="0" smtClean="0">
                <a:solidFill>
                  <a:srgbClr val="FFC000"/>
                </a:solidFill>
                <a:cs typeface="Arial" panose="020B0604020202020204" pitchFamily="34" charset="0"/>
              </a:rPr>
              <a:t>Dziękuję za uwagę</a:t>
            </a:r>
          </a:p>
          <a:p>
            <a:r>
              <a:rPr lang="pl-PL" sz="2000" b="1" dirty="0" smtClean="0">
                <a:solidFill>
                  <a:srgbClr val="043770"/>
                </a:solidFill>
                <a:cs typeface="Arial" panose="020B0604020202020204" pitchFamily="34" charset="0"/>
              </a:rPr>
              <a:t>Dominik Patora</a:t>
            </a:r>
          </a:p>
          <a:p>
            <a:r>
              <a:rPr lang="pl-PL" sz="2000" dirty="0" smtClean="0">
                <a:solidFill>
                  <a:srgbClr val="043770"/>
                </a:solidFill>
                <a:cs typeface="Arial" panose="020B0604020202020204" pitchFamily="34" charset="0"/>
              </a:rPr>
              <a:t>Dyrektor </a:t>
            </a:r>
          </a:p>
          <a:p>
            <a:r>
              <a:rPr lang="pl-PL" sz="2000" dirty="0" smtClean="0">
                <a:solidFill>
                  <a:srgbClr val="043770"/>
                </a:solidFill>
                <a:cs typeface="Arial" panose="020B0604020202020204" pitchFamily="34" charset="0"/>
              </a:rPr>
              <a:t>Departamentu Polityki Regionalnej</a:t>
            </a:r>
            <a:endParaRPr lang="pl-PL" sz="2000" dirty="0">
              <a:solidFill>
                <a:srgbClr val="043770"/>
              </a:solidFill>
              <a:cs typeface="Arial" panose="020B0604020202020204" pitchFamily="34" charset="0"/>
            </a:endParaRPr>
          </a:p>
        </p:txBody>
      </p:sp>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8749" y="1793868"/>
            <a:ext cx="1827660" cy="1827660"/>
          </a:xfrm>
          <a:prstGeom prst="rect">
            <a:avLst/>
          </a:prstGeom>
        </p:spPr>
      </p:pic>
    </p:spTree>
    <p:extLst>
      <p:ext uri="{BB962C8B-B14F-4D97-AF65-F5344CB8AC3E}">
        <p14:creationId xmlns:p14="http://schemas.microsoft.com/office/powerpoint/2010/main" val="3610637732"/>
      </p:ext>
    </p:extLst>
  </p:cSld>
  <p:clrMapOvr>
    <a:masterClrMapping/>
  </p:clrMapOvr>
  <mc:AlternateContent xmlns:mc="http://schemas.openxmlformats.org/markup-compatibility/2006" xmlns:p14="http://schemas.microsoft.com/office/powerpoint/2010/main">
    <mc:Choice Requires="p14">
      <p:transition spd="slow" p14:dur="2000" advTm="6227">
        <p14:ferris dir="l"/>
      </p:transition>
    </mc:Choice>
    <mc:Fallback xmlns="">
      <p:transition spd="slow" advTm="62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250"/>
                                  </p:stCondLst>
                                  <p:childTnLst>
                                    <p:animRot by="120000">
                                      <p:cBhvr>
                                        <p:cTn id="6" dur="25" fill="hold">
                                          <p:stCondLst>
                                            <p:cond delay="0"/>
                                          </p:stCondLst>
                                        </p:cTn>
                                        <p:tgtEl>
                                          <p:spTgt spid="7"/>
                                        </p:tgtEl>
                                        <p:attrNameLst>
                                          <p:attrName>r</p:attrName>
                                        </p:attrNameLst>
                                      </p:cBhvr>
                                    </p:animRot>
                                    <p:animRot by="-240000">
                                      <p:cBhvr>
                                        <p:cTn id="7" dur="50" fill="hold">
                                          <p:stCondLst>
                                            <p:cond delay="50"/>
                                          </p:stCondLst>
                                        </p:cTn>
                                        <p:tgtEl>
                                          <p:spTgt spid="7"/>
                                        </p:tgtEl>
                                        <p:attrNameLst>
                                          <p:attrName>r</p:attrName>
                                        </p:attrNameLst>
                                      </p:cBhvr>
                                    </p:animRot>
                                    <p:animRot by="240000">
                                      <p:cBhvr>
                                        <p:cTn id="8" dur="50" fill="hold">
                                          <p:stCondLst>
                                            <p:cond delay="100"/>
                                          </p:stCondLst>
                                        </p:cTn>
                                        <p:tgtEl>
                                          <p:spTgt spid="7"/>
                                        </p:tgtEl>
                                        <p:attrNameLst>
                                          <p:attrName>r</p:attrName>
                                        </p:attrNameLst>
                                      </p:cBhvr>
                                    </p:animRot>
                                    <p:animRot by="-240000">
                                      <p:cBhvr>
                                        <p:cTn id="9" dur="50" fill="hold">
                                          <p:stCondLst>
                                            <p:cond delay="150"/>
                                          </p:stCondLst>
                                        </p:cTn>
                                        <p:tgtEl>
                                          <p:spTgt spid="7"/>
                                        </p:tgtEl>
                                        <p:attrNameLst>
                                          <p:attrName>r</p:attrName>
                                        </p:attrNameLst>
                                      </p:cBhvr>
                                    </p:animRot>
                                    <p:animRot by="120000">
                                      <p:cBhvr>
                                        <p:cTn id="10" dur="50" fill="hold">
                                          <p:stCondLst>
                                            <p:cond delay="2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24" y="108147"/>
            <a:ext cx="1229152" cy="1080000"/>
          </a:xfrm>
          <a:prstGeom prst="rect">
            <a:avLst/>
          </a:prstGeom>
        </p:spPr>
      </p:pic>
      <p:sp>
        <p:nvSpPr>
          <p:cNvPr id="6" name="pole tekstowe 5"/>
          <p:cNvSpPr txBox="1"/>
          <p:nvPr/>
        </p:nvSpPr>
        <p:spPr>
          <a:xfrm>
            <a:off x="1450761" y="463481"/>
            <a:ext cx="6027662" cy="369332"/>
          </a:xfrm>
          <a:prstGeom prst="rect">
            <a:avLst/>
          </a:prstGeom>
          <a:noFill/>
        </p:spPr>
        <p:txBody>
          <a:bodyPr wrap="square" rtlCol="0">
            <a:spAutoFit/>
          </a:bodyPr>
          <a:lstStyle/>
          <a:p>
            <a:r>
              <a:rPr lang="pl-PL" b="1" dirty="0" smtClean="0">
                <a:solidFill>
                  <a:srgbClr val="FFC000"/>
                </a:solidFill>
                <a:cs typeface="Arial" panose="020B0604020202020204" pitchFamily="34" charset="0"/>
              </a:rPr>
              <a:t>RPO WŁ kusi funduszami</a:t>
            </a:r>
            <a:endParaRPr lang="pl-PL" b="1" dirty="0">
              <a:solidFill>
                <a:srgbClr val="FFC000"/>
              </a:solidFill>
              <a:cs typeface="Arial" panose="020B0604020202020204" pitchFamily="34" charset="0"/>
            </a:endParaRPr>
          </a:p>
        </p:txBody>
      </p:sp>
      <p:sp>
        <p:nvSpPr>
          <p:cNvPr id="2" name="Owal 1"/>
          <p:cNvSpPr/>
          <p:nvPr/>
        </p:nvSpPr>
        <p:spPr>
          <a:xfrm>
            <a:off x="3074095" y="1385739"/>
            <a:ext cx="2987341" cy="1580370"/>
          </a:xfrm>
          <a:prstGeom prst="ellipse">
            <a:avLst/>
          </a:prstGeom>
          <a:solidFill>
            <a:schemeClr val="bg1"/>
          </a:solidFill>
          <a:ln>
            <a:solidFill>
              <a:srgbClr val="FFC000"/>
            </a:solidFill>
          </a:ln>
          <a:effectLst>
            <a:outerShdw blurRad="149987" dist="250190" dir="8460000" algn="ctr" rotWithShape="0">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i="1" dirty="0" smtClean="0">
                <a:solidFill>
                  <a:srgbClr val="043770"/>
                </a:solidFill>
              </a:rPr>
              <a:t>GOSPODARKA I NAUKA </a:t>
            </a:r>
            <a:br>
              <a:rPr lang="pl-PL" sz="1400" b="1" i="1" dirty="0" smtClean="0">
                <a:solidFill>
                  <a:srgbClr val="043770"/>
                </a:solidFill>
              </a:rPr>
            </a:br>
            <a:r>
              <a:rPr lang="pl-PL" sz="1400" b="1" i="1" dirty="0" smtClean="0">
                <a:solidFill>
                  <a:srgbClr val="043770"/>
                </a:solidFill>
              </a:rPr>
              <a:t>W RPO WŁ </a:t>
            </a:r>
            <a:br>
              <a:rPr lang="pl-PL" sz="1400" b="1" i="1" dirty="0" smtClean="0">
                <a:solidFill>
                  <a:srgbClr val="043770"/>
                </a:solidFill>
              </a:rPr>
            </a:br>
            <a:r>
              <a:rPr lang="pl-PL" sz="1400" b="1" i="1" dirty="0" smtClean="0">
                <a:solidFill>
                  <a:srgbClr val="043770"/>
                </a:solidFill>
              </a:rPr>
              <a:t>NA LATA 2014-2020</a:t>
            </a:r>
            <a:endParaRPr lang="pl-PL" sz="1400" b="1" i="1" dirty="0">
              <a:solidFill>
                <a:srgbClr val="043770"/>
              </a:solidFill>
            </a:endParaRPr>
          </a:p>
        </p:txBody>
      </p:sp>
      <p:sp>
        <p:nvSpPr>
          <p:cNvPr id="7" name="Owal 6"/>
          <p:cNvSpPr/>
          <p:nvPr/>
        </p:nvSpPr>
        <p:spPr>
          <a:xfrm>
            <a:off x="6173733" y="3709124"/>
            <a:ext cx="2583901" cy="1491670"/>
          </a:xfrm>
          <a:prstGeom prst="ellipse">
            <a:avLst/>
          </a:prstGeom>
          <a:solidFill>
            <a:schemeClr val="bg1"/>
          </a:solidFill>
          <a:ln>
            <a:solidFill>
              <a:srgbClr val="C71A14"/>
            </a:solidFill>
          </a:ln>
          <a:effectLst>
            <a:outerShdw blurRad="149987" dist="250190" dir="8460000" algn="ctr" rotWithShape="0">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rgbClr val="043770"/>
                </a:solidFill>
              </a:rPr>
              <a:t>Innowacyjna </a:t>
            </a:r>
          </a:p>
          <a:p>
            <a:pPr algn="ctr"/>
            <a:r>
              <a:rPr lang="pl-PL" sz="1400" b="1" dirty="0">
                <a:solidFill>
                  <a:srgbClr val="043770"/>
                </a:solidFill>
              </a:rPr>
              <a:t>i konkurencyjna </a:t>
            </a:r>
            <a:r>
              <a:rPr lang="pl-PL" sz="1400" b="1" dirty="0" smtClean="0">
                <a:solidFill>
                  <a:srgbClr val="043770"/>
                </a:solidFill>
              </a:rPr>
              <a:t>gospodarka </a:t>
            </a:r>
            <a:br>
              <a:rPr lang="pl-PL" sz="1400" b="1" dirty="0" smtClean="0">
                <a:solidFill>
                  <a:srgbClr val="043770"/>
                </a:solidFill>
              </a:rPr>
            </a:br>
            <a:r>
              <a:rPr lang="pl-PL" sz="1400" b="1" dirty="0" smtClean="0">
                <a:solidFill>
                  <a:srgbClr val="043770"/>
                </a:solidFill>
              </a:rPr>
              <a:t>(Oś priorytetowa II)</a:t>
            </a:r>
            <a:endParaRPr lang="pl-PL" sz="1400" b="1" dirty="0">
              <a:solidFill>
                <a:srgbClr val="043770"/>
              </a:solidFill>
            </a:endParaRPr>
          </a:p>
        </p:txBody>
      </p:sp>
      <p:sp>
        <p:nvSpPr>
          <p:cNvPr id="9" name="Owal 8"/>
          <p:cNvSpPr/>
          <p:nvPr/>
        </p:nvSpPr>
        <p:spPr>
          <a:xfrm>
            <a:off x="534474" y="3709124"/>
            <a:ext cx="2473632" cy="1496766"/>
          </a:xfrm>
          <a:prstGeom prst="ellipse">
            <a:avLst/>
          </a:prstGeom>
          <a:solidFill>
            <a:schemeClr val="bg1"/>
          </a:solidFill>
          <a:ln>
            <a:solidFill>
              <a:srgbClr val="C71A14"/>
            </a:solidFill>
          </a:ln>
          <a:effectLst>
            <a:outerShdw blurRad="149987" dist="250190" dir="8460000" algn="ctr" rotWithShape="0">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rgbClr val="043770"/>
                </a:solidFill>
              </a:rPr>
              <a:t>Badania, rozwój </a:t>
            </a:r>
          </a:p>
          <a:p>
            <a:pPr algn="ctr"/>
            <a:r>
              <a:rPr lang="pl-PL" sz="1400" b="1" dirty="0">
                <a:solidFill>
                  <a:srgbClr val="043770"/>
                </a:solidFill>
              </a:rPr>
              <a:t>i komercjalizacja </a:t>
            </a:r>
            <a:r>
              <a:rPr lang="pl-PL" sz="1400" b="1" dirty="0" smtClean="0">
                <a:solidFill>
                  <a:srgbClr val="043770"/>
                </a:solidFill>
              </a:rPr>
              <a:t>wiedzy </a:t>
            </a:r>
            <a:endParaRPr lang="pl-PL" sz="1400" b="1" dirty="0">
              <a:solidFill>
                <a:srgbClr val="043770"/>
              </a:solidFill>
            </a:endParaRPr>
          </a:p>
          <a:p>
            <a:pPr algn="ctr"/>
            <a:r>
              <a:rPr lang="pl-PL" sz="1400" b="1" dirty="0" smtClean="0">
                <a:solidFill>
                  <a:srgbClr val="043770"/>
                </a:solidFill>
              </a:rPr>
              <a:t>(Oś priorytetowa I)</a:t>
            </a:r>
            <a:endParaRPr lang="pl-PL" dirty="0">
              <a:solidFill>
                <a:srgbClr val="043770"/>
              </a:solidFill>
            </a:endParaRPr>
          </a:p>
        </p:txBody>
      </p:sp>
      <p:sp>
        <p:nvSpPr>
          <p:cNvPr id="11" name="Prostokąt 10"/>
          <p:cNvSpPr/>
          <p:nvPr/>
        </p:nvSpPr>
        <p:spPr>
          <a:xfrm>
            <a:off x="1731539" y="4877606"/>
            <a:ext cx="1481924" cy="323188"/>
          </a:xfrm>
          <a:prstGeom prst="rect">
            <a:avLst/>
          </a:prstGeom>
          <a:solidFill>
            <a:schemeClr val="bg1"/>
          </a:solidFill>
          <a:ln>
            <a:solidFill>
              <a:srgbClr val="DBD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srgbClr val="043770"/>
                </a:solidFill>
              </a:rPr>
              <a:t>o</a:t>
            </a:r>
            <a:r>
              <a:rPr lang="pl-PL" sz="1600" dirty="0" smtClean="0">
                <a:solidFill>
                  <a:srgbClr val="043770"/>
                </a:solidFill>
              </a:rPr>
              <a:t>k. </a:t>
            </a:r>
            <a:r>
              <a:rPr lang="pl-PL" sz="1600" b="1" dirty="0" smtClean="0">
                <a:solidFill>
                  <a:srgbClr val="043770"/>
                </a:solidFill>
              </a:rPr>
              <a:t>850 mln zł</a:t>
            </a:r>
            <a:endParaRPr lang="pl-PL" sz="1600" b="1" dirty="0">
              <a:solidFill>
                <a:srgbClr val="043770"/>
              </a:solidFill>
            </a:endParaRPr>
          </a:p>
        </p:txBody>
      </p:sp>
      <p:sp>
        <p:nvSpPr>
          <p:cNvPr id="13" name="Prostokąt 12"/>
          <p:cNvSpPr/>
          <p:nvPr/>
        </p:nvSpPr>
        <p:spPr>
          <a:xfrm>
            <a:off x="7349160" y="4877606"/>
            <a:ext cx="1481924" cy="323188"/>
          </a:xfrm>
          <a:prstGeom prst="rect">
            <a:avLst/>
          </a:prstGeom>
          <a:solidFill>
            <a:schemeClr val="bg1"/>
          </a:solidFill>
          <a:ln>
            <a:solidFill>
              <a:srgbClr val="DBD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srgbClr val="043770"/>
                </a:solidFill>
              </a:rPr>
              <a:t>o</a:t>
            </a:r>
            <a:r>
              <a:rPr lang="pl-PL" sz="1600" dirty="0" smtClean="0">
                <a:solidFill>
                  <a:srgbClr val="043770"/>
                </a:solidFill>
              </a:rPr>
              <a:t>k. </a:t>
            </a:r>
            <a:r>
              <a:rPr lang="pl-PL" sz="1600" b="1" dirty="0" smtClean="0">
                <a:solidFill>
                  <a:srgbClr val="043770"/>
                </a:solidFill>
              </a:rPr>
              <a:t>1,15 mld zł</a:t>
            </a:r>
            <a:endParaRPr lang="pl-PL" sz="1600" b="1" dirty="0">
              <a:solidFill>
                <a:srgbClr val="043770"/>
              </a:solidFill>
            </a:endParaRPr>
          </a:p>
        </p:txBody>
      </p:sp>
      <p:cxnSp>
        <p:nvCxnSpPr>
          <p:cNvPr id="17" name="Łącznik prosty ze strzałką 16"/>
          <p:cNvCxnSpPr/>
          <p:nvPr/>
        </p:nvCxnSpPr>
        <p:spPr>
          <a:xfrm flipH="1">
            <a:off x="2376152" y="2820482"/>
            <a:ext cx="1204176" cy="888642"/>
          </a:xfrm>
          <a:prstGeom prst="straightConnector1">
            <a:avLst/>
          </a:prstGeom>
          <a:ln w="44450" cmpd="sng">
            <a:solidFill>
              <a:srgbClr val="9C2173"/>
            </a:solidFill>
            <a:round/>
            <a:tailEnd type="stealth"/>
          </a:ln>
        </p:spPr>
        <p:style>
          <a:lnRef idx="1">
            <a:schemeClr val="accent1"/>
          </a:lnRef>
          <a:fillRef idx="0">
            <a:schemeClr val="accent1"/>
          </a:fillRef>
          <a:effectRef idx="0">
            <a:schemeClr val="accent1"/>
          </a:effectRef>
          <a:fontRef idx="minor">
            <a:schemeClr val="tx1"/>
          </a:fontRef>
        </p:style>
      </p:cxnSp>
      <p:cxnSp>
        <p:nvCxnSpPr>
          <p:cNvPr id="18" name="Łącznik prosty ze strzałką 17"/>
          <p:cNvCxnSpPr/>
          <p:nvPr/>
        </p:nvCxnSpPr>
        <p:spPr>
          <a:xfrm>
            <a:off x="5544815" y="2820482"/>
            <a:ext cx="1351822" cy="888070"/>
          </a:xfrm>
          <a:prstGeom prst="straightConnector1">
            <a:avLst/>
          </a:prstGeom>
          <a:ln w="44450" cmpd="sng">
            <a:solidFill>
              <a:srgbClr val="9C2173"/>
            </a:solidFill>
            <a:round/>
            <a:tailEnd type="stealth"/>
          </a:ln>
        </p:spPr>
        <p:style>
          <a:lnRef idx="1">
            <a:schemeClr val="accent1"/>
          </a:lnRef>
          <a:fillRef idx="0">
            <a:schemeClr val="accent1"/>
          </a:fillRef>
          <a:effectRef idx="0">
            <a:schemeClr val="accent1"/>
          </a:effectRef>
          <a:fontRef idx="minor">
            <a:schemeClr val="tx1"/>
          </a:fontRef>
        </p:style>
      </p:cxn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753" y="5708206"/>
            <a:ext cx="1035494" cy="1035494"/>
          </a:xfrm>
          <a:prstGeom prst="rect">
            <a:avLst/>
          </a:prstGeom>
        </p:spPr>
      </p:pic>
    </p:spTree>
    <p:extLst>
      <p:ext uri="{BB962C8B-B14F-4D97-AF65-F5344CB8AC3E}">
        <p14:creationId xmlns:p14="http://schemas.microsoft.com/office/powerpoint/2010/main" val="3852926211"/>
      </p:ext>
    </p:extLst>
  </p:cSld>
  <p:clrMapOvr>
    <a:masterClrMapping/>
  </p:clrMapOvr>
  <mc:AlternateContent xmlns:mc="http://schemas.openxmlformats.org/markup-compatibility/2006" xmlns:p14="http://schemas.microsoft.com/office/powerpoint/2010/main">
    <mc:Choice Requires="p14">
      <p:transition spd="slow" p14:dur="2000" advTm="6070">
        <p14:ferris dir="l"/>
      </p:transition>
    </mc:Choice>
    <mc:Fallback xmlns="">
      <p:transition spd="slow" advTm="60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250"/>
                                  </p:stCondLst>
                                  <p:childTnLst>
                                    <p:animEffect transition="out" filter="fade">
                                      <p:cBhvr>
                                        <p:cTn id="6" dur="1000" tmFilter="0, 0; .2, .5; .8, .5; 1, 0"/>
                                        <p:tgtEl>
                                          <p:spTgt spid="11">
                                            <p:txEl>
                                              <p:pRg st="0" end="0"/>
                                            </p:txEl>
                                          </p:spTgt>
                                        </p:tgtEl>
                                      </p:cBhvr>
                                    </p:animEffect>
                                    <p:animScale>
                                      <p:cBhvr>
                                        <p:cTn id="7" dur="500" autoRev="1" fill="hold"/>
                                        <p:tgtEl>
                                          <p:spTgt spid="11">
                                            <p:txEl>
                                              <p:pRg st="0" end="0"/>
                                            </p:txEl>
                                          </p:spTgt>
                                        </p:tgtEl>
                                      </p:cBhvr>
                                      <p:by x="105000" y="105000"/>
                                    </p:animScale>
                                  </p:childTnLst>
                                </p:cTn>
                              </p:par>
                            </p:childTnLst>
                          </p:cTn>
                        </p:par>
                        <p:par>
                          <p:cTn id="8" fill="hold">
                            <p:stCondLst>
                              <p:cond delay="1250"/>
                            </p:stCondLst>
                            <p:childTnLst>
                              <p:par>
                                <p:cTn id="9" presetID="26" presetClass="emph" presetSubtype="0" fill="hold" nodeType="afterEffect">
                                  <p:stCondLst>
                                    <p:cond delay="250"/>
                                  </p:stCondLst>
                                  <p:childTnLst>
                                    <p:animEffect transition="out" filter="fade">
                                      <p:cBhvr>
                                        <p:cTn id="10" dur="1000" tmFilter="0, 0; .2, .5; .8, .5; 1, 0"/>
                                        <p:tgtEl>
                                          <p:spTgt spid="13">
                                            <p:txEl>
                                              <p:pRg st="0" end="0"/>
                                            </p:txEl>
                                          </p:spTgt>
                                        </p:tgtEl>
                                      </p:cBhvr>
                                    </p:animEffect>
                                    <p:animScale>
                                      <p:cBhvr>
                                        <p:cTn id="11" dur="500" autoRev="1" fill="hold"/>
                                        <p:tgtEl>
                                          <p:spTgt spid="1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24" y="108147"/>
            <a:ext cx="1229152" cy="1080000"/>
          </a:xfrm>
          <a:prstGeom prst="rect">
            <a:avLst/>
          </a:prstGeom>
        </p:spPr>
      </p:pic>
      <p:sp>
        <p:nvSpPr>
          <p:cNvPr id="6" name="pole tekstowe 5"/>
          <p:cNvSpPr txBox="1"/>
          <p:nvPr/>
        </p:nvSpPr>
        <p:spPr>
          <a:xfrm>
            <a:off x="1450761" y="463481"/>
            <a:ext cx="6027662" cy="369332"/>
          </a:xfrm>
          <a:prstGeom prst="rect">
            <a:avLst/>
          </a:prstGeom>
          <a:noFill/>
        </p:spPr>
        <p:txBody>
          <a:bodyPr wrap="square" rtlCol="0">
            <a:spAutoFit/>
          </a:bodyPr>
          <a:lstStyle/>
          <a:p>
            <a:r>
              <a:rPr lang="pl-PL" b="1" dirty="0" smtClean="0">
                <a:solidFill>
                  <a:srgbClr val="FFC000"/>
                </a:solidFill>
                <a:cs typeface="Arial" panose="020B0604020202020204" pitchFamily="34" charset="0"/>
              </a:rPr>
              <a:t>RPO WŁ kusi funduszami</a:t>
            </a:r>
            <a:endParaRPr lang="pl-PL" b="1" dirty="0">
              <a:solidFill>
                <a:srgbClr val="FFC000"/>
              </a:solidFill>
              <a:cs typeface="Arial" panose="020B0604020202020204" pitchFamily="34" charset="0"/>
            </a:endParaRPr>
          </a:p>
        </p:txBody>
      </p:sp>
      <p:sp>
        <p:nvSpPr>
          <p:cNvPr id="2" name="Prostokąt 1"/>
          <p:cNvSpPr/>
          <p:nvPr/>
        </p:nvSpPr>
        <p:spPr>
          <a:xfrm>
            <a:off x="0" y="1322642"/>
            <a:ext cx="9144000" cy="369332"/>
          </a:xfrm>
          <a:prstGeom prst="rect">
            <a:avLst/>
          </a:prstGeom>
        </p:spPr>
        <p:txBody>
          <a:bodyPr wrap="square">
            <a:spAutoFit/>
          </a:bodyPr>
          <a:lstStyle/>
          <a:p>
            <a:pPr algn="ctr">
              <a:spcAft>
                <a:spcPts val="0"/>
              </a:spcAft>
            </a:pPr>
            <a:r>
              <a:rPr lang="pl-PL" b="1" dirty="0" smtClean="0">
                <a:solidFill>
                  <a:srgbClr val="043770"/>
                </a:solidFill>
                <a:latin typeface="Calibri" panose="020F0502020204030204" pitchFamily="34" charset="0"/>
                <a:ea typeface="Times New Roman" panose="02020603050405020304" pitchFamily="18" charset="0"/>
              </a:rPr>
              <a:t>Oś priorytetowa I </a:t>
            </a:r>
            <a:r>
              <a:rPr lang="pl-PL" i="1" dirty="0">
                <a:solidFill>
                  <a:srgbClr val="043770"/>
                </a:solidFill>
                <a:latin typeface="Calibri" panose="020F0502020204030204" pitchFamily="34" charset="0"/>
                <a:ea typeface="Times New Roman" panose="02020603050405020304" pitchFamily="18" charset="0"/>
              </a:rPr>
              <a:t>Badania, rozwój i komercjalizacja wiedzy</a:t>
            </a:r>
          </a:p>
        </p:txBody>
      </p:sp>
      <p:sp>
        <p:nvSpPr>
          <p:cNvPr id="7" name="Prostokąt 6"/>
          <p:cNvSpPr/>
          <p:nvPr/>
        </p:nvSpPr>
        <p:spPr>
          <a:xfrm>
            <a:off x="319107" y="2091627"/>
            <a:ext cx="8290969" cy="1200329"/>
          </a:xfrm>
          <a:prstGeom prst="rect">
            <a:avLst/>
          </a:prstGeom>
        </p:spPr>
        <p:txBody>
          <a:bodyPr wrap="square">
            <a:spAutoFit/>
          </a:bodyPr>
          <a:lstStyle/>
          <a:p>
            <a:pPr>
              <a:spcAft>
                <a:spcPts val="0"/>
              </a:spcAft>
            </a:pPr>
            <a:r>
              <a:rPr lang="pl-PL" dirty="0">
                <a:solidFill>
                  <a:srgbClr val="043770"/>
                </a:solidFill>
                <a:latin typeface="Calibri" panose="020F0502020204030204" pitchFamily="34" charset="0"/>
                <a:ea typeface="Times New Roman" panose="02020603050405020304" pitchFamily="18" charset="0"/>
              </a:rPr>
              <a:t>RODZAJE PROJEKTÓW:</a:t>
            </a:r>
          </a:p>
          <a:p>
            <a:pPr lvl="0">
              <a:spcAft>
                <a:spcPts val="0"/>
              </a:spcAft>
              <a:tabLst>
                <a:tab pos="457200" algn="l"/>
              </a:tabLst>
            </a:pPr>
            <a:r>
              <a:rPr lang="pl-PL" dirty="0" smtClean="0">
                <a:solidFill>
                  <a:srgbClr val="043770"/>
                </a:solidFill>
                <a:latin typeface="Calibri" panose="020F0502020204030204" pitchFamily="34" charset="0"/>
                <a:ea typeface="Times New Roman" panose="02020603050405020304" pitchFamily="18" charset="0"/>
              </a:rPr>
              <a:t>	zakup maszyn i urządzeń,</a:t>
            </a:r>
            <a:endParaRPr lang="pl-PL" dirty="0">
              <a:solidFill>
                <a:srgbClr val="043770"/>
              </a:solidFill>
              <a:latin typeface="Calibri" panose="020F0502020204030204" pitchFamily="34" charset="0"/>
              <a:ea typeface="Times New Roman" panose="02020603050405020304" pitchFamily="18" charset="0"/>
            </a:endParaRPr>
          </a:p>
          <a:p>
            <a:pPr lvl="0">
              <a:spcAft>
                <a:spcPts val="0"/>
              </a:spcAft>
              <a:tabLst>
                <a:tab pos="457200" algn="l"/>
              </a:tabLst>
            </a:pPr>
            <a:r>
              <a:rPr lang="pl-PL" dirty="0" smtClean="0">
                <a:solidFill>
                  <a:srgbClr val="043770"/>
                </a:solidFill>
                <a:latin typeface="Calibri" panose="020F0502020204030204" pitchFamily="34" charset="0"/>
                <a:ea typeface="Times New Roman" panose="02020603050405020304" pitchFamily="18" charset="0"/>
              </a:rPr>
              <a:t>	nabycie programów, licencji, technologii,</a:t>
            </a:r>
            <a:endParaRPr lang="pl-PL" dirty="0">
              <a:solidFill>
                <a:srgbClr val="043770"/>
              </a:solidFill>
              <a:latin typeface="Calibri" panose="020F0502020204030204" pitchFamily="34" charset="0"/>
              <a:ea typeface="Times New Roman" panose="02020603050405020304" pitchFamily="18" charset="0"/>
            </a:endParaRPr>
          </a:p>
          <a:p>
            <a:pPr lvl="0">
              <a:spcAft>
                <a:spcPts val="0"/>
              </a:spcAft>
              <a:tabLst>
                <a:tab pos="457200" algn="l"/>
              </a:tabLst>
            </a:pPr>
            <a:r>
              <a:rPr lang="pl-PL" b="1" dirty="0" smtClean="0">
                <a:solidFill>
                  <a:srgbClr val="043770"/>
                </a:solidFill>
                <a:latin typeface="Calibri" panose="020F0502020204030204" pitchFamily="34" charset="0"/>
                <a:ea typeface="Times New Roman" panose="02020603050405020304" pitchFamily="18" charset="0"/>
              </a:rPr>
              <a:t>	</a:t>
            </a:r>
            <a:r>
              <a:rPr lang="pl-PL" dirty="0" smtClean="0">
                <a:solidFill>
                  <a:srgbClr val="043770"/>
                </a:solidFill>
                <a:latin typeface="Calibri" panose="020F0502020204030204" pitchFamily="34" charset="0"/>
                <a:ea typeface="Times New Roman" panose="02020603050405020304" pitchFamily="18" charset="0"/>
              </a:rPr>
              <a:t>koszt badań, </a:t>
            </a:r>
            <a:r>
              <a:rPr lang="pl-PL" smtClean="0">
                <a:solidFill>
                  <a:srgbClr val="043770"/>
                </a:solidFill>
                <a:latin typeface="Calibri" panose="020F0502020204030204" pitchFamily="34" charset="0"/>
                <a:ea typeface="Times New Roman" panose="02020603050405020304" pitchFamily="18" charset="0"/>
              </a:rPr>
              <a:t>opracowania prototypów</a:t>
            </a:r>
            <a:endParaRPr lang="pl-PL" dirty="0">
              <a:solidFill>
                <a:srgbClr val="043770"/>
              </a:solidFill>
              <a:latin typeface="Calibri" panose="020F0502020204030204" pitchFamily="34" charset="0"/>
              <a:ea typeface="Times New Roman" panose="02020603050405020304" pitchFamily="18" charset="0"/>
            </a:endParaRPr>
          </a:p>
        </p:txBody>
      </p:sp>
      <p:sp>
        <p:nvSpPr>
          <p:cNvPr id="8" name="Strzałka w prawo 7"/>
          <p:cNvSpPr/>
          <p:nvPr/>
        </p:nvSpPr>
        <p:spPr>
          <a:xfrm>
            <a:off x="405036" y="2511732"/>
            <a:ext cx="337531" cy="141149"/>
          </a:xfrm>
          <a:prstGeom prst="rightArrow">
            <a:avLst/>
          </a:prstGeom>
          <a:solidFill>
            <a:srgbClr val="F9B013"/>
          </a:solidFill>
          <a:ln>
            <a:solidFill>
              <a:srgbClr val="F9B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trzałka w prawo 8"/>
          <p:cNvSpPr/>
          <p:nvPr/>
        </p:nvSpPr>
        <p:spPr>
          <a:xfrm>
            <a:off x="405034" y="2785569"/>
            <a:ext cx="337531" cy="141149"/>
          </a:xfrm>
          <a:prstGeom prst="rightArrow">
            <a:avLst/>
          </a:prstGeom>
          <a:solidFill>
            <a:srgbClr val="F9B013"/>
          </a:solidFill>
          <a:ln>
            <a:solidFill>
              <a:srgbClr val="F9B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Strzałka w prawo 9"/>
          <p:cNvSpPr/>
          <p:nvPr/>
        </p:nvSpPr>
        <p:spPr>
          <a:xfrm>
            <a:off x="405035" y="3045829"/>
            <a:ext cx="337531" cy="141149"/>
          </a:xfrm>
          <a:prstGeom prst="rightArrow">
            <a:avLst/>
          </a:prstGeom>
          <a:solidFill>
            <a:srgbClr val="F9B013"/>
          </a:solidFill>
          <a:ln>
            <a:solidFill>
              <a:srgbClr val="F9B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p:cNvSpPr txBox="1"/>
          <p:nvPr/>
        </p:nvSpPr>
        <p:spPr>
          <a:xfrm>
            <a:off x="8790057" y="3597862"/>
            <a:ext cx="353943" cy="2110344"/>
          </a:xfrm>
          <a:prstGeom prst="rect">
            <a:avLst/>
          </a:prstGeom>
          <a:noFill/>
        </p:spPr>
        <p:txBody>
          <a:bodyPr vert="vert270" wrap="square" rtlCol="0">
            <a:spAutoFit/>
          </a:bodyPr>
          <a:lstStyle/>
          <a:p>
            <a:r>
              <a:rPr lang="pl-PL" sz="1100" i="1" dirty="0" smtClean="0">
                <a:solidFill>
                  <a:srgbClr val="043770"/>
                </a:solidFill>
              </a:rPr>
              <a:t>źródło </a:t>
            </a:r>
            <a:r>
              <a:rPr lang="pl-PL" sz="1100" i="1" dirty="0">
                <a:solidFill>
                  <a:srgbClr val="043770"/>
                </a:solidFill>
              </a:rPr>
              <a:t>zdjęcia: www.pexels.com</a:t>
            </a:r>
          </a:p>
        </p:txBody>
      </p:sp>
      <p:pic>
        <p:nvPicPr>
          <p:cNvPr id="14" name="Obraz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753" y="5708206"/>
            <a:ext cx="1035494" cy="1035494"/>
          </a:xfrm>
          <a:prstGeom prst="rect">
            <a:avLst/>
          </a:prstGeom>
        </p:spPr>
      </p:pic>
      <p:pic>
        <p:nvPicPr>
          <p:cNvPr id="1026" name="Picture 2" descr="https://static.pexels.com/photos/415945/pexels-photo-415945.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9" t="11056" r="359" b="25043"/>
          <a:stretch/>
        </p:blipFill>
        <p:spPr bwMode="auto">
          <a:xfrm>
            <a:off x="1546871" y="3461237"/>
            <a:ext cx="5985342" cy="25495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562367"/>
      </p:ext>
    </p:extLst>
  </p:cSld>
  <p:clrMapOvr>
    <a:masterClrMapping/>
  </p:clrMapOvr>
  <mc:AlternateContent xmlns:mc="http://schemas.openxmlformats.org/markup-compatibility/2006" xmlns:p14="http://schemas.microsoft.com/office/powerpoint/2010/main">
    <mc:Choice Requires="p14">
      <p:transition spd="slow" p14:dur="2000" advTm="6070">
        <p14:ferris dir="l"/>
      </p:transition>
    </mc:Choice>
    <mc:Fallback xmlns="">
      <p:transition spd="slow" advTm="60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750"/>
                            </p:stCondLst>
                            <p:childTnLst>
                              <p:par>
                                <p:cTn id="9" presetID="22" presetClass="entr" presetSubtype="8"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750"/>
                            </p:stCondLst>
                            <p:childTnLst>
                              <p:par>
                                <p:cTn id="13" presetID="22" presetClass="entr" presetSubtype="8" fill="hold" grpId="0" nodeType="after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24" y="108147"/>
            <a:ext cx="1229152" cy="1080000"/>
          </a:xfrm>
          <a:prstGeom prst="rect">
            <a:avLst/>
          </a:prstGeom>
        </p:spPr>
      </p:pic>
      <p:sp>
        <p:nvSpPr>
          <p:cNvPr id="6" name="pole tekstowe 5"/>
          <p:cNvSpPr txBox="1"/>
          <p:nvPr/>
        </p:nvSpPr>
        <p:spPr>
          <a:xfrm>
            <a:off x="1450761" y="463481"/>
            <a:ext cx="6027662" cy="369332"/>
          </a:xfrm>
          <a:prstGeom prst="rect">
            <a:avLst/>
          </a:prstGeom>
          <a:noFill/>
        </p:spPr>
        <p:txBody>
          <a:bodyPr wrap="square" rtlCol="0">
            <a:spAutoFit/>
          </a:bodyPr>
          <a:lstStyle/>
          <a:p>
            <a:r>
              <a:rPr lang="pl-PL" b="1" dirty="0" smtClean="0">
                <a:solidFill>
                  <a:srgbClr val="FFC000"/>
                </a:solidFill>
                <a:cs typeface="Arial" panose="020B0604020202020204" pitchFamily="34" charset="0"/>
              </a:rPr>
              <a:t>RPO WŁ kusi funduszami</a:t>
            </a:r>
            <a:endParaRPr lang="pl-PL" b="1" dirty="0">
              <a:solidFill>
                <a:srgbClr val="FFC000"/>
              </a:solidFill>
              <a:cs typeface="Arial" panose="020B0604020202020204" pitchFamily="34" charset="0"/>
            </a:endParaRPr>
          </a:p>
        </p:txBody>
      </p:sp>
      <p:sp>
        <p:nvSpPr>
          <p:cNvPr id="2" name="Prostokąt 1"/>
          <p:cNvSpPr/>
          <p:nvPr/>
        </p:nvSpPr>
        <p:spPr>
          <a:xfrm>
            <a:off x="0" y="1322642"/>
            <a:ext cx="9144000" cy="369332"/>
          </a:xfrm>
          <a:prstGeom prst="rect">
            <a:avLst/>
          </a:prstGeom>
        </p:spPr>
        <p:txBody>
          <a:bodyPr wrap="square">
            <a:spAutoFit/>
          </a:bodyPr>
          <a:lstStyle/>
          <a:p>
            <a:pPr algn="ctr">
              <a:spcAft>
                <a:spcPts val="0"/>
              </a:spcAft>
            </a:pPr>
            <a:r>
              <a:rPr lang="pl-PL" b="1" dirty="0" smtClean="0">
                <a:solidFill>
                  <a:srgbClr val="043770"/>
                </a:solidFill>
                <a:latin typeface="Calibri" panose="020F0502020204030204" pitchFamily="34" charset="0"/>
                <a:ea typeface="Times New Roman" panose="02020603050405020304" pitchFamily="18" charset="0"/>
              </a:rPr>
              <a:t>Oś priorytetowa I </a:t>
            </a:r>
            <a:r>
              <a:rPr lang="pl-PL" i="1" dirty="0">
                <a:solidFill>
                  <a:srgbClr val="043770"/>
                </a:solidFill>
                <a:latin typeface="Calibri" panose="020F0502020204030204" pitchFamily="34" charset="0"/>
                <a:ea typeface="Times New Roman" panose="02020603050405020304" pitchFamily="18" charset="0"/>
              </a:rPr>
              <a:t>B</a:t>
            </a:r>
            <a:r>
              <a:rPr lang="pl-PL" i="1" dirty="0" smtClean="0">
                <a:solidFill>
                  <a:srgbClr val="043770"/>
                </a:solidFill>
                <a:latin typeface="Calibri" panose="020F0502020204030204" pitchFamily="34" charset="0"/>
                <a:ea typeface="Times New Roman" panose="02020603050405020304" pitchFamily="18" charset="0"/>
              </a:rPr>
              <a:t>adania, rozwój i komercjalizacja wiedzy</a:t>
            </a:r>
            <a:endParaRPr lang="pl-PL" i="1" dirty="0">
              <a:solidFill>
                <a:srgbClr val="043770"/>
              </a:solidFill>
              <a:latin typeface="Calibri" panose="020F0502020204030204" pitchFamily="34" charset="0"/>
              <a:ea typeface="Times New Roman" panose="02020603050405020304" pitchFamily="18" charset="0"/>
            </a:endParaRPr>
          </a:p>
        </p:txBody>
      </p:sp>
      <p:sp>
        <p:nvSpPr>
          <p:cNvPr id="12" name="Prostokąt 11"/>
          <p:cNvSpPr/>
          <p:nvPr/>
        </p:nvSpPr>
        <p:spPr>
          <a:xfrm>
            <a:off x="316050" y="2184574"/>
            <a:ext cx="8294026" cy="2308324"/>
          </a:xfrm>
          <a:prstGeom prst="rect">
            <a:avLst/>
          </a:prstGeom>
        </p:spPr>
        <p:txBody>
          <a:bodyPr wrap="square">
            <a:spAutoFit/>
          </a:bodyPr>
          <a:lstStyle/>
          <a:p>
            <a:r>
              <a:rPr lang="pl-PL" dirty="0">
                <a:solidFill>
                  <a:srgbClr val="043770"/>
                </a:solidFill>
              </a:rPr>
              <a:t>OSTATECZNI ODBIORCY POMOCY:</a:t>
            </a:r>
          </a:p>
          <a:p>
            <a:r>
              <a:rPr lang="pl-PL" dirty="0">
                <a:solidFill>
                  <a:srgbClr val="043770"/>
                </a:solidFill>
              </a:rPr>
              <a:t>	</a:t>
            </a:r>
            <a:r>
              <a:rPr lang="pl-PL" dirty="0" smtClean="0">
                <a:solidFill>
                  <a:srgbClr val="043770"/>
                </a:solidFill>
              </a:rPr>
              <a:t>przedsiębiorcy</a:t>
            </a:r>
            <a:endParaRPr lang="pl-PL" dirty="0">
              <a:solidFill>
                <a:srgbClr val="043770"/>
              </a:solidFill>
            </a:endParaRPr>
          </a:p>
          <a:p>
            <a:endParaRPr lang="pl-PL" dirty="0" smtClean="0">
              <a:solidFill>
                <a:srgbClr val="043770"/>
              </a:solidFill>
            </a:endParaRPr>
          </a:p>
          <a:p>
            <a:endParaRPr lang="pl-PL" dirty="0">
              <a:solidFill>
                <a:srgbClr val="043770"/>
              </a:solidFill>
            </a:endParaRPr>
          </a:p>
          <a:p>
            <a:r>
              <a:rPr lang="pl-PL" dirty="0">
                <a:solidFill>
                  <a:srgbClr val="043770"/>
                </a:solidFill>
              </a:rPr>
              <a:t>INSTYTUCJE, KTÓRE </a:t>
            </a:r>
            <a:r>
              <a:rPr lang="pl-PL" dirty="0" smtClean="0">
                <a:solidFill>
                  <a:srgbClr val="043770"/>
                </a:solidFill>
              </a:rPr>
              <a:t>MOGĄ UBIEGAĆ </a:t>
            </a:r>
            <a:r>
              <a:rPr lang="pl-PL" dirty="0">
                <a:solidFill>
                  <a:srgbClr val="043770"/>
                </a:solidFill>
              </a:rPr>
              <a:t>SIĘ O WSPARCIE:</a:t>
            </a:r>
          </a:p>
          <a:p>
            <a:r>
              <a:rPr lang="pl-PL" dirty="0" smtClean="0">
                <a:solidFill>
                  <a:srgbClr val="043770"/>
                </a:solidFill>
              </a:rPr>
              <a:t>	jednostki naukowe</a:t>
            </a:r>
            <a:endParaRPr lang="pl-PL" dirty="0">
              <a:solidFill>
                <a:srgbClr val="043770"/>
              </a:solidFill>
            </a:endParaRPr>
          </a:p>
          <a:p>
            <a:r>
              <a:rPr lang="pl-PL" dirty="0">
                <a:solidFill>
                  <a:srgbClr val="043770"/>
                </a:solidFill>
              </a:rPr>
              <a:t>	</a:t>
            </a:r>
            <a:r>
              <a:rPr lang="pl-PL" dirty="0" smtClean="0">
                <a:solidFill>
                  <a:srgbClr val="043770"/>
                </a:solidFill>
              </a:rPr>
              <a:t>uczelnie</a:t>
            </a:r>
          </a:p>
          <a:p>
            <a:r>
              <a:rPr lang="pl-PL" dirty="0">
                <a:solidFill>
                  <a:srgbClr val="043770"/>
                </a:solidFill>
              </a:rPr>
              <a:t>	</a:t>
            </a:r>
            <a:r>
              <a:rPr lang="pl-PL" dirty="0" smtClean="0">
                <a:solidFill>
                  <a:srgbClr val="043770"/>
                </a:solidFill>
              </a:rPr>
              <a:t>przedsiębiorstwa</a:t>
            </a:r>
            <a:endParaRPr lang="pl-PL" dirty="0">
              <a:solidFill>
                <a:srgbClr val="043770"/>
              </a:solidFill>
            </a:endParaRPr>
          </a:p>
        </p:txBody>
      </p:sp>
      <p:sp>
        <p:nvSpPr>
          <p:cNvPr id="13" name="Strzałka w prawo 12"/>
          <p:cNvSpPr/>
          <p:nvPr/>
        </p:nvSpPr>
        <p:spPr>
          <a:xfrm>
            <a:off x="405034" y="2597422"/>
            <a:ext cx="337531" cy="141149"/>
          </a:xfrm>
          <a:prstGeom prst="rightArrow">
            <a:avLst/>
          </a:prstGeom>
          <a:solidFill>
            <a:srgbClr val="F9B013"/>
          </a:solidFill>
          <a:ln>
            <a:solidFill>
              <a:srgbClr val="F9B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Strzałka w prawo 13"/>
          <p:cNvSpPr/>
          <p:nvPr/>
        </p:nvSpPr>
        <p:spPr>
          <a:xfrm>
            <a:off x="405033" y="3694072"/>
            <a:ext cx="337531" cy="141149"/>
          </a:xfrm>
          <a:prstGeom prst="rightArrow">
            <a:avLst/>
          </a:prstGeom>
          <a:solidFill>
            <a:srgbClr val="F9B013"/>
          </a:solidFill>
          <a:ln>
            <a:solidFill>
              <a:srgbClr val="F9B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Strzałka w prawo 14"/>
          <p:cNvSpPr/>
          <p:nvPr/>
        </p:nvSpPr>
        <p:spPr>
          <a:xfrm>
            <a:off x="405032" y="3965958"/>
            <a:ext cx="337531" cy="141149"/>
          </a:xfrm>
          <a:prstGeom prst="rightArrow">
            <a:avLst/>
          </a:prstGeom>
          <a:solidFill>
            <a:srgbClr val="F9B013"/>
          </a:solidFill>
          <a:ln>
            <a:solidFill>
              <a:srgbClr val="F9B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Strzałka w prawo 15"/>
          <p:cNvSpPr/>
          <p:nvPr/>
        </p:nvSpPr>
        <p:spPr>
          <a:xfrm>
            <a:off x="405032" y="4229099"/>
            <a:ext cx="337531" cy="141149"/>
          </a:xfrm>
          <a:prstGeom prst="rightArrow">
            <a:avLst/>
          </a:prstGeom>
          <a:solidFill>
            <a:srgbClr val="F9B013"/>
          </a:solidFill>
          <a:ln>
            <a:solidFill>
              <a:srgbClr val="F9B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753" y="5708206"/>
            <a:ext cx="1035494" cy="1035494"/>
          </a:xfrm>
          <a:prstGeom prst="rect">
            <a:avLst/>
          </a:prstGeom>
        </p:spPr>
      </p:pic>
    </p:spTree>
    <p:extLst>
      <p:ext uri="{BB962C8B-B14F-4D97-AF65-F5344CB8AC3E}">
        <p14:creationId xmlns:p14="http://schemas.microsoft.com/office/powerpoint/2010/main" val="404389758"/>
      </p:ext>
    </p:extLst>
  </p:cSld>
  <p:clrMapOvr>
    <a:masterClrMapping/>
  </p:clrMapOvr>
  <mc:AlternateContent xmlns:mc="http://schemas.openxmlformats.org/markup-compatibility/2006" xmlns:p14="http://schemas.microsoft.com/office/powerpoint/2010/main">
    <mc:Choice Requires="p14">
      <p:transition spd="slow" p14:dur="2000" advTm="6070">
        <p14:ferris dir="l"/>
      </p:transition>
    </mc:Choice>
    <mc:Fallback xmlns="">
      <p:transition spd="slow" advTm="60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750"/>
                            </p:stCondLst>
                            <p:childTnLst>
                              <p:par>
                                <p:cTn id="9" presetID="22" presetClass="entr" presetSubtype="8"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750"/>
                            </p:stCondLst>
                            <p:childTnLst>
                              <p:par>
                                <p:cTn id="13" presetID="22" presetClass="entr" presetSubtype="8"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2750"/>
                            </p:stCondLst>
                            <p:childTnLst>
                              <p:par>
                                <p:cTn id="17" presetID="22" presetClass="entr" presetSubtype="8" fill="hold" grpId="0" nodeType="after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24" y="108147"/>
            <a:ext cx="1229152" cy="1080000"/>
          </a:xfrm>
          <a:prstGeom prst="rect">
            <a:avLst/>
          </a:prstGeom>
        </p:spPr>
      </p:pic>
      <p:sp>
        <p:nvSpPr>
          <p:cNvPr id="6" name="pole tekstowe 5"/>
          <p:cNvSpPr txBox="1"/>
          <p:nvPr/>
        </p:nvSpPr>
        <p:spPr>
          <a:xfrm>
            <a:off x="1450761" y="463481"/>
            <a:ext cx="6027662" cy="369332"/>
          </a:xfrm>
          <a:prstGeom prst="rect">
            <a:avLst/>
          </a:prstGeom>
          <a:noFill/>
        </p:spPr>
        <p:txBody>
          <a:bodyPr wrap="square" rtlCol="0">
            <a:spAutoFit/>
          </a:bodyPr>
          <a:lstStyle/>
          <a:p>
            <a:r>
              <a:rPr lang="pl-PL" b="1" dirty="0" smtClean="0">
                <a:solidFill>
                  <a:srgbClr val="FFC000"/>
                </a:solidFill>
                <a:cs typeface="Arial" panose="020B0604020202020204" pitchFamily="34" charset="0"/>
              </a:rPr>
              <a:t>RPO WŁ kusi funduszami</a:t>
            </a:r>
            <a:endParaRPr lang="pl-PL" b="1" dirty="0">
              <a:solidFill>
                <a:srgbClr val="FFC000"/>
              </a:solidFill>
              <a:cs typeface="Arial" panose="020B0604020202020204" pitchFamily="34" charset="0"/>
            </a:endParaRPr>
          </a:p>
        </p:txBody>
      </p:sp>
      <p:sp>
        <p:nvSpPr>
          <p:cNvPr id="2" name="Prostokąt 1"/>
          <p:cNvSpPr/>
          <p:nvPr/>
        </p:nvSpPr>
        <p:spPr>
          <a:xfrm>
            <a:off x="0" y="1322642"/>
            <a:ext cx="9144000" cy="369332"/>
          </a:xfrm>
          <a:prstGeom prst="rect">
            <a:avLst/>
          </a:prstGeom>
        </p:spPr>
        <p:txBody>
          <a:bodyPr wrap="square">
            <a:spAutoFit/>
          </a:bodyPr>
          <a:lstStyle/>
          <a:p>
            <a:pPr algn="ctr">
              <a:spcAft>
                <a:spcPts val="0"/>
              </a:spcAft>
            </a:pPr>
            <a:r>
              <a:rPr lang="pl-PL" b="1" dirty="0" smtClean="0">
                <a:solidFill>
                  <a:srgbClr val="043770"/>
                </a:solidFill>
                <a:latin typeface="Calibri" panose="020F0502020204030204" pitchFamily="34" charset="0"/>
                <a:ea typeface="Times New Roman" panose="02020603050405020304" pitchFamily="18" charset="0"/>
              </a:rPr>
              <a:t>Oś priorytetowa II</a:t>
            </a:r>
            <a:r>
              <a:rPr lang="pl-PL" dirty="0" smtClean="0">
                <a:solidFill>
                  <a:srgbClr val="043770"/>
                </a:solidFill>
              </a:rPr>
              <a:t> </a:t>
            </a:r>
            <a:r>
              <a:rPr lang="pl-PL" i="1" dirty="0">
                <a:solidFill>
                  <a:srgbClr val="043770"/>
                </a:solidFill>
              </a:rPr>
              <a:t>I</a:t>
            </a:r>
            <a:r>
              <a:rPr lang="pl-PL" i="1" dirty="0" smtClean="0">
                <a:solidFill>
                  <a:srgbClr val="043770"/>
                </a:solidFill>
              </a:rPr>
              <a:t>nnowacyjna i konkurencyjna gospodarka</a:t>
            </a:r>
            <a:endParaRPr lang="pl-PL" i="1" dirty="0">
              <a:solidFill>
                <a:srgbClr val="043770"/>
              </a:solidFill>
              <a:latin typeface="Calibri" panose="020F0502020204030204" pitchFamily="34" charset="0"/>
              <a:ea typeface="Times New Roman" panose="02020603050405020304" pitchFamily="18" charset="0"/>
            </a:endParaRPr>
          </a:p>
        </p:txBody>
      </p:sp>
      <p:sp>
        <p:nvSpPr>
          <p:cNvPr id="7" name="Prostokąt 6"/>
          <p:cNvSpPr/>
          <p:nvPr/>
        </p:nvSpPr>
        <p:spPr>
          <a:xfrm>
            <a:off x="319107" y="1982154"/>
            <a:ext cx="8808379" cy="1754326"/>
          </a:xfrm>
          <a:prstGeom prst="rect">
            <a:avLst/>
          </a:prstGeom>
        </p:spPr>
        <p:txBody>
          <a:bodyPr wrap="square">
            <a:spAutoFit/>
          </a:bodyPr>
          <a:lstStyle/>
          <a:p>
            <a:pPr>
              <a:spcAft>
                <a:spcPts val="0"/>
              </a:spcAft>
            </a:pPr>
            <a:r>
              <a:rPr lang="pl-PL" dirty="0">
                <a:solidFill>
                  <a:srgbClr val="043770"/>
                </a:solidFill>
                <a:latin typeface="Calibri" panose="020F0502020204030204" pitchFamily="34" charset="0"/>
                <a:ea typeface="Times New Roman" panose="02020603050405020304" pitchFamily="18" charset="0"/>
              </a:rPr>
              <a:t>RODZAJE PROJEKTÓW:</a:t>
            </a:r>
          </a:p>
          <a:p>
            <a:pPr lvl="0"/>
            <a:r>
              <a:rPr lang="pl-PL" dirty="0" smtClean="0">
                <a:solidFill>
                  <a:srgbClr val="043770"/>
                </a:solidFill>
                <a:latin typeface="Calibri" panose="020F0502020204030204" pitchFamily="34" charset="0"/>
                <a:ea typeface="Times New Roman" panose="02020603050405020304" pitchFamily="18" charset="0"/>
              </a:rPr>
              <a:t>	</a:t>
            </a:r>
            <a:r>
              <a:rPr lang="pl-PL" dirty="0" smtClean="0">
                <a:solidFill>
                  <a:srgbClr val="043770"/>
                </a:solidFill>
              </a:rPr>
              <a:t>przygotowanie terenów inwestycyjnych</a:t>
            </a:r>
            <a:endParaRPr lang="pl-PL" dirty="0">
              <a:solidFill>
                <a:srgbClr val="043770"/>
              </a:solidFill>
            </a:endParaRPr>
          </a:p>
          <a:p>
            <a:pPr lvl="0"/>
            <a:r>
              <a:rPr lang="pl-PL" dirty="0" smtClean="0">
                <a:solidFill>
                  <a:srgbClr val="043770"/>
                </a:solidFill>
              </a:rPr>
              <a:t>	usługi i doradztwo na rzecz przedsiębiorstw</a:t>
            </a:r>
            <a:endParaRPr lang="pl-PL" dirty="0">
              <a:solidFill>
                <a:srgbClr val="043770"/>
              </a:solidFill>
            </a:endParaRPr>
          </a:p>
          <a:p>
            <a:pPr lvl="0"/>
            <a:r>
              <a:rPr lang="pl-PL" dirty="0" smtClean="0">
                <a:solidFill>
                  <a:srgbClr val="043770"/>
                </a:solidFill>
              </a:rPr>
              <a:t>	wsparcie ekspansji na rynku zagraniczne</a:t>
            </a:r>
            <a:br>
              <a:rPr lang="pl-PL" dirty="0" smtClean="0">
                <a:solidFill>
                  <a:srgbClr val="043770"/>
                </a:solidFill>
              </a:rPr>
            </a:br>
            <a:r>
              <a:rPr lang="pl-PL" dirty="0" smtClean="0">
                <a:solidFill>
                  <a:srgbClr val="043770"/>
                </a:solidFill>
              </a:rPr>
              <a:t>	wdrożenie innowacyjnych wyników prac B+R, tj. produktów, technologii / usług</a:t>
            </a:r>
          </a:p>
          <a:p>
            <a:pPr lvl="0"/>
            <a:r>
              <a:rPr lang="pl-PL" dirty="0">
                <a:solidFill>
                  <a:srgbClr val="043770"/>
                </a:solidFill>
              </a:rPr>
              <a:t>	</a:t>
            </a:r>
            <a:r>
              <a:rPr lang="pl-PL" dirty="0" smtClean="0">
                <a:solidFill>
                  <a:srgbClr val="043770"/>
                </a:solidFill>
              </a:rPr>
              <a:t>zwrotne instrumenty finansowe</a:t>
            </a:r>
            <a:endParaRPr lang="pl-PL" dirty="0">
              <a:solidFill>
                <a:srgbClr val="043770"/>
              </a:solidFill>
            </a:endParaRPr>
          </a:p>
        </p:txBody>
      </p:sp>
      <p:sp>
        <p:nvSpPr>
          <p:cNvPr id="8" name="Strzałka w prawo 7"/>
          <p:cNvSpPr/>
          <p:nvPr/>
        </p:nvSpPr>
        <p:spPr>
          <a:xfrm>
            <a:off x="405036" y="2402259"/>
            <a:ext cx="337531" cy="141149"/>
          </a:xfrm>
          <a:prstGeom prst="rightArrow">
            <a:avLst/>
          </a:prstGeom>
          <a:solidFill>
            <a:srgbClr val="F9B013"/>
          </a:solidFill>
          <a:ln>
            <a:solidFill>
              <a:srgbClr val="F9B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trzałka w prawo 8"/>
          <p:cNvSpPr/>
          <p:nvPr/>
        </p:nvSpPr>
        <p:spPr>
          <a:xfrm>
            <a:off x="405034" y="2676096"/>
            <a:ext cx="337531" cy="141149"/>
          </a:xfrm>
          <a:prstGeom prst="rightArrow">
            <a:avLst/>
          </a:prstGeom>
          <a:solidFill>
            <a:srgbClr val="F9B013"/>
          </a:solidFill>
          <a:ln>
            <a:solidFill>
              <a:srgbClr val="F9B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trzałka w prawo 10"/>
          <p:cNvSpPr/>
          <p:nvPr/>
        </p:nvSpPr>
        <p:spPr>
          <a:xfrm>
            <a:off x="405033" y="2961681"/>
            <a:ext cx="337531" cy="141149"/>
          </a:xfrm>
          <a:prstGeom prst="rightArrow">
            <a:avLst/>
          </a:prstGeom>
          <a:solidFill>
            <a:srgbClr val="F9B013"/>
          </a:solidFill>
          <a:ln>
            <a:solidFill>
              <a:srgbClr val="F9B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753" y="5708206"/>
            <a:ext cx="1035494" cy="1035494"/>
          </a:xfrm>
          <a:prstGeom prst="rect">
            <a:avLst/>
          </a:prstGeom>
        </p:spPr>
      </p:pic>
      <p:sp>
        <p:nvSpPr>
          <p:cNvPr id="15" name="Strzałka w prawo 14"/>
          <p:cNvSpPr/>
          <p:nvPr/>
        </p:nvSpPr>
        <p:spPr>
          <a:xfrm>
            <a:off x="405032" y="3232558"/>
            <a:ext cx="337531" cy="141149"/>
          </a:xfrm>
          <a:prstGeom prst="rightArrow">
            <a:avLst/>
          </a:prstGeom>
          <a:solidFill>
            <a:srgbClr val="F9B013"/>
          </a:solidFill>
          <a:ln>
            <a:solidFill>
              <a:srgbClr val="F9B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Strzałka w prawo 15"/>
          <p:cNvSpPr/>
          <p:nvPr/>
        </p:nvSpPr>
        <p:spPr>
          <a:xfrm>
            <a:off x="405034" y="3484519"/>
            <a:ext cx="337531" cy="141149"/>
          </a:xfrm>
          <a:prstGeom prst="rightArrow">
            <a:avLst/>
          </a:prstGeom>
          <a:solidFill>
            <a:srgbClr val="F9B013"/>
          </a:solidFill>
          <a:ln>
            <a:solidFill>
              <a:srgbClr val="F9B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052" name="Picture 4" descr="https://static.pexels.com/photos/132340/pexels-photo-132340.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513" b="34083"/>
          <a:stretch/>
        </p:blipFill>
        <p:spPr bwMode="auto">
          <a:xfrm>
            <a:off x="1811001" y="3781150"/>
            <a:ext cx="5521997" cy="25844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pole tekstowe 16"/>
          <p:cNvSpPr txBox="1"/>
          <p:nvPr/>
        </p:nvSpPr>
        <p:spPr>
          <a:xfrm>
            <a:off x="8773543" y="4018208"/>
            <a:ext cx="353943" cy="2110344"/>
          </a:xfrm>
          <a:prstGeom prst="rect">
            <a:avLst/>
          </a:prstGeom>
          <a:noFill/>
        </p:spPr>
        <p:txBody>
          <a:bodyPr vert="vert270" wrap="square" rtlCol="0">
            <a:spAutoFit/>
          </a:bodyPr>
          <a:lstStyle/>
          <a:p>
            <a:r>
              <a:rPr lang="pl-PL" sz="1100" i="1" dirty="0" smtClean="0">
                <a:solidFill>
                  <a:srgbClr val="043770"/>
                </a:solidFill>
              </a:rPr>
              <a:t>źródło </a:t>
            </a:r>
            <a:r>
              <a:rPr lang="pl-PL" sz="1100" i="1" dirty="0">
                <a:solidFill>
                  <a:srgbClr val="043770"/>
                </a:solidFill>
              </a:rPr>
              <a:t>zdjęcia: www.pexels.com</a:t>
            </a:r>
          </a:p>
        </p:txBody>
      </p:sp>
    </p:spTree>
    <p:extLst>
      <p:ext uri="{BB962C8B-B14F-4D97-AF65-F5344CB8AC3E}">
        <p14:creationId xmlns:p14="http://schemas.microsoft.com/office/powerpoint/2010/main" val="2424547367"/>
      </p:ext>
    </p:extLst>
  </p:cSld>
  <p:clrMapOvr>
    <a:masterClrMapping/>
  </p:clrMapOvr>
  <mc:AlternateContent xmlns:mc="http://schemas.openxmlformats.org/markup-compatibility/2006" xmlns:p14="http://schemas.microsoft.com/office/powerpoint/2010/main">
    <mc:Choice Requires="p14">
      <p:transition spd="slow" p14:dur="2000" advTm="6070">
        <p14:ferris dir="l"/>
      </p:transition>
    </mc:Choice>
    <mc:Fallback xmlns="">
      <p:transition spd="slow" advTm="60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750"/>
                            </p:stCondLst>
                            <p:childTnLst>
                              <p:par>
                                <p:cTn id="9" presetID="22" presetClass="entr" presetSubtype="8"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750"/>
                            </p:stCondLst>
                            <p:childTnLst>
                              <p:par>
                                <p:cTn id="13" presetID="22" presetClass="entr" presetSubtype="8"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2750"/>
                            </p:stCondLst>
                            <p:childTnLst>
                              <p:par>
                                <p:cTn id="17" presetID="22" presetClass="entr" presetSubtype="8" fill="hold" grpId="0" nodeType="after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3750"/>
                            </p:stCondLst>
                            <p:childTnLst>
                              <p:par>
                                <p:cTn id="21" presetID="22" presetClass="entr" presetSubtype="8" fill="hold" grpId="0" nodeType="afterEffect">
                                  <p:stCondLst>
                                    <p:cond delay="50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24" y="108147"/>
            <a:ext cx="1229152" cy="1080000"/>
          </a:xfrm>
          <a:prstGeom prst="rect">
            <a:avLst/>
          </a:prstGeom>
        </p:spPr>
      </p:pic>
      <p:sp>
        <p:nvSpPr>
          <p:cNvPr id="6" name="pole tekstowe 5"/>
          <p:cNvSpPr txBox="1"/>
          <p:nvPr/>
        </p:nvSpPr>
        <p:spPr>
          <a:xfrm>
            <a:off x="1450761" y="463481"/>
            <a:ext cx="6027662" cy="369332"/>
          </a:xfrm>
          <a:prstGeom prst="rect">
            <a:avLst/>
          </a:prstGeom>
          <a:noFill/>
        </p:spPr>
        <p:txBody>
          <a:bodyPr wrap="square" rtlCol="0">
            <a:spAutoFit/>
          </a:bodyPr>
          <a:lstStyle/>
          <a:p>
            <a:r>
              <a:rPr lang="pl-PL" b="1" dirty="0" smtClean="0">
                <a:solidFill>
                  <a:srgbClr val="FFC000"/>
                </a:solidFill>
                <a:cs typeface="Arial" panose="020B0604020202020204" pitchFamily="34" charset="0"/>
              </a:rPr>
              <a:t>RPO WŁ kusi funduszami</a:t>
            </a:r>
            <a:endParaRPr lang="pl-PL" b="1" dirty="0">
              <a:solidFill>
                <a:srgbClr val="FFC000"/>
              </a:solidFill>
              <a:cs typeface="Arial" panose="020B0604020202020204" pitchFamily="34" charset="0"/>
            </a:endParaRPr>
          </a:p>
        </p:txBody>
      </p:sp>
      <p:sp>
        <p:nvSpPr>
          <p:cNvPr id="12" name="Prostokąt 11"/>
          <p:cNvSpPr/>
          <p:nvPr/>
        </p:nvSpPr>
        <p:spPr>
          <a:xfrm>
            <a:off x="316050" y="1997839"/>
            <a:ext cx="8294026" cy="2862322"/>
          </a:xfrm>
          <a:prstGeom prst="rect">
            <a:avLst/>
          </a:prstGeom>
        </p:spPr>
        <p:txBody>
          <a:bodyPr wrap="square">
            <a:spAutoFit/>
          </a:bodyPr>
          <a:lstStyle/>
          <a:p>
            <a:r>
              <a:rPr lang="pl-PL" dirty="0">
                <a:solidFill>
                  <a:srgbClr val="043770"/>
                </a:solidFill>
              </a:rPr>
              <a:t>OSTATECZNI ODBIORCY POMOCY:</a:t>
            </a:r>
          </a:p>
          <a:p>
            <a:pPr lvl="0"/>
            <a:r>
              <a:rPr lang="pl-PL" dirty="0" smtClean="0">
                <a:solidFill>
                  <a:srgbClr val="043770"/>
                </a:solidFill>
              </a:rPr>
              <a:t>	przedsiębiorcy</a:t>
            </a:r>
            <a:endParaRPr lang="pl-PL" dirty="0">
              <a:solidFill>
                <a:srgbClr val="043770"/>
              </a:solidFill>
            </a:endParaRPr>
          </a:p>
          <a:p>
            <a:endParaRPr lang="pl-PL" dirty="0" smtClean="0">
              <a:solidFill>
                <a:srgbClr val="043770"/>
              </a:solidFill>
            </a:endParaRPr>
          </a:p>
          <a:p>
            <a:endParaRPr lang="pl-PL" dirty="0">
              <a:solidFill>
                <a:srgbClr val="043770"/>
              </a:solidFill>
            </a:endParaRPr>
          </a:p>
          <a:p>
            <a:r>
              <a:rPr lang="pl-PL" dirty="0">
                <a:solidFill>
                  <a:srgbClr val="043770"/>
                </a:solidFill>
              </a:rPr>
              <a:t>INSTYTUCJE, KTÓRE </a:t>
            </a:r>
            <a:r>
              <a:rPr lang="pl-PL" dirty="0" smtClean="0">
                <a:solidFill>
                  <a:srgbClr val="043770"/>
                </a:solidFill>
              </a:rPr>
              <a:t>MOGĄ UBIEGAĆ SIĘ </a:t>
            </a:r>
            <a:r>
              <a:rPr lang="pl-PL" dirty="0">
                <a:solidFill>
                  <a:srgbClr val="043770"/>
                </a:solidFill>
              </a:rPr>
              <a:t>O WSPARCIE:</a:t>
            </a:r>
          </a:p>
          <a:p>
            <a:pPr lvl="0"/>
            <a:r>
              <a:rPr lang="pl-PL" dirty="0" smtClean="0">
                <a:solidFill>
                  <a:srgbClr val="043770"/>
                </a:solidFill>
              </a:rPr>
              <a:t>	instytucje otoczenia biznesu</a:t>
            </a:r>
            <a:endParaRPr lang="pl-PL" dirty="0">
              <a:solidFill>
                <a:srgbClr val="043770"/>
              </a:solidFill>
            </a:endParaRPr>
          </a:p>
          <a:p>
            <a:pPr lvl="0"/>
            <a:r>
              <a:rPr lang="pl-PL" dirty="0" smtClean="0">
                <a:solidFill>
                  <a:srgbClr val="043770"/>
                </a:solidFill>
              </a:rPr>
              <a:t>	</a:t>
            </a:r>
            <a:r>
              <a:rPr lang="pl-PL" dirty="0" err="1" smtClean="0">
                <a:solidFill>
                  <a:srgbClr val="043770"/>
                </a:solidFill>
              </a:rPr>
              <a:t>jst</a:t>
            </a:r>
            <a:r>
              <a:rPr lang="pl-PL" dirty="0" smtClean="0">
                <a:solidFill>
                  <a:srgbClr val="043770"/>
                </a:solidFill>
              </a:rPr>
              <a:t> </a:t>
            </a:r>
            <a:r>
              <a:rPr lang="pl-PL" dirty="0">
                <a:solidFill>
                  <a:srgbClr val="043770"/>
                </a:solidFill>
              </a:rPr>
              <a:t>i ich jednostki </a:t>
            </a:r>
            <a:r>
              <a:rPr lang="pl-PL" dirty="0" smtClean="0">
                <a:solidFill>
                  <a:srgbClr val="043770"/>
                </a:solidFill>
              </a:rPr>
              <a:t>organizacyjne</a:t>
            </a:r>
            <a:endParaRPr lang="pl-PL" dirty="0">
              <a:solidFill>
                <a:srgbClr val="043770"/>
              </a:solidFill>
            </a:endParaRPr>
          </a:p>
          <a:p>
            <a:pPr lvl="0"/>
            <a:r>
              <a:rPr lang="pl-PL" dirty="0" smtClean="0">
                <a:solidFill>
                  <a:srgbClr val="043770"/>
                </a:solidFill>
              </a:rPr>
              <a:t>	uczelnie</a:t>
            </a:r>
            <a:endParaRPr lang="pl-PL" dirty="0">
              <a:solidFill>
                <a:srgbClr val="043770"/>
              </a:solidFill>
            </a:endParaRPr>
          </a:p>
          <a:p>
            <a:pPr lvl="0"/>
            <a:r>
              <a:rPr lang="pl-PL" dirty="0" smtClean="0">
                <a:solidFill>
                  <a:srgbClr val="043770"/>
                </a:solidFill>
              </a:rPr>
              <a:t>	fundusze</a:t>
            </a:r>
            <a:endParaRPr lang="pl-PL" dirty="0">
              <a:solidFill>
                <a:srgbClr val="043770"/>
              </a:solidFill>
            </a:endParaRPr>
          </a:p>
          <a:p>
            <a:pPr lvl="0"/>
            <a:r>
              <a:rPr lang="pl-PL" dirty="0" smtClean="0">
                <a:solidFill>
                  <a:srgbClr val="043770"/>
                </a:solidFill>
              </a:rPr>
              <a:t>	MŚP</a:t>
            </a:r>
            <a:endParaRPr lang="pl-PL" dirty="0">
              <a:solidFill>
                <a:srgbClr val="043770"/>
              </a:solidFill>
            </a:endParaRPr>
          </a:p>
        </p:txBody>
      </p:sp>
      <p:sp>
        <p:nvSpPr>
          <p:cNvPr id="13" name="Strzałka w prawo 12"/>
          <p:cNvSpPr/>
          <p:nvPr/>
        </p:nvSpPr>
        <p:spPr>
          <a:xfrm>
            <a:off x="405034" y="2410687"/>
            <a:ext cx="337531" cy="141149"/>
          </a:xfrm>
          <a:prstGeom prst="rightArrow">
            <a:avLst/>
          </a:prstGeom>
          <a:solidFill>
            <a:srgbClr val="F9B013"/>
          </a:solidFill>
          <a:ln>
            <a:solidFill>
              <a:srgbClr val="F9B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Strzałka w prawo 13"/>
          <p:cNvSpPr/>
          <p:nvPr/>
        </p:nvSpPr>
        <p:spPr>
          <a:xfrm>
            <a:off x="405033" y="3507337"/>
            <a:ext cx="337531" cy="141149"/>
          </a:xfrm>
          <a:prstGeom prst="rightArrow">
            <a:avLst/>
          </a:prstGeom>
          <a:solidFill>
            <a:srgbClr val="F9B013"/>
          </a:solidFill>
          <a:ln>
            <a:solidFill>
              <a:srgbClr val="F9B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Strzałka w prawo 14"/>
          <p:cNvSpPr/>
          <p:nvPr/>
        </p:nvSpPr>
        <p:spPr>
          <a:xfrm>
            <a:off x="405032" y="3779223"/>
            <a:ext cx="337531" cy="141149"/>
          </a:xfrm>
          <a:prstGeom prst="rightArrow">
            <a:avLst/>
          </a:prstGeom>
          <a:solidFill>
            <a:srgbClr val="F9B013"/>
          </a:solidFill>
          <a:ln>
            <a:solidFill>
              <a:srgbClr val="F9B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Strzałka w prawo 15"/>
          <p:cNvSpPr/>
          <p:nvPr/>
        </p:nvSpPr>
        <p:spPr>
          <a:xfrm>
            <a:off x="405032" y="4042364"/>
            <a:ext cx="337531" cy="141149"/>
          </a:xfrm>
          <a:prstGeom prst="rightArrow">
            <a:avLst/>
          </a:prstGeom>
          <a:solidFill>
            <a:srgbClr val="F9B013"/>
          </a:solidFill>
          <a:ln>
            <a:solidFill>
              <a:srgbClr val="F9B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trzałka w prawo 10"/>
          <p:cNvSpPr/>
          <p:nvPr/>
        </p:nvSpPr>
        <p:spPr>
          <a:xfrm>
            <a:off x="405031" y="4322248"/>
            <a:ext cx="337531" cy="141149"/>
          </a:xfrm>
          <a:prstGeom prst="rightArrow">
            <a:avLst/>
          </a:prstGeom>
          <a:solidFill>
            <a:srgbClr val="F9B013"/>
          </a:solidFill>
          <a:ln>
            <a:solidFill>
              <a:srgbClr val="F9B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9" name="Obraz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753" y="5708206"/>
            <a:ext cx="1035494" cy="1035494"/>
          </a:xfrm>
          <a:prstGeom prst="rect">
            <a:avLst/>
          </a:prstGeom>
        </p:spPr>
      </p:pic>
      <p:sp>
        <p:nvSpPr>
          <p:cNvPr id="17" name="Prostokąt 16"/>
          <p:cNvSpPr/>
          <p:nvPr/>
        </p:nvSpPr>
        <p:spPr>
          <a:xfrm>
            <a:off x="0" y="1322642"/>
            <a:ext cx="9144000" cy="369332"/>
          </a:xfrm>
          <a:prstGeom prst="rect">
            <a:avLst/>
          </a:prstGeom>
        </p:spPr>
        <p:txBody>
          <a:bodyPr wrap="square">
            <a:spAutoFit/>
          </a:bodyPr>
          <a:lstStyle/>
          <a:p>
            <a:pPr algn="ctr">
              <a:spcAft>
                <a:spcPts val="0"/>
              </a:spcAft>
            </a:pPr>
            <a:r>
              <a:rPr lang="pl-PL" b="1" dirty="0" smtClean="0">
                <a:solidFill>
                  <a:srgbClr val="043770"/>
                </a:solidFill>
                <a:latin typeface="Calibri" panose="020F0502020204030204" pitchFamily="34" charset="0"/>
                <a:ea typeface="Times New Roman" panose="02020603050405020304" pitchFamily="18" charset="0"/>
              </a:rPr>
              <a:t>Oś priorytetowa II</a:t>
            </a:r>
            <a:r>
              <a:rPr lang="pl-PL" dirty="0" smtClean="0">
                <a:solidFill>
                  <a:srgbClr val="043770"/>
                </a:solidFill>
              </a:rPr>
              <a:t> </a:t>
            </a:r>
            <a:r>
              <a:rPr lang="pl-PL" i="1" dirty="0">
                <a:solidFill>
                  <a:srgbClr val="043770"/>
                </a:solidFill>
              </a:rPr>
              <a:t>I</a:t>
            </a:r>
            <a:r>
              <a:rPr lang="pl-PL" i="1" dirty="0" smtClean="0">
                <a:solidFill>
                  <a:srgbClr val="043770"/>
                </a:solidFill>
              </a:rPr>
              <a:t>nnowacyjna i konkurencyjna gospodarka</a:t>
            </a:r>
            <a:endParaRPr lang="pl-PL" i="1" dirty="0">
              <a:solidFill>
                <a:srgbClr val="043770"/>
              </a:solidFill>
              <a:latin typeface="Calibri" panose="020F0502020204030204" pitchFamily="34" charset="0"/>
              <a:ea typeface="Times New Roman" panose="02020603050405020304" pitchFamily="18" charset="0"/>
            </a:endParaRPr>
          </a:p>
        </p:txBody>
      </p:sp>
      <p:sp>
        <p:nvSpPr>
          <p:cNvPr id="18" name="Strzałka w prawo 17"/>
          <p:cNvSpPr/>
          <p:nvPr/>
        </p:nvSpPr>
        <p:spPr>
          <a:xfrm>
            <a:off x="407364" y="4602132"/>
            <a:ext cx="337531" cy="141149"/>
          </a:xfrm>
          <a:prstGeom prst="rightArrow">
            <a:avLst/>
          </a:prstGeom>
          <a:solidFill>
            <a:srgbClr val="F9B013"/>
          </a:solidFill>
          <a:ln>
            <a:solidFill>
              <a:srgbClr val="F9B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507483867"/>
      </p:ext>
    </p:extLst>
  </p:cSld>
  <p:clrMapOvr>
    <a:masterClrMapping/>
  </p:clrMapOvr>
  <mc:AlternateContent xmlns:mc="http://schemas.openxmlformats.org/markup-compatibility/2006" xmlns:p14="http://schemas.microsoft.com/office/powerpoint/2010/main">
    <mc:Choice Requires="p14">
      <p:transition spd="slow" p14:dur="2000" advTm="6070">
        <p14:ferris dir="l"/>
      </p:transition>
    </mc:Choice>
    <mc:Fallback xmlns="">
      <p:transition spd="slow" advTm="60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750"/>
                            </p:stCondLst>
                            <p:childTnLst>
                              <p:par>
                                <p:cTn id="9" presetID="22" presetClass="entr" presetSubtype="8"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750"/>
                            </p:stCondLst>
                            <p:childTnLst>
                              <p:par>
                                <p:cTn id="13" presetID="22" presetClass="entr" presetSubtype="8"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2750"/>
                            </p:stCondLst>
                            <p:childTnLst>
                              <p:par>
                                <p:cTn id="17" presetID="22" presetClass="entr" presetSubtype="8" fill="hold" grpId="0" nodeType="after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750"/>
                            </p:stCondLst>
                            <p:childTnLst>
                              <p:par>
                                <p:cTn id="21" presetID="22" presetClass="entr" presetSubtype="8" fill="hold" grpId="0" nodeType="after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4750"/>
                            </p:stCondLst>
                            <p:childTnLst>
                              <p:par>
                                <p:cTn id="25" presetID="22" presetClass="entr" presetSubtype="8" fill="hold" grpId="0" nodeType="afterEffect">
                                  <p:stCondLst>
                                    <p:cond delay="50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1"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924" y="108147"/>
            <a:ext cx="1229152" cy="1080000"/>
          </a:xfrm>
          <a:prstGeom prst="rect">
            <a:avLst/>
          </a:prstGeom>
        </p:spPr>
      </p:pic>
      <p:sp>
        <p:nvSpPr>
          <p:cNvPr id="6" name="pole tekstowe 5"/>
          <p:cNvSpPr txBox="1"/>
          <p:nvPr/>
        </p:nvSpPr>
        <p:spPr>
          <a:xfrm>
            <a:off x="1450761" y="463481"/>
            <a:ext cx="6027662" cy="369332"/>
          </a:xfrm>
          <a:prstGeom prst="rect">
            <a:avLst/>
          </a:prstGeom>
          <a:noFill/>
        </p:spPr>
        <p:txBody>
          <a:bodyPr wrap="square" rtlCol="0">
            <a:spAutoFit/>
          </a:bodyPr>
          <a:lstStyle/>
          <a:p>
            <a:r>
              <a:rPr lang="pl-PL" b="1" dirty="0" smtClean="0">
                <a:solidFill>
                  <a:srgbClr val="FFC000"/>
                </a:solidFill>
                <a:cs typeface="Arial" panose="020B0604020202020204" pitchFamily="34" charset="0"/>
              </a:rPr>
              <a:t>RPO WŁ kusi funduszami</a:t>
            </a:r>
            <a:endParaRPr lang="pl-PL" b="1" dirty="0">
              <a:solidFill>
                <a:srgbClr val="FFC000"/>
              </a:solidFill>
              <a:cs typeface="Arial" panose="020B0604020202020204" pitchFamily="34" charset="0"/>
            </a:endParaRPr>
          </a:p>
        </p:txBody>
      </p:sp>
      <p:sp>
        <p:nvSpPr>
          <p:cNvPr id="2" name="Prostokąt 1"/>
          <p:cNvSpPr/>
          <p:nvPr/>
        </p:nvSpPr>
        <p:spPr>
          <a:xfrm>
            <a:off x="316050" y="1279101"/>
            <a:ext cx="8712040" cy="369332"/>
          </a:xfrm>
          <a:prstGeom prst="rect">
            <a:avLst/>
          </a:prstGeom>
        </p:spPr>
        <p:txBody>
          <a:bodyPr wrap="square">
            <a:spAutoFit/>
          </a:bodyPr>
          <a:lstStyle/>
          <a:p>
            <a:pPr algn="ctr"/>
            <a:r>
              <a:rPr lang="pl-PL" b="1" dirty="0">
                <a:solidFill>
                  <a:srgbClr val="043770"/>
                </a:solidFill>
                <a:latin typeface="Calibri" panose="020F0502020204030204" pitchFamily="34" charset="0"/>
                <a:ea typeface="Times New Roman" panose="02020603050405020304" pitchFamily="18" charset="0"/>
              </a:rPr>
              <a:t>HARMONOGRAM NABORÓW </a:t>
            </a:r>
            <a:r>
              <a:rPr lang="pl-PL" b="1" dirty="0" smtClean="0">
                <a:solidFill>
                  <a:srgbClr val="043770"/>
                </a:solidFill>
                <a:latin typeface="Calibri" panose="020F0502020204030204" pitchFamily="34" charset="0"/>
                <a:ea typeface="Times New Roman" panose="02020603050405020304" pitchFamily="18" charset="0"/>
              </a:rPr>
              <a:t>WNIOSKÓW </a:t>
            </a:r>
            <a:r>
              <a:rPr lang="pl-PL" b="1" dirty="0">
                <a:solidFill>
                  <a:srgbClr val="043770"/>
                </a:solidFill>
                <a:latin typeface="Calibri" panose="020F0502020204030204" pitchFamily="34" charset="0"/>
                <a:ea typeface="Times New Roman" panose="02020603050405020304" pitchFamily="18" charset="0"/>
              </a:rPr>
              <a:t>RPO WŁ NA LATA </a:t>
            </a:r>
            <a:r>
              <a:rPr lang="pl-PL" b="1" dirty="0" smtClean="0">
                <a:solidFill>
                  <a:srgbClr val="043770"/>
                </a:solidFill>
                <a:latin typeface="Calibri" panose="020F0502020204030204" pitchFamily="34" charset="0"/>
                <a:ea typeface="Times New Roman" panose="02020603050405020304" pitchFamily="18" charset="0"/>
              </a:rPr>
              <a:t>2014-2020</a:t>
            </a:r>
            <a:endParaRPr lang="pl-PL" i="1" dirty="0">
              <a:solidFill>
                <a:srgbClr val="043770"/>
              </a:solidFill>
              <a:latin typeface="Calibri" panose="020F0502020204030204" pitchFamily="34" charset="0"/>
              <a:ea typeface="Times New Roman" panose="02020603050405020304" pitchFamily="18" charset="0"/>
            </a:endParaRPr>
          </a:p>
        </p:txBody>
      </p:sp>
      <p:sp>
        <p:nvSpPr>
          <p:cNvPr id="12" name="Prostokąt 11"/>
          <p:cNvSpPr/>
          <p:nvPr/>
        </p:nvSpPr>
        <p:spPr>
          <a:xfrm>
            <a:off x="316050" y="1665420"/>
            <a:ext cx="8827950" cy="2800767"/>
          </a:xfrm>
          <a:prstGeom prst="rect">
            <a:avLst/>
          </a:prstGeom>
        </p:spPr>
        <p:txBody>
          <a:bodyPr wrap="square">
            <a:spAutoFit/>
          </a:bodyPr>
          <a:lstStyle/>
          <a:p>
            <a:r>
              <a:rPr lang="pl-PL" sz="1600" dirty="0">
                <a:solidFill>
                  <a:srgbClr val="043770"/>
                </a:solidFill>
              </a:rPr>
              <a:t>Nabory::</a:t>
            </a:r>
          </a:p>
          <a:p>
            <a:pPr lvl="0">
              <a:lnSpc>
                <a:spcPct val="150000"/>
              </a:lnSpc>
            </a:pPr>
            <a:r>
              <a:rPr lang="pl-PL" sz="1600" b="1" dirty="0" smtClean="0">
                <a:solidFill>
                  <a:srgbClr val="043770"/>
                </a:solidFill>
              </a:rPr>
              <a:t>Poddziałanie </a:t>
            </a:r>
            <a:r>
              <a:rPr lang="pl-PL" sz="1600" b="1" dirty="0" smtClean="0">
                <a:solidFill>
                  <a:srgbClr val="043770"/>
                </a:solidFill>
              </a:rPr>
              <a:t>II.1.2</a:t>
            </a:r>
            <a:r>
              <a:rPr lang="pl-PL" sz="1600" dirty="0" smtClean="0">
                <a:solidFill>
                  <a:srgbClr val="043770"/>
                </a:solidFill>
              </a:rPr>
              <a:t> 	</a:t>
            </a:r>
            <a:r>
              <a:rPr lang="pl-PL" sz="1600" i="1" dirty="0">
                <a:solidFill>
                  <a:srgbClr val="043770"/>
                </a:solidFill>
              </a:rPr>
              <a:t>Profesjonalizacja usług biznesowych</a:t>
            </a:r>
            <a:endParaRPr lang="pl-PL" sz="1600" dirty="0" smtClean="0">
              <a:solidFill>
                <a:srgbClr val="043770"/>
              </a:solidFill>
            </a:endParaRPr>
          </a:p>
          <a:p>
            <a:pPr lvl="0">
              <a:lnSpc>
                <a:spcPct val="150000"/>
              </a:lnSpc>
            </a:pPr>
            <a:r>
              <a:rPr lang="pl-PL" sz="1600" dirty="0">
                <a:solidFill>
                  <a:srgbClr val="043770"/>
                </a:solidFill>
              </a:rPr>
              <a:t>	</a:t>
            </a:r>
            <a:r>
              <a:rPr lang="pl-PL" sz="1600" dirty="0" smtClean="0">
                <a:solidFill>
                  <a:srgbClr val="043770"/>
                </a:solidFill>
              </a:rPr>
              <a:t>			</a:t>
            </a:r>
            <a:r>
              <a:rPr lang="pl-PL" sz="1600" b="1" dirty="0" smtClean="0">
                <a:solidFill>
                  <a:srgbClr val="F9B013"/>
                </a:solidFill>
                <a:effectLst>
                  <a:outerShdw blurRad="38100" dist="38100" dir="2700000" algn="tl">
                    <a:srgbClr val="000000">
                      <a:alpha val="43137"/>
                    </a:srgbClr>
                  </a:outerShdw>
                </a:effectLst>
              </a:rPr>
              <a:t>Trwa do </a:t>
            </a:r>
            <a:r>
              <a:rPr lang="pl-PL" sz="1600" b="1" dirty="0">
                <a:solidFill>
                  <a:srgbClr val="F9B013"/>
                </a:solidFill>
                <a:effectLst>
                  <a:outerShdw blurRad="38100" dist="38100" dir="2700000" algn="tl">
                    <a:srgbClr val="000000">
                      <a:alpha val="43137"/>
                    </a:srgbClr>
                  </a:outerShdw>
                </a:effectLst>
              </a:rPr>
              <a:t>29 grudnia 2017 roku</a:t>
            </a:r>
            <a:endParaRPr lang="pl-PL" sz="2600" b="1" dirty="0">
              <a:solidFill>
                <a:srgbClr val="F9B013"/>
              </a:solidFill>
              <a:effectLst>
                <a:outerShdw blurRad="38100" dist="38100" dir="2700000" algn="tl">
                  <a:srgbClr val="000000">
                    <a:alpha val="43137"/>
                  </a:srgbClr>
                </a:outerShdw>
              </a:effectLst>
            </a:endParaRPr>
          </a:p>
          <a:p>
            <a:pPr lvl="0">
              <a:lnSpc>
                <a:spcPct val="150000"/>
              </a:lnSpc>
            </a:pPr>
            <a:r>
              <a:rPr lang="pl-PL" sz="1600" dirty="0">
                <a:solidFill>
                  <a:srgbClr val="043770"/>
                </a:solidFill>
              </a:rPr>
              <a:t>	</a:t>
            </a:r>
            <a:r>
              <a:rPr lang="pl-PL" sz="1600" dirty="0" smtClean="0">
                <a:solidFill>
                  <a:srgbClr val="043770"/>
                </a:solidFill>
              </a:rPr>
              <a:t>			kwota do rozdysponowania:</a:t>
            </a:r>
          </a:p>
          <a:p>
            <a:pPr lvl="0"/>
            <a:r>
              <a:rPr lang="pl-PL" sz="1600" dirty="0" smtClean="0">
                <a:solidFill>
                  <a:srgbClr val="043770"/>
                </a:solidFill>
              </a:rPr>
              <a:t> </a:t>
            </a:r>
            <a:endParaRPr lang="pl-PL" sz="1600" dirty="0">
              <a:solidFill>
                <a:srgbClr val="043770"/>
              </a:solidFill>
            </a:endParaRPr>
          </a:p>
          <a:p>
            <a:pPr>
              <a:lnSpc>
                <a:spcPct val="150000"/>
              </a:lnSpc>
            </a:pPr>
            <a:r>
              <a:rPr lang="pl-PL" sz="1600" b="1" dirty="0">
                <a:solidFill>
                  <a:srgbClr val="043770"/>
                </a:solidFill>
              </a:rPr>
              <a:t>Poddziałanie </a:t>
            </a:r>
            <a:r>
              <a:rPr lang="pl-PL" sz="1600" b="1" dirty="0" smtClean="0">
                <a:solidFill>
                  <a:srgbClr val="043770"/>
                </a:solidFill>
              </a:rPr>
              <a:t>II.2.1</a:t>
            </a:r>
            <a:r>
              <a:rPr lang="pl-PL" sz="1600" dirty="0" smtClean="0">
                <a:solidFill>
                  <a:srgbClr val="043770"/>
                </a:solidFill>
              </a:rPr>
              <a:t> 	</a:t>
            </a:r>
            <a:r>
              <a:rPr lang="pl-PL" sz="1600" i="1" dirty="0">
                <a:solidFill>
                  <a:srgbClr val="043770"/>
                </a:solidFill>
              </a:rPr>
              <a:t>Modele biznesowe MŚP</a:t>
            </a:r>
            <a:r>
              <a:rPr lang="pl-PL" sz="1600" dirty="0" smtClean="0">
                <a:solidFill>
                  <a:srgbClr val="043770"/>
                </a:solidFill>
              </a:rPr>
              <a:t/>
            </a:r>
            <a:br>
              <a:rPr lang="pl-PL" sz="1600" dirty="0" smtClean="0">
                <a:solidFill>
                  <a:srgbClr val="043770"/>
                </a:solidFill>
              </a:rPr>
            </a:br>
            <a:r>
              <a:rPr lang="pl-PL" sz="1600" dirty="0" smtClean="0">
                <a:solidFill>
                  <a:srgbClr val="043770"/>
                </a:solidFill>
              </a:rPr>
              <a:t>				</a:t>
            </a:r>
            <a:r>
              <a:rPr lang="pl-PL" sz="1600" b="1" dirty="0" smtClean="0">
                <a:solidFill>
                  <a:srgbClr val="F9B013"/>
                </a:solidFill>
                <a:effectLst>
                  <a:outerShdw blurRad="38100" dist="38100" dir="2700000" algn="tl">
                    <a:srgbClr val="000000">
                      <a:alpha val="43137"/>
                    </a:srgbClr>
                  </a:outerShdw>
                </a:effectLst>
              </a:rPr>
              <a:t>Trwa od </a:t>
            </a:r>
            <a:r>
              <a:rPr lang="pl-PL" sz="1600" b="1" dirty="0">
                <a:solidFill>
                  <a:srgbClr val="F9B013"/>
                </a:solidFill>
                <a:effectLst>
                  <a:outerShdw blurRad="38100" dist="38100" dir="2700000" algn="tl">
                    <a:srgbClr val="000000">
                      <a:alpha val="43137"/>
                    </a:srgbClr>
                  </a:outerShdw>
                </a:effectLst>
              </a:rPr>
              <a:t>29 grudnia 2017 roku do 9 lutego 2018 roku</a:t>
            </a:r>
          </a:p>
          <a:p>
            <a:pPr>
              <a:lnSpc>
                <a:spcPct val="150000"/>
              </a:lnSpc>
            </a:pPr>
            <a:r>
              <a:rPr lang="pl-PL" sz="1600" dirty="0">
                <a:solidFill>
                  <a:srgbClr val="043770"/>
                </a:solidFill>
              </a:rPr>
              <a:t>	</a:t>
            </a:r>
            <a:r>
              <a:rPr lang="pl-PL" sz="1600" dirty="0" smtClean="0">
                <a:solidFill>
                  <a:srgbClr val="043770"/>
                </a:solidFill>
              </a:rPr>
              <a:t>			kwota </a:t>
            </a:r>
            <a:r>
              <a:rPr lang="pl-PL" sz="1600" dirty="0">
                <a:solidFill>
                  <a:srgbClr val="043770"/>
                </a:solidFill>
              </a:rPr>
              <a:t>do rozdysponowania</a:t>
            </a:r>
            <a:r>
              <a:rPr lang="pl-PL" sz="1600" dirty="0" smtClean="0">
                <a:solidFill>
                  <a:srgbClr val="043770"/>
                </a:solidFill>
              </a:rPr>
              <a:t>:</a:t>
            </a:r>
            <a:r>
              <a:rPr lang="pl-PL" sz="1600" dirty="0">
                <a:solidFill>
                  <a:srgbClr val="043770"/>
                </a:solidFill>
              </a:rPr>
              <a:t>	</a:t>
            </a:r>
            <a:r>
              <a:rPr lang="pl-PL" sz="1600" dirty="0" smtClean="0">
                <a:solidFill>
                  <a:srgbClr val="043770"/>
                </a:solidFill>
              </a:rPr>
              <a:t>			 </a:t>
            </a:r>
            <a:endParaRPr lang="pl-PL" sz="1600" dirty="0">
              <a:solidFill>
                <a:srgbClr val="043770"/>
              </a:solidFill>
            </a:endParaRPr>
          </a:p>
        </p:txBody>
      </p:sp>
      <p:sp>
        <p:nvSpPr>
          <p:cNvPr id="3" name="Prostokąt 2"/>
          <p:cNvSpPr/>
          <p:nvPr/>
        </p:nvSpPr>
        <p:spPr>
          <a:xfrm>
            <a:off x="4709778" y="2605268"/>
            <a:ext cx="1680268" cy="492443"/>
          </a:xfrm>
          <a:prstGeom prst="rect">
            <a:avLst/>
          </a:prstGeom>
        </p:spPr>
        <p:txBody>
          <a:bodyPr wrap="none">
            <a:spAutoFit/>
          </a:bodyPr>
          <a:lstStyle/>
          <a:p>
            <a:r>
              <a:rPr lang="pl-PL" sz="2600" b="1" dirty="0" smtClean="0">
                <a:solidFill>
                  <a:srgbClr val="F9B013"/>
                </a:solidFill>
                <a:effectLst>
                  <a:outerShdw blurRad="38100" dist="38100" dir="2700000" algn="tl">
                    <a:srgbClr val="000000">
                      <a:alpha val="43137"/>
                    </a:srgbClr>
                  </a:outerShdw>
                </a:effectLst>
              </a:rPr>
              <a:t>21,2 </a:t>
            </a:r>
            <a:r>
              <a:rPr lang="pl-PL" sz="2600" b="1" dirty="0">
                <a:solidFill>
                  <a:srgbClr val="F9B013"/>
                </a:solidFill>
                <a:effectLst>
                  <a:outerShdw blurRad="38100" dist="38100" dir="2700000" algn="tl">
                    <a:srgbClr val="000000">
                      <a:alpha val="43137"/>
                    </a:srgbClr>
                  </a:outerShdw>
                </a:effectLst>
              </a:rPr>
              <a:t>mln zł</a:t>
            </a:r>
            <a:endParaRPr lang="pl-PL" sz="2600" dirty="0"/>
          </a:p>
        </p:txBody>
      </p:sp>
      <p:sp>
        <p:nvSpPr>
          <p:cNvPr id="8" name="Prostokąt 7"/>
          <p:cNvSpPr/>
          <p:nvPr/>
        </p:nvSpPr>
        <p:spPr>
          <a:xfrm>
            <a:off x="4709778" y="3938493"/>
            <a:ext cx="1425390" cy="492443"/>
          </a:xfrm>
          <a:prstGeom prst="rect">
            <a:avLst/>
          </a:prstGeom>
        </p:spPr>
        <p:txBody>
          <a:bodyPr wrap="none">
            <a:spAutoFit/>
          </a:bodyPr>
          <a:lstStyle/>
          <a:p>
            <a:r>
              <a:rPr lang="pl-PL" sz="2600" b="1" dirty="0" smtClean="0">
                <a:solidFill>
                  <a:srgbClr val="F9B013"/>
                </a:solidFill>
                <a:effectLst>
                  <a:outerShdw blurRad="38100" dist="38100" dir="2700000" algn="tl">
                    <a:srgbClr val="000000">
                      <a:alpha val="43137"/>
                    </a:srgbClr>
                  </a:outerShdw>
                </a:effectLst>
              </a:rPr>
              <a:t>17 </a:t>
            </a:r>
            <a:r>
              <a:rPr lang="pl-PL" sz="2600" b="1" dirty="0">
                <a:solidFill>
                  <a:srgbClr val="F9B013"/>
                </a:solidFill>
                <a:effectLst>
                  <a:outerShdw blurRad="38100" dist="38100" dir="2700000" algn="tl">
                    <a:srgbClr val="000000">
                      <a:alpha val="43137"/>
                    </a:srgbClr>
                  </a:outerShdw>
                </a:effectLst>
              </a:rPr>
              <a:t>mln zł</a:t>
            </a:r>
            <a:endParaRPr lang="pl-PL" sz="2600" dirty="0"/>
          </a:p>
        </p:txBody>
      </p:sp>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753" y="5708206"/>
            <a:ext cx="1035494" cy="1035494"/>
          </a:xfrm>
          <a:prstGeom prst="rect">
            <a:avLst/>
          </a:prstGeom>
        </p:spPr>
      </p:pic>
    </p:spTree>
    <p:extLst>
      <p:ext uri="{BB962C8B-B14F-4D97-AF65-F5344CB8AC3E}">
        <p14:creationId xmlns:p14="http://schemas.microsoft.com/office/powerpoint/2010/main" val="3354268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070">
        <p14:ferris dir="l"/>
      </p:transition>
    </mc:Choice>
    <mc:Fallback xmlns="">
      <p:transition spd="slow" advTm="60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250"/>
                                  </p:stCondLst>
                                  <p:childTnLst>
                                    <p:animEffect transition="out" filter="fade">
                                      <p:cBhvr>
                                        <p:cTn id="6" dur="1000" tmFilter="0, 0; .2, .5; .8, .5; 1, 0"/>
                                        <p:tgtEl>
                                          <p:spTgt spid="3"/>
                                        </p:tgtEl>
                                      </p:cBhvr>
                                    </p:animEffect>
                                    <p:animScale>
                                      <p:cBhvr>
                                        <p:cTn id="7" dur="500" autoRev="1" fill="hold"/>
                                        <p:tgtEl>
                                          <p:spTgt spid="3"/>
                                        </p:tgtEl>
                                      </p:cBhvr>
                                      <p:by x="105000" y="105000"/>
                                    </p:animScale>
                                  </p:childTnLst>
                                </p:cTn>
                              </p:par>
                            </p:childTnLst>
                          </p:cTn>
                        </p:par>
                        <p:par>
                          <p:cTn id="8" fill="hold">
                            <p:stCondLst>
                              <p:cond delay="1250"/>
                            </p:stCondLst>
                            <p:childTnLst>
                              <p:par>
                                <p:cTn id="9" presetID="26" presetClass="emph" presetSubtype="0" fill="hold" grpId="0" nodeType="afterEffect">
                                  <p:stCondLst>
                                    <p:cond delay="0"/>
                                  </p:stCondLst>
                                  <p:childTnLst>
                                    <p:animEffect transition="out" filter="fade">
                                      <p:cBhvr>
                                        <p:cTn id="10" dur="1000" tmFilter="0, 0; .2, .5; .8, .5; 1, 0"/>
                                        <p:tgtEl>
                                          <p:spTgt spid="8"/>
                                        </p:tgtEl>
                                      </p:cBhvr>
                                    </p:animEffect>
                                    <p:animScale>
                                      <p:cBhvr>
                                        <p:cTn id="11" dur="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24" y="108147"/>
            <a:ext cx="1229152" cy="1080000"/>
          </a:xfrm>
          <a:prstGeom prst="rect">
            <a:avLst/>
          </a:prstGeom>
        </p:spPr>
      </p:pic>
      <p:sp>
        <p:nvSpPr>
          <p:cNvPr id="6" name="pole tekstowe 5"/>
          <p:cNvSpPr txBox="1"/>
          <p:nvPr/>
        </p:nvSpPr>
        <p:spPr>
          <a:xfrm>
            <a:off x="1450761" y="463481"/>
            <a:ext cx="6027662" cy="369332"/>
          </a:xfrm>
          <a:prstGeom prst="rect">
            <a:avLst/>
          </a:prstGeom>
          <a:noFill/>
        </p:spPr>
        <p:txBody>
          <a:bodyPr wrap="square" rtlCol="0">
            <a:spAutoFit/>
          </a:bodyPr>
          <a:lstStyle/>
          <a:p>
            <a:r>
              <a:rPr lang="pl-PL" b="1" dirty="0" smtClean="0">
                <a:solidFill>
                  <a:srgbClr val="FFC000"/>
                </a:solidFill>
                <a:cs typeface="Arial" panose="020B0604020202020204" pitchFamily="34" charset="0"/>
              </a:rPr>
              <a:t>RPO WŁ kusi funduszami</a:t>
            </a:r>
            <a:endParaRPr lang="pl-PL" b="1" dirty="0">
              <a:solidFill>
                <a:srgbClr val="FFC000"/>
              </a:solidFill>
              <a:cs typeface="Arial" panose="020B0604020202020204" pitchFamily="34" charset="0"/>
            </a:endParaRPr>
          </a:p>
        </p:txBody>
      </p:sp>
      <p:sp>
        <p:nvSpPr>
          <p:cNvPr id="2" name="Prostokąt 1"/>
          <p:cNvSpPr/>
          <p:nvPr/>
        </p:nvSpPr>
        <p:spPr>
          <a:xfrm>
            <a:off x="335368" y="1225332"/>
            <a:ext cx="8712040" cy="646331"/>
          </a:xfrm>
          <a:prstGeom prst="rect">
            <a:avLst/>
          </a:prstGeom>
        </p:spPr>
        <p:txBody>
          <a:bodyPr wrap="square">
            <a:spAutoFit/>
          </a:bodyPr>
          <a:lstStyle/>
          <a:p>
            <a:pPr algn="ctr"/>
            <a:r>
              <a:rPr lang="pl-PL" b="1" dirty="0">
                <a:solidFill>
                  <a:srgbClr val="59AFC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SZCZEGÓŁOWYCH </a:t>
            </a:r>
            <a:r>
              <a:rPr lang="pl-PL" b="1" dirty="0" smtClean="0">
                <a:solidFill>
                  <a:srgbClr val="59AFC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INFOROMACJI </a:t>
            </a:r>
            <a:r>
              <a:rPr lang="pl-PL" b="1" dirty="0">
                <a:solidFill>
                  <a:srgbClr val="59AFC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UDZIELA</a:t>
            </a:r>
          </a:p>
          <a:p>
            <a:pPr algn="ctr"/>
            <a:r>
              <a:rPr lang="pl-PL" b="1" dirty="0">
                <a:solidFill>
                  <a:srgbClr val="59AFC3"/>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NAJLEPSZA W KRAJU SIEĆ PUNKTÓW INFORMACYJNYCH FUNDUSZY EUROPEJSKICH </a:t>
            </a:r>
          </a:p>
        </p:txBody>
      </p:sp>
      <p:pic>
        <p:nvPicPr>
          <p:cNvPr id="7" name="Obraz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93246" y="2109922"/>
            <a:ext cx="5992812"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az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753" y="5708206"/>
            <a:ext cx="1035494" cy="1035494"/>
          </a:xfrm>
          <a:prstGeom prst="rect">
            <a:avLst/>
          </a:prstGeom>
        </p:spPr>
      </p:pic>
    </p:spTree>
    <p:extLst>
      <p:ext uri="{BB962C8B-B14F-4D97-AF65-F5344CB8AC3E}">
        <p14:creationId xmlns:p14="http://schemas.microsoft.com/office/powerpoint/2010/main" val="2573638568"/>
      </p:ext>
    </p:extLst>
  </p:cSld>
  <p:clrMapOvr>
    <a:masterClrMapping/>
  </p:clrMapOvr>
  <mc:AlternateContent xmlns:mc="http://schemas.openxmlformats.org/markup-compatibility/2006" xmlns:p14="http://schemas.microsoft.com/office/powerpoint/2010/main">
    <mc:Choice Requires="p14">
      <p:transition spd="slow" p14:dur="2000" advTm="6070">
        <p14:ferris dir="l"/>
      </p:transition>
    </mc:Choice>
    <mc:Fallback xmlns="">
      <p:transition spd="slow" advTm="607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24" y="108147"/>
            <a:ext cx="1229152" cy="1080000"/>
          </a:xfrm>
          <a:prstGeom prst="rect">
            <a:avLst/>
          </a:prstGeom>
        </p:spPr>
      </p:pic>
      <p:sp>
        <p:nvSpPr>
          <p:cNvPr id="6" name="pole tekstowe 5"/>
          <p:cNvSpPr txBox="1"/>
          <p:nvPr/>
        </p:nvSpPr>
        <p:spPr>
          <a:xfrm>
            <a:off x="1450761" y="463481"/>
            <a:ext cx="6027662" cy="369332"/>
          </a:xfrm>
          <a:prstGeom prst="rect">
            <a:avLst/>
          </a:prstGeom>
          <a:noFill/>
        </p:spPr>
        <p:txBody>
          <a:bodyPr wrap="square" rtlCol="0">
            <a:spAutoFit/>
          </a:bodyPr>
          <a:lstStyle/>
          <a:p>
            <a:r>
              <a:rPr lang="pl-PL" b="1" dirty="0" smtClean="0">
                <a:solidFill>
                  <a:srgbClr val="FFC000"/>
                </a:solidFill>
                <a:cs typeface="Arial" panose="020B0604020202020204" pitchFamily="34" charset="0"/>
              </a:rPr>
              <a:t>RPO WŁ kusi funduszami</a:t>
            </a:r>
            <a:endParaRPr lang="pl-PL" b="1" dirty="0">
              <a:solidFill>
                <a:srgbClr val="FFC000"/>
              </a:solidFill>
              <a:cs typeface="Arial" panose="020B0604020202020204" pitchFamily="34" charset="0"/>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753" y="5708206"/>
            <a:ext cx="1035494" cy="1035494"/>
          </a:xfrm>
          <a:prstGeom prst="rect">
            <a:avLst/>
          </a:prstGeom>
        </p:spPr>
      </p:pic>
      <p:sp>
        <p:nvSpPr>
          <p:cNvPr id="3" name="Prostokąt 2"/>
          <p:cNvSpPr/>
          <p:nvPr/>
        </p:nvSpPr>
        <p:spPr>
          <a:xfrm>
            <a:off x="3771813" y="2947085"/>
            <a:ext cx="1721562" cy="461665"/>
          </a:xfrm>
          <a:prstGeom prst="rect">
            <a:avLst/>
          </a:prstGeom>
        </p:spPr>
        <p:txBody>
          <a:bodyPr wrap="none">
            <a:spAutoFit/>
          </a:bodyPr>
          <a:lstStyle/>
          <a:p>
            <a:r>
              <a:rPr lang="pl-PL" sz="2400" b="1" dirty="0" smtClean="0">
                <a:solidFill>
                  <a:srgbClr val="04377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P</a:t>
            </a:r>
            <a:r>
              <a:rPr lang="pl-PL" sz="2400" dirty="0" smtClean="0">
                <a:solidFill>
                  <a:srgbClr val="04377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artnerstwo</a:t>
            </a:r>
            <a:endParaRPr lang="pl-PL" sz="2400" dirty="0">
              <a:solidFill>
                <a:srgbClr val="043770"/>
              </a:solidFill>
              <a:effectLst>
                <a:outerShdw blurRad="38100" dist="38100" dir="2700000" algn="tl">
                  <a:srgbClr val="000000">
                    <a:alpha val="43137"/>
                  </a:srgbClr>
                </a:outerShdw>
              </a:effectLst>
            </a:endParaRPr>
          </a:p>
        </p:txBody>
      </p:sp>
      <p:sp>
        <p:nvSpPr>
          <p:cNvPr id="9" name="Prostokąt 8"/>
          <p:cNvSpPr/>
          <p:nvPr/>
        </p:nvSpPr>
        <p:spPr>
          <a:xfrm>
            <a:off x="3771813" y="3311791"/>
            <a:ext cx="1483098" cy="461665"/>
          </a:xfrm>
          <a:prstGeom prst="rect">
            <a:avLst/>
          </a:prstGeom>
        </p:spPr>
        <p:txBody>
          <a:bodyPr wrap="none">
            <a:spAutoFit/>
          </a:bodyPr>
          <a:lstStyle/>
          <a:p>
            <a:r>
              <a:rPr lang="pl-PL" sz="2400" b="1" dirty="0" smtClean="0">
                <a:solidFill>
                  <a:srgbClr val="04377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P</a:t>
            </a:r>
            <a:r>
              <a:rPr lang="pl-PL" sz="2400" dirty="0" smtClean="0">
                <a:solidFill>
                  <a:srgbClr val="04377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ubliczno-</a:t>
            </a:r>
            <a:endParaRPr lang="pl-PL" sz="2400" dirty="0">
              <a:solidFill>
                <a:srgbClr val="043770"/>
              </a:solidFill>
              <a:effectLst>
                <a:outerShdw blurRad="38100" dist="38100" dir="2700000" algn="tl">
                  <a:srgbClr val="000000">
                    <a:alpha val="43137"/>
                  </a:srgbClr>
                </a:outerShdw>
              </a:effectLst>
            </a:endParaRPr>
          </a:p>
        </p:txBody>
      </p:sp>
      <p:sp>
        <p:nvSpPr>
          <p:cNvPr id="10" name="Prostokąt 9"/>
          <p:cNvSpPr/>
          <p:nvPr/>
        </p:nvSpPr>
        <p:spPr>
          <a:xfrm>
            <a:off x="3771813" y="3685924"/>
            <a:ext cx="1376852" cy="461665"/>
          </a:xfrm>
          <a:prstGeom prst="rect">
            <a:avLst/>
          </a:prstGeom>
        </p:spPr>
        <p:txBody>
          <a:bodyPr wrap="none">
            <a:spAutoFit/>
          </a:bodyPr>
          <a:lstStyle/>
          <a:p>
            <a:r>
              <a:rPr lang="pl-PL" sz="2400" b="1" dirty="0" smtClean="0">
                <a:solidFill>
                  <a:srgbClr val="04377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P</a:t>
            </a:r>
            <a:r>
              <a:rPr lang="pl-PL" sz="2400" dirty="0" smtClean="0">
                <a:solidFill>
                  <a:srgbClr val="04377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rywatne</a:t>
            </a:r>
            <a:endParaRPr lang="pl-PL" sz="2400" dirty="0">
              <a:solidFill>
                <a:srgbClr val="043770"/>
              </a:solidFill>
              <a:effectLst>
                <a:outerShdw blurRad="38100" dist="38100" dir="2700000" algn="tl">
                  <a:srgbClr val="000000">
                    <a:alpha val="43137"/>
                  </a:srgbClr>
                </a:outerShdw>
              </a:effectLst>
            </a:endParaRPr>
          </a:p>
        </p:txBody>
      </p:sp>
      <p:sp>
        <p:nvSpPr>
          <p:cNvPr id="11" name="Prostokąt 10"/>
          <p:cNvSpPr/>
          <p:nvPr/>
        </p:nvSpPr>
        <p:spPr>
          <a:xfrm>
            <a:off x="1769663" y="1905521"/>
            <a:ext cx="738792" cy="369332"/>
          </a:xfrm>
          <a:prstGeom prst="rect">
            <a:avLst/>
          </a:prstGeom>
        </p:spPr>
        <p:txBody>
          <a:bodyPr wrap="none">
            <a:spAutoFit/>
          </a:bodyPr>
          <a:lstStyle/>
          <a:p>
            <a:r>
              <a:rPr lang="pl-PL" b="1" dirty="0" smtClean="0">
                <a:solidFill>
                  <a:srgbClr val="043770"/>
                </a:solidFill>
                <a:latin typeface="Calibri" panose="020F0502020204030204" pitchFamily="34" charset="0"/>
                <a:ea typeface="Times New Roman" panose="02020603050405020304" pitchFamily="18" charset="0"/>
              </a:rPr>
              <a:t>P</a:t>
            </a:r>
            <a:r>
              <a:rPr lang="pl-PL" dirty="0" smtClean="0">
                <a:solidFill>
                  <a:srgbClr val="043770"/>
                </a:solidFill>
                <a:latin typeface="Calibri" panose="020F0502020204030204" pitchFamily="34" charset="0"/>
                <a:ea typeface="Times New Roman" panose="02020603050405020304" pitchFamily="18" charset="0"/>
              </a:rPr>
              <a:t>róba</a:t>
            </a:r>
            <a:endParaRPr lang="pl-PL" dirty="0">
              <a:solidFill>
                <a:srgbClr val="043770"/>
              </a:solidFill>
            </a:endParaRPr>
          </a:p>
        </p:txBody>
      </p:sp>
      <p:sp>
        <p:nvSpPr>
          <p:cNvPr id="12" name="Prostokąt 11"/>
          <p:cNvSpPr/>
          <p:nvPr/>
        </p:nvSpPr>
        <p:spPr>
          <a:xfrm>
            <a:off x="1769663" y="2213665"/>
            <a:ext cx="1767279" cy="369332"/>
          </a:xfrm>
          <a:prstGeom prst="rect">
            <a:avLst/>
          </a:prstGeom>
        </p:spPr>
        <p:txBody>
          <a:bodyPr wrap="none">
            <a:spAutoFit/>
          </a:bodyPr>
          <a:lstStyle/>
          <a:p>
            <a:r>
              <a:rPr lang="pl-PL" b="1" dirty="0" smtClean="0">
                <a:solidFill>
                  <a:srgbClr val="043770"/>
                </a:solidFill>
                <a:latin typeface="Calibri" panose="020F0502020204030204" pitchFamily="34" charset="0"/>
                <a:ea typeface="Times New Roman" panose="02020603050405020304" pitchFamily="18" charset="0"/>
              </a:rPr>
              <a:t>P</a:t>
            </a:r>
            <a:r>
              <a:rPr lang="pl-PL" dirty="0" smtClean="0">
                <a:solidFill>
                  <a:srgbClr val="043770"/>
                </a:solidFill>
                <a:latin typeface="Calibri" panose="020F0502020204030204" pitchFamily="34" charset="0"/>
                <a:ea typeface="Times New Roman" panose="02020603050405020304" pitchFamily="18" charset="0"/>
              </a:rPr>
              <a:t>rzeciwdziałania</a:t>
            </a:r>
            <a:endParaRPr lang="pl-PL" dirty="0">
              <a:solidFill>
                <a:srgbClr val="043770"/>
              </a:solidFill>
            </a:endParaRPr>
          </a:p>
        </p:txBody>
      </p:sp>
      <p:sp>
        <p:nvSpPr>
          <p:cNvPr id="13" name="Prostokąt 12"/>
          <p:cNvSpPr/>
          <p:nvPr/>
        </p:nvSpPr>
        <p:spPr>
          <a:xfrm>
            <a:off x="1769663" y="2521809"/>
            <a:ext cx="1218219" cy="369332"/>
          </a:xfrm>
          <a:prstGeom prst="rect">
            <a:avLst/>
          </a:prstGeom>
        </p:spPr>
        <p:txBody>
          <a:bodyPr wrap="none">
            <a:spAutoFit/>
          </a:bodyPr>
          <a:lstStyle/>
          <a:p>
            <a:r>
              <a:rPr lang="pl-PL" b="1" dirty="0" smtClean="0">
                <a:solidFill>
                  <a:srgbClr val="043770"/>
                </a:solidFill>
                <a:latin typeface="Calibri" panose="020F0502020204030204" pitchFamily="34" charset="0"/>
                <a:ea typeface="Times New Roman" panose="02020603050405020304" pitchFamily="18" charset="0"/>
              </a:rPr>
              <a:t>P</a:t>
            </a:r>
            <a:r>
              <a:rPr lang="pl-PL" dirty="0" smtClean="0">
                <a:solidFill>
                  <a:srgbClr val="043770"/>
                </a:solidFill>
                <a:latin typeface="Calibri" panose="020F0502020204030204" pitchFamily="34" charset="0"/>
                <a:ea typeface="Times New Roman" panose="02020603050405020304" pitchFamily="18" charset="0"/>
              </a:rPr>
              <a:t>rzesądom</a:t>
            </a:r>
            <a:endParaRPr lang="pl-PL" dirty="0">
              <a:solidFill>
                <a:srgbClr val="043770"/>
              </a:solidFill>
            </a:endParaRPr>
          </a:p>
        </p:txBody>
      </p:sp>
      <p:sp>
        <p:nvSpPr>
          <p:cNvPr id="14" name="Prostokąt 13"/>
          <p:cNvSpPr/>
          <p:nvPr/>
        </p:nvSpPr>
        <p:spPr>
          <a:xfrm>
            <a:off x="6484695" y="2577753"/>
            <a:ext cx="1196225" cy="369332"/>
          </a:xfrm>
          <a:prstGeom prst="rect">
            <a:avLst/>
          </a:prstGeom>
        </p:spPr>
        <p:txBody>
          <a:bodyPr wrap="none">
            <a:spAutoFit/>
          </a:bodyPr>
          <a:lstStyle/>
          <a:p>
            <a:r>
              <a:rPr lang="pl-PL" b="1" dirty="0" smtClean="0">
                <a:solidFill>
                  <a:srgbClr val="043770"/>
                </a:solidFill>
                <a:latin typeface="Calibri" panose="020F0502020204030204" pitchFamily="34" charset="0"/>
                <a:ea typeface="Times New Roman" panose="02020603050405020304" pitchFamily="18" charset="0"/>
              </a:rPr>
              <a:t>P</a:t>
            </a:r>
            <a:r>
              <a:rPr lang="pl-PL" dirty="0" smtClean="0">
                <a:solidFill>
                  <a:srgbClr val="043770"/>
                </a:solidFill>
                <a:latin typeface="Calibri" panose="020F0502020204030204" pitchFamily="34" charset="0"/>
                <a:ea typeface="Times New Roman" panose="02020603050405020304" pitchFamily="18" charset="0"/>
              </a:rPr>
              <a:t>opieranie</a:t>
            </a:r>
            <a:endParaRPr lang="pl-PL" dirty="0">
              <a:solidFill>
                <a:srgbClr val="043770"/>
              </a:solidFill>
            </a:endParaRPr>
          </a:p>
        </p:txBody>
      </p:sp>
      <p:sp>
        <p:nvSpPr>
          <p:cNvPr id="15" name="Prostokąt 14"/>
          <p:cNvSpPr/>
          <p:nvPr/>
        </p:nvSpPr>
        <p:spPr>
          <a:xfrm>
            <a:off x="6484695" y="2885897"/>
            <a:ext cx="1851020" cy="369332"/>
          </a:xfrm>
          <a:prstGeom prst="rect">
            <a:avLst/>
          </a:prstGeom>
        </p:spPr>
        <p:txBody>
          <a:bodyPr wrap="none">
            <a:spAutoFit/>
          </a:bodyPr>
          <a:lstStyle/>
          <a:p>
            <a:r>
              <a:rPr lang="pl-PL" b="1" dirty="0" smtClean="0">
                <a:solidFill>
                  <a:srgbClr val="043770"/>
                </a:solidFill>
                <a:latin typeface="Calibri" panose="020F0502020204030204" pitchFamily="34" charset="0"/>
                <a:ea typeface="Times New Roman" panose="02020603050405020304" pitchFamily="18" charset="0"/>
              </a:rPr>
              <a:t>P</a:t>
            </a:r>
            <a:r>
              <a:rPr lang="pl-PL" dirty="0" smtClean="0">
                <a:solidFill>
                  <a:srgbClr val="043770"/>
                </a:solidFill>
                <a:latin typeface="Calibri" panose="020F0502020204030204" pitchFamily="34" charset="0"/>
                <a:ea typeface="Times New Roman" panose="02020603050405020304" pitchFamily="18" charset="0"/>
              </a:rPr>
              <a:t>rzedsiębiorczych</a:t>
            </a:r>
            <a:endParaRPr lang="pl-PL" dirty="0">
              <a:solidFill>
                <a:srgbClr val="043770"/>
              </a:solidFill>
            </a:endParaRPr>
          </a:p>
        </p:txBody>
      </p:sp>
      <p:sp>
        <p:nvSpPr>
          <p:cNvPr id="16" name="Prostokąt 15"/>
          <p:cNvSpPr/>
          <p:nvPr/>
        </p:nvSpPr>
        <p:spPr>
          <a:xfrm>
            <a:off x="6484695" y="3194041"/>
            <a:ext cx="865365" cy="369332"/>
          </a:xfrm>
          <a:prstGeom prst="rect">
            <a:avLst/>
          </a:prstGeom>
        </p:spPr>
        <p:txBody>
          <a:bodyPr wrap="none">
            <a:spAutoFit/>
          </a:bodyPr>
          <a:lstStyle/>
          <a:p>
            <a:r>
              <a:rPr lang="pl-PL" b="1" dirty="0" smtClean="0">
                <a:solidFill>
                  <a:srgbClr val="043770"/>
                </a:solidFill>
                <a:latin typeface="Calibri" panose="020F0502020204030204" pitchFamily="34" charset="0"/>
                <a:ea typeface="Times New Roman" panose="02020603050405020304" pitchFamily="18" charset="0"/>
              </a:rPr>
              <a:t>P</a:t>
            </a:r>
            <a:r>
              <a:rPr lang="pl-PL" dirty="0" smtClean="0">
                <a:solidFill>
                  <a:srgbClr val="043770"/>
                </a:solidFill>
                <a:latin typeface="Calibri" panose="020F0502020204030204" pitchFamily="34" charset="0"/>
                <a:ea typeface="Times New Roman" panose="02020603050405020304" pitchFamily="18" charset="0"/>
              </a:rPr>
              <a:t>ostaw</a:t>
            </a:r>
            <a:endParaRPr lang="pl-PL" dirty="0">
              <a:solidFill>
                <a:srgbClr val="043770"/>
              </a:solidFill>
            </a:endParaRPr>
          </a:p>
        </p:txBody>
      </p:sp>
      <p:sp>
        <p:nvSpPr>
          <p:cNvPr id="17" name="Prostokąt 16"/>
          <p:cNvSpPr/>
          <p:nvPr/>
        </p:nvSpPr>
        <p:spPr>
          <a:xfrm>
            <a:off x="3120705" y="4806209"/>
            <a:ext cx="1302216" cy="369332"/>
          </a:xfrm>
          <a:prstGeom prst="rect">
            <a:avLst/>
          </a:prstGeom>
        </p:spPr>
        <p:txBody>
          <a:bodyPr wrap="none">
            <a:spAutoFit/>
          </a:bodyPr>
          <a:lstStyle/>
          <a:p>
            <a:r>
              <a:rPr lang="pl-PL" b="1" dirty="0" smtClean="0">
                <a:solidFill>
                  <a:srgbClr val="043770"/>
                </a:solidFill>
                <a:latin typeface="Calibri" panose="020F0502020204030204" pitchFamily="34" charset="0"/>
                <a:ea typeface="Times New Roman" panose="02020603050405020304" pitchFamily="18" charset="0"/>
              </a:rPr>
              <a:t>P</a:t>
            </a:r>
            <a:r>
              <a:rPr lang="pl-PL" dirty="0" smtClean="0">
                <a:solidFill>
                  <a:srgbClr val="043770"/>
                </a:solidFill>
                <a:latin typeface="Calibri" panose="020F0502020204030204" pitchFamily="34" charset="0"/>
                <a:ea typeface="Times New Roman" panose="02020603050405020304" pitchFamily="18" charset="0"/>
              </a:rPr>
              <a:t>lanowanie</a:t>
            </a:r>
            <a:endParaRPr lang="pl-PL" dirty="0">
              <a:solidFill>
                <a:srgbClr val="043770"/>
              </a:solidFill>
            </a:endParaRPr>
          </a:p>
        </p:txBody>
      </p:sp>
      <p:sp>
        <p:nvSpPr>
          <p:cNvPr id="18" name="Prostokąt 17"/>
          <p:cNvSpPr/>
          <p:nvPr/>
        </p:nvSpPr>
        <p:spPr>
          <a:xfrm>
            <a:off x="3120705" y="5114353"/>
            <a:ext cx="1438984" cy="369332"/>
          </a:xfrm>
          <a:prstGeom prst="rect">
            <a:avLst/>
          </a:prstGeom>
        </p:spPr>
        <p:txBody>
          <a:bodyPr wrap="none">
            <a:spAutoFit/>
          </a:bodyPr>
          <a:lstStyle/>
          <a:p>
            <a:r>
              <a:rPr lang="pl-PL" b="1" dirty="0" smtClean="0">
                <a:solidFill>
                  <a:srgbClr val="043770"/>
                </a:solidFill>
                <a:latin typeface="Calibri" panose="020F0502020204030204" pitchFamily="34" charset="0"/>
                <a:ea typeface="Times New Roman" panose="02020603050405020304" pitchFamily="18" charset="0"/>
              </a:rPr>
              <a:t>P</a:t>
            </a:r>
            <a:r>
              <a:rPr lang="pl-PL" dirty="0" smtClean="0">
                <a:solidFill>
                  <a:srgbClr val="043770"/>
                </a:solidFill>
                <a:latin typeface="Calibri" panose="020F0502020204030204" pitchFamily="34" charset="0"/>
                <a:ea typeface="Times New Roman" panose="02020603050405020304" pitchFamily="18" charset="0"/>
              </a:rPr>
              <a:t>ożytecznych</a:t>
            </a:r>
            <a:endParaRPr lang="pl-PL" dirty="0">
              <a:solidFill>
                <a:srgbClr val="043770"/>
              </a:solidFill>
            </a:endParaRPr>
          </a:p>
        </p:txBody>
      </p:sp>
      <p:sp>
        <p:nvSpPr>
          <p:cNvPr id="19" name="Prostokąt 18"/>
          <p:cNvSpPr/>
          <p:nvPr/>
        </p:nvSpPr>
        <p:spPr>
          <a:xfrm>
            <a:off x="3120705" y="5422497"/>
            <a:ext cx="1145570" cy="369332"/>
          </a:xfrm>
          <a:prstGeom prst="rect">
            <a:avLst/>
          </a:prstGeom>
        </p:spPr>
        <p:txBody>
          <a:bodyPr wrap="none">
            <a:spAutoFit/>
          </a:bodyPr>
          <a:lstStyle/>
          <a:p>
            <a:r>
              <a:rPr lang="pl-PL" b="1" dirty="0" smtClean="0">
                <a:solidFill>
                  <a:srgbClr val="043770"/>
                </a:solidFill>
                <a:latin typeface="Calibri" panose="020F0502020204030204" pitchFamily="34" charset="0"/>
                <a:ea typeface="Times New Roman" panose="02020603050405020304" pitchFamily="18" charset="0"/>
              </a:rPr>
              <a:t>P</a:t>
            </a:r>
            <a:r>
              <a:rPr lang="pl-PL" dirty="0" smtClean="0">
                <a:solidFill>
                  <a:srgbClr val="043770"/>
                </a:solidFill>
                <a:latin typeface="Calibri" panose="020F0502020204030204" pitchFamily="34" charset="0"/>
                <a:ea typeface="Times New Roman" panose="02020603050405020304" pitchFamily="18" charset="0"/>
              </a:rPr>
              <a:t>omysłów</a:t>
            </a:r>
            <a:endParaRPr lang="pl-PL" dirty="0">
              <a:solidFill>
                <a:srgbClr val="043770"/>
              </a:solidFill>
            </a:endParaRPr>
          </a:p>
        </p:txBody>
      </p:sp>
    </p:spTree>
    <p:extLst>
      <p:ext uri="{BB962C8B-B14F-4D97-AF65-F5344CB8AC3E}">
        <p14:creationId xmlns:p14="http://schemas.microsoft.com/office/powerpoint/2010/main" val="2628034220"/>
      </p:ext>
    </p:extLst>
  </p:cSld>
  <p:clrMapOvr>
    <a:masterClrMapping/>
  </p:clrMapOvr>
  <mc:AlternateContent xmlns:mc="http://schemas.openxmlformats.org/markup-compatibility/2006" xmlns:p14="http://schemas.microsoft.com/office/powerpoint/2010/main">
    <mc:Choice Requires="p14">
      <p:transition spd="slow" p14:dur="2000" advTm="6070">
        <p14:ferris dir="l"/>
      </p:transition>
    </mc:Choice>
    <mc:Fallback xmlns="">
      <p:transition spd="slow" advTm="60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grpId="0" nodeType="afterEffect">
                                  <p:stCondLst>
                                    <p:cond delay="5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2" fill="hold" grpId="0" nodeType="afterEffect">
                                  <p:stCondLst>
                                    <p:cond delay="5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1+#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2" fill="hold" grpId="0" nodeType="after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250" fill="hold"/>
                                        <p:tgtEl>
                                          <p:spTgt spid="11"/>
                                        </p:tgtEl>
                                        <p:attrNameLst>
                                          <p:attrName>ppt_x</p:attrName>
                                        </p:attrNameLst>
                                      </p:cBhvr>
                                      <p:tavLst>
                                        <p:tav tm="0">
                                          <p:val>
                                            <p:strVal val="1+#ppt_w/2"/>
                                          </p:val>
                                        </p:tav>
                                        <p:tav tm="100000">
                                          <p:val>
                                            <p:strVal val="#ppt_x"/>
                                          </p:val>
                                        </p:tav>
                                      </p:tavLst>
                                    </p:anim>
                                    <p:anim calcmode="lin" valueType="num">
                                      <p:cBhvr additive="base">
                                        <p:cTn id="23" dur="125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6250"/>
                            </p:stCondLst>
                            <p:childTnLst>
                              <p:par>
                                <p:cTn id="25" presetID="2" presetClass="entr" presetSubtype="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250" fill="hold"/>
                                        <p:tgtEl>
                                          <p:spTgt spid="12"/>
                                        </p:tgtEl>
                                        <p:attrNameLst>
                                          <p:attrName>ppt_x</p:attrName>
                                        </p:attrNameLst>
                                      </p:cBhvr>
                                      <p:tavLst>
                                        <p:tav tm="0">
                                          <p:val>
                                            <p:strVal val="1+#ppt_w/2"/>
                                          </p:val>
                                        </p:tav>
                                        <p:tav tm="100000">
                                          <p:val>
                                            <p:strVal val="#ppt_x"/>
                                          </p:val>
                                        </p:tav>
                                      </p:tavLst>
                                    </p:anim>
                                    <p:anim calcmode="lin" valueType="num">
                                      <p:cBhvr additive="base">
                                        <p:cTn id="28" dur="125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7500"/>
                            </p:stCondLst>
                            <p:childTnLst>
                              <p:par>
                                <p:cTn id="30" presetID="2" presetClass="entr" presetSubtype="2"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1250" fill="hold"/>
                                        <p:tgtEl>
                                          <p:spTgt spid="13"/>
                                        </p:tgtEl>
                                        <p:attrNameLst>
                                          <p:attrName>ppt_x</p:attrName>
                                        </p:attrNameLst>
                                      </p:cBhvr>
                                      <p:tavLst>
                                        <p:tav tm="0">
                                          <p:val>
                                            <p:strVal val="1+#ppt_w/2"/>
                                          </p:val>
                                        </p:tav>
                                        <p:tav tm="100000">
                                          <p:val>
                                            <p:strVal val="#ppt_x"/>
                                          </p:val>
                                        </p:tav>
                                      </p:tavLst>
                                    </p:anim>
                                    <p:anim calcmode="lin" valueType="num">
                                      <p:cBhvr additive="base">
                                        <p:cTn id="33" dur="125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8750"/>
                            </p:stCondLst>
                            <p:childTnLst>
                              <p:par>
                                <p:cTn id="35" presetID="2" presetClass="entr" presetSubtype="2"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1250" fill="hold"/>
                                        <p:tgtEl>
                                          <p:spTgt spid="14"/>
                                        </p:tgtEl>
                                        <p:attrNameLst>
                                          <p:attrName>ppt_x</p:attrName>
                                        </p:attrNameLst>
                                      </p:cBhvr>
                                      <p:tavLst>
                                        <p:tav tm="0">
                                          <p:val>
                                            <p:strVal val="1+#ppt_w/2"/>
                                          </p:val>
                                        </p:tav>
                                        <p:tav tm="100000">
                                          <p:val>
                                            <p:strVal val="#ppt_x"/>
                                          </p:val>
                                        </p:tav>
                                      </p:tavLst>
                                    </p:anim>
                                    <p:anim calcmode="lin" valueType="num">
                                      <p:cBhvr additive="base">
                                        <p:cTn id="38" dur="1250" fill="hold"/>
                                        <p:tgtEl>
                                          <p:spTgt spid="14"/>
                                        </p:tgtEl>
                                        <p:attrNameLst>
                                          <p:attrName>ppt_y</p:attrName>
                                        </p:attrNameLst>
                                      </p:cBhvr>
                                      <p:tavLst>
                                        <p:tav tm="0">
                                          <p:val>
                                            <p:strVal val="#ppt_y"/>
                                          </p:val>
                                        </p:tav>
                                        <p:tav tm="100000">
                                          <p:val>
                                            <p:strVal val="#ppt_y"/>
                                          </p:val>
                                        </p:tav>
                                      </p:tavLst>
                                    </p:anim>
                                  </p:childTnLst>
                                </p:cTn>
                              </p:par>
                            </p:childTnLst>
                          </p:cTn>
                        </p:par>
                        <p:par>
                          <p:cTn id="39" fill="hold">
                            <p:stCondLst>
                              <p:cond delay="10000"/>
                            </p:stCondLst>
                            <p:childTnLst>
                              <p:par>
                                <p:cTn id="40" presetID="2" presetClass="entr" presetSubtype="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1250" fill="hold"/>
                                        <p:tgtEl>
                                          <p:spTgt spid="15"/>
                                        </p:tgtEl>
                                        <p:attrNameLst>
                                          <p:attrName>ppt_x</p:attrName>
                                        </p:attrNameLst>
                                      </p:cBhvr>
                                      <p:tavLst>
                                        <p:tav tm="0">
                                          <p:val>
                                            <p:strVal val="1+#ppt_w/2"/>
                                          </p:val>
                                        </p:tav>
                                        <p:tav tm="100000">
                                          <p:val>
                                            <p:strVal val="#ppt_x"/>
                                          </p:val>
                                        </p:tav>
                                      </p:tavLst>
                                    </p:anim>
                                    <p:anim calcmode="lin" valueType="num">
                                      <p:cBhvr additive="base">
                                        <p:cTn id="43" dur="1250" fill="hold"/>
                                        <p:tgtEl>
                                          <p:spTgt spid="15"/>
                                        </p:tgtEl>
                                        <p:attrNameLst>
                                          <p:attrName>ppt_y</p:attrName>
                                        </p:attrNameLst>
                                      </p:cBhvr>
                                      <p:tavLst>
                                        <p:tav tm="0">
                                          <p:val>
                                            <p:strVal val="#ppt_y"/>
                                          </p:val>
                                        </p:tav>
                                        <p:tav tm="100000">
                                          <p:val>
                                            <p:strVal val="#ppt_y"/>
                                          </p:val>
                                        </p:tav>
                                      </p:tavLst>
                                    </p:anim>
                                  </p:childTnLst>
                                </p:cTn>
                              </p:par>
                            </p:childTnLst>
                          </p:cTn>
                        </p:par>
                        <p:par>
                          <p:cTn id="44" fill="hold">
                            <p:stCondLst>
                              <p:cond delay="11250"/>
                            </p:stCondLst>
                            <p:childTnLst>
                              <p:par>
                                <p:cTn id="45" presetID="2" presetClass="entr" presetSubtype="2"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1250" fill="hold"/>
                                        <p:tgtEl>
                                          <p:spTgt spid="16"/>
                                        </p:tgtEl>
                                        <p:attrNameLst>
                                          <p:attrName>ppt_x</p:attrName>
                                        </p:attrNameLst>
                                      </p:cBhvr>
                                      <p:tavLst>
                                        <p:tav tm="0">
                                          <p:val>
                                            <p:strVal val="1+#ppt_w/2"/>
                                          </p:val>
                                        </p:tav>
                                        <p:tav tm="100000">
                                          <p:val>
                                            <p:strVal val="#ppt_x"/>
                                          </p:val>
                                        </p:tav>
                                      </p:tavLst>
                                    </p:anim>
                                    <p:anim calcmode="lin" valueType="num">
                                      <p:cBhvr additive="base">
                                        <p:cTn id="48" dur="1250" fill="hold"/>
                                        <p:tgtEl>
                                          <p:spTgt spid="16"/>
                                        </p:tgtEl>
                                        <p:attrNameLst>
                                          <p:attrName>ppt_y</p:attrName>
                                        </p:attrNameLst>
                                      </p:cBhvr>
                                      <p:tavLst>
                                        <p:tav tm="0">
                                          <p:val>
                                            <p:strVal val="#ppt_y"/>
                                          </p:val>
                                        </p:tav>
                                        <p:tav tm="100000">
                                          <p:val>
                                            <p:strVal val="#ppt_y"/>
                                          </p:val>
                                        </p:tav>
                                      </p:tavLst>
                                    </p:anim>
                                  </p:childTnLst>
                                </p:cTn>
                              </p:par>
                            </p:childTnLst>
                          </p:cTn>
                        </p:par>
                        <p:par>
                          <p:cTn id="49" fill="hold">
                            <p:stCondLst>
                              <p:cond delay="12500"/>
                            </p:stCondLst>
                            <p:childTnLst>
                              <p:par>
                                <p:cTn id="50" presetID="2" presetClass="entr" presetSubtype="2"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1250" fill="hold"/>
                                        <p:tgtEl>
                                          <p:spTgt spid="17"/>
                                        </p:tgtEl>
                                        <p:attrNameLst>
                                          <p:attrName>ppt_x</p:attrName>
                                        </p:attrNameLst>
                                      </p:cBhvr>
                                      <p:tavLst>
                                        <p:tav tm="0">
                                          <p:val>
                                            <p:strVal val="1+#ppt_w/2"/>
                                          </p:val>
                                        </p:tav>
                                        <p:tav tm="100000">
                                          <p:val>
                                            <p:strVal val="#ppt_x"/>
                                          </p:val>
                                        </p:tav>
                                      </p:tavLst>
                                    </p:anim>
                                    <p:anim calcmode="lin" valueType="num">
                                      <p:cBhvr additive="base">
                                        <p:cTn id="53" dur="1250" fill="hold"/>
                                        <p:tgtEl>
                                          <p:spTgt spid="17"/>
                                        </p:tgtEl>
                                        <p:attrNameLst>
                                          <p:attrName>ppt_y</p:attrName>
                                        </p:attrNameLst>
                                      </p:cBhvr>
                                      <p:tavLst>
                                        <p:tav tm="0">
                                          <p:val>
                                            <p:strVal val="#ppt_y"/>
                                          </p:val>
                                        </p:tav>
                                        <p:tav tm="100000">
                                          <p:val>
                                            <p:strVal val="#ppt_y"/>
                                          </p:val>
                                        </p:tav>
                                      </p:tavLst>
                                    </p:anim>
                                  </p:childTnLst>
                                </p:cTn>
                              </p:par>
                            </p:childTnLst>
                          </p:cTn>
                        </p:par>
                        <p:par>
                          <p:cTn id="54" fill="hold">
                            <p:stCondLst>
                              <p:cond delay="13750"/>
                            </p:stCondLst>
                            <p:childTnLst>
                              <p:par>
                                <p:cTn id="55" presetID="2" presetClass="entr" presetSubtype="2"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1250" fill="hold"/>
                                        <p:tgtEl>
                                          <p:spTgt spid="18"/>
                                        </p:tgtEl>
                                        <p:attrNameLst>
                                          <p:attrName>ppt_x</p:attrName>
                                        </p:attrNameLst>
                                      </p:cBhvr>
                                      <p:tavLst>
                                        <p:tav tm="0">
                                          <p:val>
                                            <p:strVal val="1+#ppt_w/2"/>
                                          </p:val>
                                        </p:tav>
                                        <p:tav tm="100000">
                                          <p:val>
                                            <p:strVal val="#ppt_x"/>
                                          </p:val>
                                        </p:tav>
                                      </p:tavLst>
                                    </p:anim>
                                    <p:anim calcmode="lin" valueType="num">
                                      <p:cBhvr additive="base">
                                        <p:cTn id="58" dur="1250" fill="hold"/>
                                        <p:tgtEl>
                                          <p:spTgt spid="18"/>
                                        </p:tgtEl>
                                        <p:attrNameLst>
                                          <p:attrName>ppt_y</p:attrName>
                                        </p:attrNameLst>
                                      </p:cBhvr>
                                      <p:tavLst>
                                        <p:tav tm="0">
                                          <p:val>
                                            <p:strVal val="#ppt_y"/>
                                          </p:val>
                                        </p:tav>
                                        <p:tav tm="100000">
                                          <p:val>
                                            <p:strVal val="#ppt_y"/>
                                          </p:val>
                                        </p:tav>
                                      </p:tavLst>
                                    </p:anim>
                                  </p:childTnLst>
                                </p:cTn>
                              </p:par>
                            </p:childTnLst>
                          </p:cTn>
                        </p:par>
                        <p:par>
                          <p:cTn id="59" fill="hold">
                            <p:stCondLst>
                              <p:cond delay="15000"/>
                            </p:stCondLst>
                            <p:childTnLst>
                              <p:par>
                                <p:cTn id="60" presetID="2" presetClass="entr" presetSubtype="2"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1250" fill="hold"/>
                                        <p:tgtEl>
                                          <p:spTgt spid="19"/>
                                        </p:tgtEl>
                                        <p:attrNameLst>
                                          <p:attrName>ppt_x</p:attrName>
                                        </p:attrNameLst>
                                      </p:cBhvr>
                                      <p:tavLst>
                                        <p:tav tm="0">
                                          <p:val>
                                            <p:strVal val="1+#ppt_w/2"/>
                                          </p:val>
                                        </p:tav>
                                        <p:tav tm="100000">
                                          <p:val>
                                            <p:strVal val="#ppt_x"/>
                                          </p:val>
                                        </p:tav>
                                      </p:tavLst>
                                    </p:anim>
                                    <p:anim calcmode="lin" valueType="num">
                                      <p:cBhvr additive="base">
                                        <p:cTn id="63" dur="12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P spid="13" grpId="0"/>
      <p:bldP spid="14" grpId="0"/>
      <p:bldP spid="15" grpId="0"/>
      <p:bldP spid="16" grpId="0"/>
      <p:bldP spid="17" grpId="0"/>
      <p:bldP spid="18" grpId="0"/>
      <p:bldP spid="19" grpId="0"/>
    </p:bldLst>
  </p:timing>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2800</TotalTime>
  <Words>1590</Words>
  <Application>Microsoft Office PowerPoint</Application>
  <PresentationFormat>Pokaz na ekranie (4:3)</PresentationFormat>
  <Paragraphs>152</Paragraphs>
  <Slides>12</Slides>
  <Notes>12</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12</vt:i4>
      </vt:variant>
    </vt:vector>
  </HeadingPairs>
  <TitlesOfParts>
    <vt:vector size="17" baseType="lpstr">
      <vt:lpstr>Arial</vt:lpstr>
      <vt:lpstr>Calibri</vt:lpstr>
      <vt:lpstr>Calibri Light</vt:lpstr>
      <vt:lpstr>Times New Roman</vt:lpstr>
      <vt:lpstr>Motyw pakietu Office</vt:lpstr>
      <vt:lpstr> RPO WŁ kusi funduszami  Wsparcie sektora publicznego  i prywatnego z Unii Europejskiej</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Urząd Marszałkowski Województwa Łódzkiego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Działania planowane oraz zrealizowane przez Wydział Komunikacji Funduszy Europejskch</dc:title>
  <dc:creator>Alicja Błaszkowska</dc:creator>
  <cp:lastModifiedBy>Anna Wenerska-Dzieduch</cp:lastModifiedBy>
  <cp:revision>262</cp:revision>
  <cp:lastPrinted>2016-07-07T08:06:28Z</cp:lastPrinted>
  <dcterms:created xsi:type="dcterms:W3CDTF">2016-07-06T11:14:44Z</dcterms:created>
  <dcterms:modified xsi:type="dcterms:W3CDTF">2017-12-07T13:05:53Z</dcterms:modified>
</cp:coreProperties>
</file>