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0"/>
  </p:notesMasterIdLst>
  <p:sldIdLst>
    <p:sldId id="383" r:id="rId2"/>
    <p:sldId id="560" r:id="rId3"/>
    <p:sldId id="577" r:id="rId4"/>
    <p:sldId id="578" r:id="rId5"/>
    <p:sldId id="579" r:id="rId6"/>
    <p:sldId id="580" r:id="rId7"/>
    <p:sldId id="584" r:id="rId8"/>
    <p:sldId id="585" r:id="rId9"/>
    <p:sldId id="581" r:id="rId10"/>
    <p:sldId id="582" r:id="rId11"/>
    <p:sldId id="583" r:id="rId12"/>
    <p:sldId id="586" r:id="rId13"/>
    <p:sldId id="587" r:id="rId14"/>
    <p:sldId id="589" r:id="rId15"/>
    <p:sldId id="590" r:id="rId16"/>
    <p:sldId id="591" r:id="rId17"/>
    <p:sldId id="592" r:id="rId18"/>
    <p:sldId id="593" r:id="rId19"/>
    <p:sldId id="594" r:id="rId20"/>
    <p:sldId id="596" r:id="rId21"/>
    <p:sldId id="597" r:id="rId22"/>
    <p:sldId id="598" r:id="rId23"/>
    <p:sldId id="599" r:id="rId24"/>
    <p:sldId id="600" r:id="rId25"/>
    <p:sldId id="601" r:id="rId26"/>
    <p:sldId id="1259" r:id="rId27"/>
    <p:sldId id="1260" r:id="rId28"/>
    <p:sldId id="1261" r:id="rId29"/>
    <p:sldId id="1262" r:id="rId30"/>
    <p:sldId id="1263" r:id="rId31"/>
    <p:sldId id="1264" r:id="rId32"/>
    <p:sldId id="1265" r:id="rId33"/>
    <p:sldId id="1266" r:id="rId34"/>
    <p:sldId id="1267" r:id="rId35"/>
    <p:sldId id="1268" r:id="rId36"/>
    <p:sldId id="1269" r:id="rId37"/>
    <p:sldId id="1270" r:id="rId38"/>
    <p:sldId id="1271" r:id="rId39"/>
    <p:sldId id="1272" r:id="rId40"/>
    <p:sldId id="1273" r:id="rId41"/>
    <p:sldId id="1274" r:id="rId42"/>
    <p:sldId id="1275" r:id="rId43"/>
    <p:sldId id="1276" r:id="rId44"/>
    <p:sldId id="1277" r:id="rId45"/>
    <p:sldId id="1278" r:id="rId46"/>
    <p:sldId id="1280" r:id="rId47"/>
    <p:sldId id="1281" r:id="rId48"/>
    <p:sldId id="1282" r:id="rId49"/>
    <p:sldId id="1283" r:id="rId50"/>
    <p:sldId id="1284" r:id="rId51"/>
    <p:sldId id="1285" r:id="rId52"/>
    <p:sldId id="1286" r:id="rId53"/>
    <p:sldId id="1287" r:id="rId54"/>
    <p:sldId id="1288" r:id="rId55"/>
    <p:sldId id="1289" r:id="rId56"/>
    <p:sldId id="1290" r:id="rId57"/>
    <p:sldId id="1291" r:id="rId58"/>
    <p:sldId id="1292" r:id="rId59"/>
    <p:sldId id="1293" r:id="rId60"/>
    <p:sldId id="1294" r:id="rId61"/>
    <p:sldId id="1295" r:id="rId62"/>
    <p:sldId id="1296" r:id="rId63"/>
    <p:sldId id="1297" r:id="rId64"/>
    <p:sldId id="1298" r:id="rId65"/>
    <p:sldId id="1299" r:id="rId66"/>
    <p:sldId id="1300" r:id="rId67"/>
    <p:sldId id="1301" r:id="rId68"/>
    <p:sldId id="1302" r:id="rId69"/>
    <p:sldId id="1303" r:id="rId70"/>
    <p:sldId id="1304" r:id="rId71"/>
    <p:sldId id="1305" r:id="rId72"/>
    <p:sldId id="1306" r:id="rId73"/>
    <p:sldId id="1307" r:id="rId74"/>
    <p:sldId id="1308" r:id="rId75"/>
    <p:sldId id="1309" r:id="rId76"/>
    <p:sldId id="1310" r:id="rId77"/>
    <p:sldId id="1311" r:id="rId78"/>
    <p:sldId id="812" r:id="rId79"/>
    <p:sldId id="559" r:id="rId80"/>
    <p:sldId id="813" r:id="rId81"/>
    <p:sldId id="1312" r:id="rId82"/>
    <p:sldId id="1314" r:id="rId83"/>
    <p:sldId id="1315" r:id="rId84"/>
    <p:sldId id="1316" r:id="rId85"/>
    <p:sldId id="1317" r:id="rId86"/>
    <p:sldId id="1318" r:id="rId87"/>
    <p:sldId id="1319" r:id="rId88"/>
    <p:sldId id="1320" r:id="rId89"/>
    <p:sldId id="1321" r:id="rId90"/>
    <p:sldId id="1322" r:id="rId91"/>
    <p:sldId id="1323" r:id="rId92"/>
    <p:sldId id="1324" r:id="rId93"/>
    <p:sldId id="1325" r:id="rId94"/>
    <p:sldId id="1326" r:id="rId95"/>
    <p:sldId id="1327" r:id="rId96"/>
    <p:sldId id="1328" r:id="rId97"/>
    <p:sldId id="1329" r:id="rId98"/>
    <p:sldId id="1330" r:id="rId99"/>
    <p:sldId id="1331" r:id="rId100"/>
    <p:sldId id="1332" r:id="rId101"/>
    <p:sldId id="1333" r:id="rId102"/>
    <p:sldId id="1334" r:id="rId103"/>
    <p:sldId id="1337" r:id="rId104"/>
    <p:sldId id="1336" r:id="rId105"/>
    <p:sldId id="1338" r:id="rId106"/>
    <p:sldId id="1339" r:id="rId107"/>
    <p:sldId id="1340" r:id="rId108"/>
    <p:sldId id="1341" r:id="rId109"/>
    <p:sldId id="1342" r:id="rId110"/>
    <p:sldId id="1343" r:id="rId111"/>
    <p:sldId id="811" r:id="rId112"/>
    <p:sldId id="1344" r:id="rId113"/>
    <p:sldId id="1345" r:id="rId114"/>
    <p:sldId id="1346" r:id="rId115"/>
    <p:sldId id="1347" r:id="rId116"/>
    <p:sldId id="1348" r:id="rId117"/>
    <p:sldId id="1349" r:id="rId118"/>
    <p:sldId id="1350" r:id="rId119"/>
    <p:sldId id="1351" r:id="rId120"/>
    <p:sldId id="1352" r:id="rId121"/>
    <p:sldId id="1353" r:id="rId122"/>
    <p:sldId id="1354" r:id="rId123"/>
    <p:sldId id="1355" r:id="rId124"/>
    <p:sldId id="1356" r:id="rId125"/>
    <p:sldId id="1357" r:id="rId126"/>
    <p:sldId id="1358" r:id="rId127"/>
    <p:sldId id="1359" r:id="rId128"/>
    <p:sldId id="1360" r:id="rId129"/>
    <p:sldId id="1373" r:id="rId130"/>
    <p:sldId id="1361" r:id="rId131"/>
    <p:sldId id="1362" r:id="rId132"/>
    <p:sldId id="1363" r:id="rId133"/>
    <p:sldId id="1364" r:id="rId134"/>
    <p:sldId id="1365" r:id="rId135"/>
    <p:sldId id="1374" r:id="rId136"/>
    <p:sldId id="1366" r:id="rId137"/>
    <p:sldId id="1367" r:id="rId138"/>
    <p:sldId id="814" r:id="rId139"/>
    <p:sldId id="1256" r:id="rId140"/>
    <p:sldId id="1257" r:id="rId141"/>
    <p:sldId id="1258" r:id="rId142"/>
    <p:sldId id="1368" r:id="rId143"/>
    <p:sldId id="1369" r:id="rId144"/>
    <p:sldId id="1370" r:id="rId145"/>
    <p:sldId id="1371" r:id="rId146"/>
    <p:sldId id="1372" r:id="rId147"/>
    <p:sldId id="1245" r:id="rId148"/>
    <p:sldId id="491" r:id="rId14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5" autoAdjust="0"/>
    <p:restoredTop sz="94660"/>
  </p:normalViewPr>
  <p:slideViewPr>
    <p:cSldViewPr>
      <p:cViewPr varScale="1">
        <p:scale>
          <a:sx n="68" d="100"/>
          <a:sy n="68" d="100"/>
        </p:scale>
        <p:origin x="17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D0095-C3A4-4F81-85D3-4ACBA9C3ECCA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8F60-AD6D-4D23-A35F-62F5EA5A9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68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293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400357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23812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25040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057499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846206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001350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780424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60667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845682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603355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760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431988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265934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24941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862054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793805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216672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756868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425532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746402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531297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278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116577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41632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68470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86575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847623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299352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310711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737660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38692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102581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459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573990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619780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152218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603436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7204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602943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6884407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548353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208117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665108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695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488034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949195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513514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850729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063841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8281432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436331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980730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30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313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304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916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117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64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242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719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203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654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67579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242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7939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13335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029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8203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01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5219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0426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5224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1359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1639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22885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0689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6513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9828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3701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44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7814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0469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4231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5429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1732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879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86504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9546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07928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41863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612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1013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82395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86489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58608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8477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23589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8188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020296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790892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59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90179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11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86550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58797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14543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095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85664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13313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814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38435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747222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69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17495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215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93183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64081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63419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04501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87670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49936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41980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5457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68784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79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76940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895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70770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8573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705555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40988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51579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014850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82757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176794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988695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89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931603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427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349367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315232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6899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864191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205763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338468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212061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547685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1146031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99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353210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100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60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6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95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09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91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7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2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63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89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  <p:grpSp>
        <p:nvGrpSpPr>
          <p:cNvPr id="5" name="Grupa 4"/>
          <p:cNvGrpSpPr/>
          <p:nvPr userDrawn="1"/>
        </p:nvGrpSpPr>
        <p:grpSpPr>
          <a:xfrm>
            <a:off x="990000" y="5614491"/>
            <a:ext cx="7164000" cy="1090605"/>
            <a:chOff x="990000" y="5407900"/>
            <a:chExt cx="7164000" cy="1090605"/>
          </a:xfrm>
        </p:grpSpPr>
        <p:sp>
          <p:nvSpPr>
            <p:cNvPr id="6" name="pole tekstowe 5"/>
            <p:cNvSpPr txBox="1"/>
            <p:nvPr/>
          </p:nvSpPr>
          <p:spPr>
            <a:xfrm>
              <a:off x="1621019" y="6221506"/>
              <a:ext cx="5901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200" dirty="0">
                  <a:latin typeface="+mj-lt"/>
                </a:rPr>
                <a:t>Projekt współfinansowany przez Unię Europejską z Europejskiego Funduszu Społecznego</a:t>
              </a:r>
            </a:p>
          </p:txBody>
        </p:sp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000" y="5407900"/>
              <a:ext cx="7164000" cy="825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70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31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8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89B95-F983-48B2-83A7-6E469A702E30}" type="datetimeFigureOut">
              <a:rPr lang="pl-PL" smtClean="0"/>
              <a:t>2019-05-30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3AEE-819A-49BC-A4AE-29F85F7658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03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ower.gov.pl/" TargetMode="Externa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548680"/>
            <a:ext cx="1748857" cy="1536642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86860" y="2636912"/>
            <a:ext cx="617028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Personel i uczestnicy w projektach</a:t>
            </a:r>
            <a:endParaRPr lang="pl-PL" altLang="pl-PL" sz="2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Trener: Małgorzata </a:t>
            </a:r>
            <a:r>
              <a:rPr lang="pl-PL" altLang="pl-PL" sz="2400" b="1" dirty="0" err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Rulińska</a:t>
            </a:r>
            <a:endParaRPr kumimoji="0" lang="pl-PL" altLang="pl-PL" sz="28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Łódź, 6 czerwca 2019 r.</a:t>
            </a:r>
            <a:endParaRPr kumimoji="0" lang="pl-PL" altLang="pl-PL" sz="24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Podpisywanie umów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 angażowaniu na umowy zlecenia trzeba pamiętać o procedurach wyboru wykonawców (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zasada konkurencyjności, rozeznanie rynku).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Ponadto obowiązkowo muszą w nich być wpisane kary umowne.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Uwaga: Kary umowne nie są dochodem, więc beneficjent ich nie zgłasza.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3257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Jeżeli szczególne przepisy dotyczące zatrudniania danej grupy pracowników uniemożliwiają wykonywanie przez nich zadań w ramach projektu na podstawie stosunku pracy, instytucja właściwa będąca stroną umowy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może wyrazić zgodę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 ich zaangażowanie przez beneficjenta na podstawie stosunku cywilnoprawnego w ramach danego projektu.</a:t>
            </a:r>
          </a:p>
          <a:p>
            <a:pPr marL="0" indent="0" algn="just">
              <a:buNone/>
            </a:pPr>
            <a:endParaRPr lang="pl-PL" sz="28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7081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przypadku zatrudniania personelu na podstawie stosunku pracy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wydatki na wynagrodzenie personelu są kwalifikowalne, jeżeli są spełnione łącznie następujące warunki: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pracownik jest zatrudniony lub oddelegowany w celu realizacji zadań związanych bezpośrednio z realizacją projektu,</a:t>
            </a: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3155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okres zatrudnienia lub oddelegowania pracownika jest kwalifikowalny wyłącznie do końcowej daty kwalifikowalności wydatków wyznaczonej w umowie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 dofinansowanie; powyższe nie oznacza, że stosunek pracy nie może trwać dłużej niż okres realizacji projektu,</a:t>
            </a:r>
          </a:p>
          <a:p>
            <a:pPr marL="0" indent="0" algn="just">
              <a:buNone/>
            </a:pPr>
            <a:endParaRPr lang="pl-PL" b="1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5895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zadania związane z realizacją projektu zostaną wyraźnie wyodrębnione w umowie o pracę/zakresie czynności służbowych lub opisie stanowiska pracy,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zakres zadań związanych z realizacją projektu stanowi podstawę do określenia proporcji faktycznego zaangażowania pracownika w realizację projektu</a:t>
            </a:r>
            <a:endParaRPr lang="pl-PL" b="1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2221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-kwalifikowalność części etatu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zatrudnienie lub oddelegowanie do pełnienia zadań związanych z realizacją projektu jest odpowiednio udokumentowane postanowieniami umowy o pracę lub zakresem czynności służbowych pracownika lub opisem stanowiska pracy; m.in. wskazanie w ww. dokumentach zadań, które dana osoba będzie wykonywała w ramach projektu.</a:t>
            </a:r>
          </a:p>
          <a:p>
            <a:pPr marL="0" indent="0" algn="just">
              <a:buNone/>
            </a:pPr>
            <a:endParaRPr lang="pl-PL" b="1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6083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-kwalifikowalność części etatu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wydatek związany z wynagrodzeniem personelu projektu odpowiada proporcji, o której mowa w lit. b, chyba że zakres odpowiedzialności, złożoność lub poziom wymaganych kompetencji na danym stanowisku uzasadnia różnicę w udziale wydatku do czasu pracy wynikającego ze stosunku pracy.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6040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-kwalifikowalność nagród i premii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nagrody lub premie zostały przewidziane w regulaminie pracy lub regulaminie wynagradzania danej instytucji,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lub też innych właściwych przepisach prawa pracy,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nagrody lub premie zostały wprowadzone w danej instytucji co najmniej 6 miesięcy przed złożeniem wniosku o dofinansowanie,</a:t>
            </a: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6361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-kwalifikowalność nagród i premii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nagrody lub premie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potencjalnie obejmują wszystkich pracowników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a zasady ich przyznawania są takie same w przypadku personelu zaangażowanego do realizacji projektów oraz pozostałych pracowników,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nagrody lub premie przyznawane są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 związku z realizacją zadań w ramach projektu na podstawie stosunku pracy.</a:t>
            </a: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0891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-kwalifikowalność dodatku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możliwość przyznania dodatku wynika bezpośrednio z prawa pracy,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został przewidziany w regulaminie pracy lub regulaminie wynagradzania danej instytucji lub też innych właściwych przepisach prawa pracy,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został wprowadzony min 6 m-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cy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przed złożeniem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035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-kwalifikowalność dodatku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dodatek potencjalnie obejmuje wszystkich pracowników danej instytucji,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e) dodatek jest kwalifikowalny wyłącznie w okresie zaangażowania danej osoby do projektu,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f) wysokość dodatku uzależniona jest od zakresu dodatkowych obowiązków, </a:t>
            </a: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50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i umowy z nimi związane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Istnieją trzy możliwości przygotowania projektu z zakresu organizowania stażu/praktyki zawodowej, gdzie stronami są: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Wariant 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(projektodawca)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Osoba odbywająca staż/praktykę zawodową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Pracodawca.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7507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-kwalifikowalność dodatku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Dodatki są kwalifikowalne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 wysokości 40% wynagrodzenia podstawowego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wraz ze składnikami z zastrzeżeniem, że przekroczenie tego limitu może wynikać wyłącznie z aktów prawa powszechnie obowiązującego.</a:t>
            </a:r>
          </a:p>
          <a:p>
            <a:pPr marL="0" indent="0" algn="just">
              <a:buNone/>
            </a:pPr>
            <a:endParaRPr lang="pl-PL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79057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wpisuje się pracowników do Bazy personelu.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obowiązuje limit 276 h/m-c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na personel nie podlegają kontroli instytucji systemu realizacji RPO WŁ 2014-2020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konkurencyjności nie ma zastosowania</a:t>
            </a:r>
          </a:p>
        </p:txBody>
      </p:sp>
    </p:spTree>
    <p:extLst>
      <p:ext uri="{BB962C8B-B14F-4D97-AF65-F5344CB8AC3E}">
        <p14:creationId xmlns:p14="http://schemas.microsoft.com/office/powerpoint/2010/main" val="247778391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Rozeznanie rynku ma zastosowanie na etapie pisania projektu. Może być weryfikowane jedynie na etapie oceny projektu.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Inne instytucje uprawnione do kontroli np. UKS, US może weryfikować efektywność wydatków i zgodność z przepisami.</a:t>
            </a:r>
          </a:p>
        </p:txBody>
      </p:sp>
    </p:spTree>
    <p:extLst>
      <p:ext uri="{BB962C8B-B14F-4D97-AF65-F5344CB8AC3E}">
        <p14:creationId xmlns:p14="http://schemas.microsoft.com/office/powerpoint/2010/main" val="22650586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Kwoty ryczałtowe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rozliczanie następuje po osiągnięciu wskaźnika przypisanego do danej kwoty ryczałtowej na zasadzie „spełnia/nie spełnia”.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Dowodem na osiągnięcie wskaźnika są dokumenty wskazane w umowie o dofinansowanie.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5364504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Stawki jednostkowe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rozliczenie następuje po zrealizowaniu usługi zawartej w stawce na podstawie dokumentów wymienionych w umowie o dofinansowanie. W przypadku ich braku kwota przypadająca na nią nie przysługuje Beneficjentowi. Dodatkowo proporcjonalnie potrącane są koszty pośrednie.</a:t>
            </a: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3625364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 - przykład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Kwota ryczałtowa nr 1 – Organizacja wyjazdów edukacyjno-kulturalnych dla uczestników projektu wraz z nauczycielem, opiekunem i rodzicami. Ilość 2 wyjazdy (1 wyjazd/półrocze)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Wskaźnik: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liczba uczniów biorących udział w wyjazdach edukacyjno-kulturalnych  110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6468740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Uproszczone metody rozliczania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Pomiar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 dziennik zajęć, lista obecności</a:t>
            </a:r>
          </a:p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Kwota ryczałtowa nr 2 – Zakup pomocy dydaktycznych i sprzętu multimedialnego (bez limitu środki trwałe).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Wskaźnik: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Liczba szkół, których pracownie zostały doposażone w programie – 1 szkoła. 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Pomiar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 protokół odbioru.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981863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uzasadnienie wyboru osób zaangażowanych w realizację projektu,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czy osoby te mają kwalifikacje i doświadczenie wskazane we wniosku o dofinansowanie,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czy zatrudnienie nastąpiło zgodnie z PZP,KP, ZK, 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czy personel ten jest niezbędny do osiągnięcia celów projektu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4266141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kwalifikowalność stawek wynagrodzeń stosowanych przez Beneficjenta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 ramach projektu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stawki nie są zawyżone w stosunku do wynagrodzeń innych osób na porównywalnych stanowiskach u Beneficjenta,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7098712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poziom premii i nagród jest zgodny z regulaminem dotyczącym wszystkich pracowników Beneficjenta,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w przypadku premii regulaminowej jej proporcja jest zgodna z częścią etatu zaangażowanego w projekcie</a:t>
            </a:r>
            <a:r>
              <a:rPr lang="pl-PL" sz="2800" dirty="0">
                <a:latin typeface="Garamond" pitchFamily="18" charset="0"/>
              </a:rPr>
              <a:t>.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688841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i umowy z nimi związane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Zadaniem Beneficjenta jest rekrutacja osób, które mają odbyć staż/praktykę oraz znalezienie pracodawcy, u którego taki staż/praktykę będą mogły odbyć.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Organizacja stażu/praktyki wymaga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podpisania umowy trójstronnej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pomiędzy Beneficjentem, osobą kierowaną na staż/praktykę oraz pracodawcą.</a:t>
            </a:r>
            <a:endParaRPr lang="pl-PL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794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kwalifikowalność wydatków pod względem możliwości wystąpienia podwójnego finansowania lub konfliktu interesów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zatrudniania w projekcie pracowników instytucji uczestniczących w realizacji RPO WŁ,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np. czy pracownicy KOP nie pracują w projekcie, który oceniali?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3984146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kwalifikowalność wydatków związanych z zatrudnieniem personelu projektu na umowę o pracę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np. czy personel zaangażowany w projekcie nie ma wpisane w zakresie obowiązków wykonywanie innych poleceń zleconych przez przełożonego,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  <a:defRPr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5033707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zatrudnienie w JST poprzedzał otwarty nabór pracownika,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w przypadku części etatu prowadzona jest ewidencja czasu pracy i plan pracy?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3272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kwalifikowalność wydatków związanych z zaangażowaniem personelu projektu na podstawie umów cywilnoprawnych,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np. czy w umowach jest zapis o braku obowiązku osobistego świadczenia pracy,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czy prawidłowo rozliczane są koszty podróży,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7653219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jest ewidencja czasu pracy,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wynagrodzenie powiązane jest z efektywnością pracy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prowadzone są raporty/sprawozdania pokazujące powiązanie efektów prac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 celami i wskaźnikami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4665799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</a:t>
            </a:r>
            <a:r>
              <a:rPr lang="pl-PL" sz="2800" b="1" dirty="0" err="1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kwalifikowalnośći</a:t>
            </a:r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rachunkom cząstkowym towarzyszą dowody efektywności prac,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personel wybrano zgodnie z PZP lub zasadą konkurencyjności, gdy była taka konieczność</a:t>
            </a: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61750524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wydatków związanych z wynagrodzeniem osób, które wykonują więcej niż jedno zadanie/funkcję w ramach projektu lub są zatrudnione w więcej niż jednym projekcie pod względem:</a:t>
            </a:r>
          </a:p>
          <a:p>
            <a:pPr algn="just">
              <a:buClr>
                <a:srgbClr val="002060"/>
              </a:buCl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możliwości wystąpienia podwójnego finansowania, 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2187711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54421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Podwójne finansowanie przykład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Zawieranie umów o pracę/cywilnoprawnych na zadania, które mieszczą się w dotychczasowych zakresach obowiązków osób pełniących określone funkcje w projekcie), czy w przypadku kilku zleceń prace odbierane są protokołem.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8991697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178638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możliwości prawidłowej i efektywnej realizacji wszystkich zadań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powierzonych danej  osobie, biorąc pod uwagę obciążenie wynikające z realizacji kilku funkcji w projekcie/projektach (np. na podstawie ewidencji godzin i zadań realizowanych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projektów nie więcej niż 276 h/m-c.</a:t>
            </a:r>
            <a:endParaRPr lang="pl-PL" sz="28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1648712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178638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Weryfikacja kwalifikowalności wydatków na personel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 - dokumenty księgowe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747001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Listy płac, w tym wypłaty dodatków specjalnych,</a:t>
            </a:r>
          </a:p>
          <a:p>
            <a:pPr>
              <a:buClr>
                <a:srgbClr val="002060"/>
              </a:buCl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Listy wypłat 13-tki,</a:t>
            </a:r>
          </a:p>
          <a:p>
            <a:pPr>
              <a:buClr>
                <a:srgbClr val="002060"/>
              </a:buCl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Dokumenty DRA ZUS, Dokumenty PIT,</a:t>
            </a:r>
          </a:p>
          <a:p>
            <a:pPr>
              <a:buClr>
                <a:srgbClr val="002060"/>
              </a:buCl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Delegacje,</a:t>
            </a:r>
          </a:p>
          <a:p>
            <a:pPr>
              <a:buClr>
                <a:srgbClr val="002060"/>
              </a:buCl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Rachunki do umów cywilnoprawnych,</a:t>
            </a:r>
          </a:p>
          <a:p>
            <a:pPr>
              <a:buClr>
                <a:srgbClr val="002060"/>
              </a:buClr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Wyciągi z rachunku bankowego, dowody zapłaty,</a:t>
            </a:r>
          </a:p>
          <a:p>
            <a:pPr marL="0" indent="0">
              <a:buClr>
                <a:srgbClr val="002060"/>
              </a:buClr>
              <a:buNone/>
              <a:defRPr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5525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i umowy z nimi związane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Wariant 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(projektodawca)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Osoba odbywająca staż/praktykę zawodową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Pracodawca ( partner)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Zadaniem Beneficjenta  jest rekrutacja osób, które mają odbyć staż/praktykę oraz znalezienie pracodawcy.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9650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osobowe w kosztach pośrednich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 algn="just">
              <a:buNone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zamkniętym katalogu kosztów pośrednich znajdują się wydatki związane z kosztami osobowymi, w tym: </a:t>
            </a:r>
          </a:p>
          <a:p>
            <a:pPr marL="425196" algn="just"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zarządzania projektem,</a:t>
            </a:r>
          </a:p>
          <a:p>
            <a:pPr marL="425196" algn="just"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zarządu, tj. koszty wynagrodzenia osób uprawnionych do reprezentowania jednostki</a:t>
            </a: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9993912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Koszty osobowe w kosztach pośrednich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5196"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personelu obsługowego na potrzeby funkcjonowania jednostki, tj. koszty obsługi kadrowej, finansowej, administracyjnej, sekretariatu, kancelarii, obsługi prawnej</a:t>
            </a: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5196"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obsługi księgowej, </a:t>
            </a:r>
          </a:p>
          <a:p>
            <a:pPr marL="425196"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sprzątania pomieszczeń związanych z obsługą administracyjną projektu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4488488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Wynagradzanie nauczycieli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Nauczycielom, którzy w ramach programów finansowanych ze środków pochodzących z budżetu UE prowadzą zajęcia bezpośrednio z uczniami lub wychowankami albo na ich rzecz, za każdą godzinę prowadzenia tych zajęć przysługuje wynagrodzenie w wysokości ustalonej w sposób określony jak za godziny ponadwymiarowe.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2286265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Wynagradzanie nauczycieli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94969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Zajęcia te nie są wliczane do tygodniowego obowiązkowego wymiaru godzin zajęć dydaktycznych, wychowawczych i opiekuńczych, prowadzonych bezpośrednio z uczniami lub wychowankami albo na ich rzecz.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0815237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Wynagradzanie nauczycieli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Wynagrodzenia nauczycieli za pracę w projektach nie uwzględnia się przy obliczaniu kwot wydatkowanych na średnie wynagrodzenia nauczycieli.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 zgodą IP/IZ nauczyciela można zatrudnić na umowę zlecenia, jeśli wykonuje pracę rodzajowo różną. Ponadto może mieć umowę o dzieło, gdy wykonuje dzieło na rzecz projektu.</a:t>
            </a:r>
          </a:p>
          <a:p>
            <a:pPr marL="0" indent="0" algn="just">
              <a:buNone/>
            </a:pPr>
            <a:endParaRPr lang="pl-PL" sz="28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5482042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Umowy cywilnoprawne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umów cywilnoprawnych obowiązują postępowania wyboru wykonawców wskazane w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i wytycznych w zakresie  kwalifikowania wydatków.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Należy stosować stawki rynkowe do kwot wskazanych w dokumentacji konkursowej.</a:t>
            </a:r>
          </a:p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Potrzebna jest ewidencja czasu pracy i miesięczne wypłaty min 14,70 zł/h ( 2019 r.)</a:t>
            </a:r>
          </a:p>
          <a:p>
            <a:pPr marL="0" indent="0" algn="just">
              <a:buNone/>
            </a:pPr>
            <a:endParaRPr lang="pl-PL" sz="28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9134057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Wolontariat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Wartość świadczeń wykonywanych przez wolontariusza określa się z uwzględnieniem: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ilości poświęconego czasu na ich wykonanie,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średniej stawki godzinowej lub dziennej za dany rodzaj świadczeń.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Rozlicza się notą księgową. 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Warunek – zapis taki musi wynikać z </a:t>
            </a:r>
            <a:r>
              <a:rPr lang="pl-PL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3304898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Wolontariat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Wycena nieodpłatnej dobrowolnej pracy musi uwzględniać wszystkie koszty, które zostałyby poniesione w przypadku jej odpłatnego wykonywania przez podmiot działający </a:t>
            </a:r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zasadach rynkowych 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koszt składek na ubezpieczenia społeczne, wszystkie pozostałe koszty wynikające z charakteru  danego świadczenia.</a:t>
            </a:r>
          </a:p>
          <a:p>
            <a:pPr marL="82296" indent="0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8235416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Personel w projektach zdrowotnych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IZ nie określiła stawek rynkowych dla projektów zdrowotnych, więc są one realizowane zgodnie z ogólnymi zasadami tj. Wytycznymi w zakresie kwalifikowania wydatków oraz odnośnymi przepisami prawa.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93235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Personel w projektach zdrowotnych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UWAGA: w przypadku angażowania osób na umowy cywilnoprawne należy respektować procedury wynikające z Wytycznych (zasada konkurencyjności, rozeznanie rynku) i przepisów prawa (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pzp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26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i umowy z nimi związane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II wariancie organizacja stażu/praktyki wymaga podpisania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umowy dwustronnej pomiędzy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osobą kierowaną na staż/praktykę oraz pracodawcą.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Wariant III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(projektodawca) – pracodawca)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Osoba odbywająca staż/praktykę zawodową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 Umowa dwustronna)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317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Personel w projektach zdrowotnych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Jeśli wnioskodawcą i/lub partnerem jest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poz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prowadzony przez lekarza zarejestrowanego, jako jednoosobowa działalność gospodarcza, rozliczenie jego wynagrodzenia powinno być opisane w budżecie w np. sposób następujący: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6182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Personel w projektach zdrowotnych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Lekarz ( samozatrudnienie, 5000 zł brutto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brutto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nota księgowa obciążeniowa)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uzasadnieniu należy napisać ile godzin przeznacza na projekt i konkretnie jakie czynności będzie w nim wykonywać np. badania przesiewowe w kierunku wykrycia raka szyjki macicy, liczba godzin, liczba kobiet planowanych do przebadania.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7561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 etapie rozliczenia końcowego wniosku o płatność kwalifikowalność wydatków w projekcie oceniana jest w odniesieniu do stopnia osiągnięcia założeń merytorycznych określonych we wniosku o dofinansowanie projektu, co jest określane jako „reguła proporcjonalności”.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5379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-1" y="1844824"/>
            <a:ext cx="9108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Założenia merytoryczne projektu mierzone są poprzez wskaźniki produktu i rezultatu bezpośredniego, określone we wniosku o dofinansowanie. W przypadku ich nieosiągnięcia IP/IZ może uznać wszystkie lub odpowiednią część wydatków dotychczas rozliczonych w ramach projektu za niekwalifikowalne. Nie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odtyczy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wskaźników horyzontalnych.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7914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niekwalifikowalne z tytułu reguły proporcjonalności obejmują wydatki związane z zadaniem merytorycznym (zadaniami merytorycznymi), którego/-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ych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założenia nie zostały osiągnięte oraz proporcjonalnie koszty pośrednie.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9756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Właściwa instytucja będąca stroną umowy o dofinansowanie projektu podejmuje decyzję o: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odstąpieniu od rozliczenia projektu zgodnie z regułą proporcjonalności w przypadku wystąpienia siły wyższej,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6216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Reguła proporcjonalności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obniżeniu wysokości albo odstąpieniu od żądania zwrotu wydatków niekwalifikowalnych z tytułu reguły proporcjonalności, jeśli beneficjent o to wnioskuje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 należycie uzasadni przyczyny nieosiągnięcia założeń, w szczególności wykaże swoje starania zmierzające do osiągnięcia założeń projektu.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7243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Źródła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Przepisy krajowe i unijne związane z tematyką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Instruktaże Ministerstwa Inwestycji i Rozwoju ze strony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www.power.gov.pl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Opracowania własne.</a:t>
            </a:r>
          </a:p>
        </p:txBody>
      </p:sp>
    </p:spTree>
    <p:extLst>
      <p:ext uri="{BB962C8B-B14F-4D97-AF65-F5344CB8AC3E}">
        <p14:creationId xmlns:p14="http://schemas.microsoft.com/office/powerpoint/2010/main" val="261950861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924944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Dziękuję za uwagę</a:t>
            </a:r>
            <a:endParaRPr lang="pl-PL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11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Minimalny zakres umowy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nazwę formy wsparcia: staż/praktyka zawodowa;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określenie stron umowy (nazwa i adres pracodawcy oraz nazwa i adres beneficjenta)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dane uczestnika projektu odbywającego staż/praktykę zawodową: imię i nazwisko, PESEL, data urodzenia, adres zameldowania/zamieszkania;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6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Minimalny zakres umowy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dane opiekuna uczestnika projektu odbywającego staż/praktykę zawodową, w tym imię i nazwisko, zajmowane stanowisko, wykształcenie;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e) miejsce odbywania stażu/praktyki zawodowej;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f) datę rozpoczęcia i zakończenia stażu/praktyki zawodowej;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51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Minimalny zakres umowy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g) wysokość przewidywanego stypendium stażowego;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h) numer i tytuł projektu, w ramach którego realizowany jest staż/praktyka zawodowa;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i) program stażu/praktyki zawodowej;</a:t>
            </a: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457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Minimalny zakres umowy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j) zobowiązanie pracodawcy do zapewnienia należytej realizacji stażu/praktyki zawodowej, zgodnie z ustalonym programem;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k) prawa i obowiązki uczestnika praktyki/stażu;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l) prawa i obowiązki pracodawcy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m) prawa i obowiązki beneficjenta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8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2060848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okresie odbywania stażu stażyście przysługuje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stypendium stażowe, które miesięcznie wynosi 120% zasiłku dla bezrobotnych,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jeżeli miesięczna liczba godzin stażu wynosi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 mniej niż 160 h/m-c,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niższego miesięcznego wymiaru godzin, wysokość stypendium ustala się proporcjonalnie.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5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Spis treści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Ogólne zasady rozliczania projektów EFS.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Podpisywanie umów w projektach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Kwalifikowalność uczestników projektów, 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Baza personelu,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Dodatki lub wynagrodzenia wypłacane przez stronę trzecią w projektach finansowanych ze środków EFS.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42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2060848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osób z niepełnosprawnością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zaliczonych do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znacznego lub umiarkowanego stopnia niepełnosprawności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miesięczne stypendium przysługuje pod warunkiem, że miesięczna liczba godzin stażu wynosi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 mniej niż 140 godzin miesięcznie.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12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2060848"/>
            <a:ext cx="903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Kwota stypendium stażowego jest kwotą brutto nieuwzględniającą składek na ubezpieczenia społeczne płaconych w całości przez płatnika, tj. podmiot kierujący na staż.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4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 a ZUS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-756592" y="1792775"/>
            <a:ext cx="986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Stażyści pobierający stypendium stażowe w okresie odbywania stażu podlegają      obowiązkowo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ubezpieczeniom emerytalnemu i rentowym, jeśli nie mają innych  tytułów powodujących obowiązek ubezpieczeń społecznych.</a:t>
            </a:r>
          </a:p>
          <a:p>
            <a:pPr lvl="2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Płatnikiem składek za te osoby jest podmiot kierujący na staż.</a:t>
            </a:r>
          </a:p>
          <a:p>
            <a:pPr lvl="2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672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 a ZUS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55412" y="1776553"/>
            <a:ext cx="885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Stażyści objęci są ubezpieczeniem zdrowotnym oraz od następstw nieszczęśliwych wypadków/ z tytułu wypadku przy pracy lub choroby zawodowej.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 tego ubezpieczenia jest ponoszony przez podmiot kierujący na staż. Składki ZUS nie wchodzą do kwoty stypendium stażowego. </a:t>
            </a:r>
          </a:p>
        </p:txBody>
      </p:sp>
    </p:spTree>
    <p:extLst>
      <p:ext uri="{BB962C8B-B14F-4D97-AF65-F5344CB8AC3E}">
        <p14:creationId xmlns:p14="http://schemas.microsoft.com/office/powerpoint/2010/main" val="3164903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Stypendia stażowe a nieobecności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55412" y="1776553"/>
            <a:ext cx="885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Przysługują 2 dni wolne za każde 30 dni kalendarzowych odbytego stażu.</a:t>
            </a:r>
          </a:p>
          <a:p>
            <a:pPr marL="268288" indent="0"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Prawo do stypendium stażowego za okres udokumentowanej niezdolności do pracy, przypadający w okresie odbywania stażu.</a:t>
            </a:r>
          </a:p>
        </p:txBody>
      </p:sp>
    </p:spTree>
    <p:extLst>
      <p:ext uri="{BB962C8B-B14F-4D97-AF65-F5344CB8AC3E}">
        <p14:creationId xmlns:p14="http://schemas.microsoft.com/office/powerpoint/2010/main" val="117917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2166" y="2090172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Umowa reguluje zasady refundacji wynagrodzenia opiekuna stażysty z określeniem dokumentów składanych wraz z wnioskiem o refundację oraz dokumentów, którymi powinien dysponować przyjmujący na staż w przypadku kontroli przeprowadzanych przez organizatora stażu lub organy uprawnione.</a:t>
            </a:r>
          </a:p>
        </p:txBody>
      </p:sp>
    </p:spTree>
    <p:extLst>
      <p:ext uri="{BB962C8B-B14F-4D97-AF65-F5344CB8AC3E}">
        <p14:creationId xmlns:p14="http://schemas.microsoft.com/office/powerpoint/2010/main" val="2806781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Koszty wynagrodzenia opiekuna stażysty są kwalifikowalne, o ile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uwzględniają jedną z  poniższych opcji i wynikają z założeń porozumienia w sprawie realizacji stażu: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refundację podmiotowi przyjmującemu na staż dotychczasowego wynagrodzenia opiekuna stażysty (…)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74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(…) w przypadku oddelegowania go wyłącznie do realizacji zadań związanych z opieką nad grupą stażystów, pod warunkiem, że nadzoruje pracę więcej niż 3 stażystów i jest to uzasadnione specyfiką stażu;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nie przysługuje w przypadku jednoosobowej działalności gospodarczej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38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refundację części wynagrodzenia w przypadku częściowego zwolnienia od obowiązku świadczenia pracy w wysokości max 500 zł brutto/-m-c za opiekę nad pierwszym stażystą i max 250 zł brutto/m-c za kolejnego stażystę, przy czym opiekun może otrzymać refundację za opiekę nad max 3 stażystami;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45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refundację dodatku do wynagrodzenia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opiekuna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gdy nie został zwolniony od obowiązku świadczenia pracy w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wysokości max 500 zł brutto/m-c za opiekę nad pierwszym stażystą i max 250 zł brutto/m-c za każdego kolejnego stażystę, przy czym opiekun może otrzymać refundację za opiekę nad maksymalnie 3 stażystami.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6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Spis treści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Poprawne dokumentowanie wydatków na personel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Uproszczone metody rozliczania wydatków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Weryfikacja kwalifikowalności wydatków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Weryfikacja poprawności dokumentacji rozliczeniowej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Zatrudnienie nauczycieli w projekcie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Zatrudnianie personelu w projektach zdrowotnych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Reguła proporcjonalności</a:t>
            </a:r>
          </a:p>
        </p:txBody>
      </p:sp>
    </p:spTree>
    <p:extLst>
      <p:ext uri="{BB962C8B-B14F-4D97-AF65-F5344CB8AC3E}">
        <p14:creationId xmlns:p14="http://schemas.microsoft.com/office/powerpoint/2010/main" val="662976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Wynagrodzenie opiekuna stażu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Funkcje opiekuna stażysty może pełnić wyłącznie osoba posiadająca co najmniej sześciomiesięczny staż pracy na danym stanowisku, na którym odbywa się staż lub co najmniej dwunastomiesięczne doświadczenie w branży/dziedzinie, w jakiej realizowany jest staż.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UWAGA: kwalifikuje się wynagrodzenie brutto bez kosztów pracodawcy.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281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rozliczaniem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Regulamin wypłaty stypendium stażowego/szkoleniowego ze wskazaniem kwoty należnej za godzinę;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Regulamin powinien określać kwestię składek ZUS;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Inny przykładowy zapis: 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2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rozliczaniem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Uczestnik projektu, który podjął zatrudnienie, inną pracę zarobkową lub działalność gospodarczą, nadal może kontynuować udział w projekcie, jednakże w tym momencie przysługuje mu stypendium w wysokości 20% kwoty zasiłku, niezależnie od wymiaru godzin szkolenia;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Oświadczenie osoby pobierającej stypendium ( do celów ZUS);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66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rozliczaniem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Umowa uczestnictwa;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Miesięczna lista wypłat stypendiów;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Oświadczenie w sprawie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rach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bankowego uczestnika;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Kserokopia zaświadczenia o odbyciu stażu;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Wniosek o przyznanie stypendium stażowego;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Dziennik stażu (uczniowie);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29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rozliczaniem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Załącznikami do Wniosku jest np..: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Wypełniona przez ucznia i podpisana przez właściwe osoby Karta czasu odbywania stażu, którego wzór opracował Beneficjent.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Wypełniony i podpisany przez właściwe osoby Certyfikat odbycia stażu, 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9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staży/praktyk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Staże/praktyki zawodowe realizowane w ramach projektu powinny być udokumentowane w sposób umożliwiający określenie co najmniej: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1) organizatora stażu/praktyki zawodowej;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2) uczestników stażu/praktyki zawodowej i ich danych kontaktowych;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95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staży/praktyk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3) terminu i miejsca odbywania stażu/praktyki zawodowej;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4) zakresu stażu/praktyki zawodowej, w tym programu i harmonogramu;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5) liczby godzin stażu/praktyki zawodowej;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6) przekazanych uczestnikom materiałów;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71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staży/praktyk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7) faktu zakończenia formy wsparcia;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8) oceny stażu/praktyki zawodowej dokonanej przez jego uczestników;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9) wydatków kwalifikowanych w ramach realizowanego projektu poniesionych podczas stażu/praktyki zawodowej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33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staży/praktyk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Cd 9: w tym kosztów dojazdu uczestników, kosztów wyżywienia, zakwaterowania, a także opieki nad dziećmi i osobami zależnymi, o ile beneficjent założył takie wparcie we wniosku, liczby i wartości wypłaconych stypendiów).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82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 czas trwania praktyki zawodowej lub stażu zawodowego jest zawierana pisemna umowa pomiędzy stronami zaangażowanymi w realizację praktyki zawodowej lub stażu zawodowego.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Umowa powinna określać co najmniej wskazanie liczby godzin praktyki zawodowej lub stażu zawodowego,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5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Ogólne zasady rozliczania projektów EFS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Rozliczanie wydatków odbywa się w SL2014.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składa wnioski o płatność min 1 na 3 m-ce.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Przesyła również skany dokumentów księgowych wybranych w ramach próby przez  opiekuna projektu.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projektów ryczałtowych Beneficjent wysyła z WNP dokumenty wskazane w umowie o dofinansowanie projektu.</a:t>
            </a:r>
          </a:p>
        </p:txBody>
      </p:sp>
    </p:spTree>
    <p:extLst>
      <p:ext uri="{BB962C8B-B14F-4D97-AF65-F5344CB8AC3E}">
        <p14:creationId xmlns:p14="http://schemas.microsoft.com/office/powerpoint/2010/main" val="9912401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(cd) okres realizacji i miejsce odbywania praktyki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zawodowej lub stażu zawodowego,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wynagrodzenie praktykanta lub stażysty, 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zobowiązanie do wyznaczenia opiekuna praktykanta lub stażysty po stronie podmiotu przyjmującego na praktykę zawodową lub staż zawodowy.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12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stypendium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Przysługuje za 150 h/m-c.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Wysokość stypendium określa IZ RPO, niemniej nie może ona przekroczyć połowy średniego wynagrodzenia (brutto) za pracę w danym województwie, wyliczaną na podstawie aktualnych danych GUS.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973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zawodowe - stypendium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kształcenia zawodowego praktycznego wysokość stypendium nie może być niższa niż to wynika z przepisów w sprawie przygotowania zawodowego młodocianych i ich wynagradzania, regulujących zasady wynagradzania młodocianych w kolejnych latach nauki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500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1 opiekun praktyki lub stażu/ max 6 praktykantów lub stażystów. Koszty wynagrodzenia opiekuna opcje: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i) refundacja wynagrodzenia opiekuna w zakresie odpowiadającym częściowemu lub całkowitemu zwolnieniu go od świadczenia pracy w wysokości obliczonej jak za urlop wypoczynkowy, max 5000 zł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brutto.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686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i) (cd) wysokość wynagrodzenia nalicza się proporcjonalnie do liczby godzin stażu zawodowego zrealizowanych przez uczniów;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ii) refundację dodatku do wynagrodzenia opiekuna praktykanta lub stażysty, gdy nie został zwolniony od świadczenia pracy, 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10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28135" y="1868504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ii) ( cd) max 10% zasadniczego wynagrodzenia wraz ze wszystkimi składnikami wynagrodzenia wynikającego ze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zwiększonego zakresu zadań, max 500 zł brutto, za 150 h. Wysokość wynagrodzenia nalicza się proporcjonalnie do liczby godzin praktyki zawodowej lub stażu zawodowego zrealizowanych przez uczniów);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32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Staże uczniowskie - opiekun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iii) refundację wynagrodzenia opiekuna praktykanta, który będzie pełnił funkcję instruktora praktycznej nauki zawodu i dla którego praca z uczniami będzie stanowić podstawowe zajęcie – do wysokości wynagrodzenia określonego w § 9 ust. 2 pkt 1 rozporządzenia MEN w sprawie praktycznej nauki zawodu;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39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Uczestnicy -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osoby i podmioty, które można zidentyfikować i uzyskać od nich dane niezbędne do określenia wspólnych wskaźników produktu (w przypadku osób fizycznych oraz wsparcia pracowników instytucji dotyczących co najmniej płci, statusu na rynku pracy, wieku, wykształcenia) i dla których planowane jest poniesienie określonego wydatku.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795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Zakres danych uzyskiwanych od uczestników wskazano w zał. nr 7 do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Wytycznych w zakresie monitorowania postępu rzeczowego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należy wykazywać jako uczestników osób i podmiotów niekorzystających z bezpośredniego wsparcia. 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036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Bezpośrednie wsparcie uczestnika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to wsparcie, na które zostały przeznaczone określone środki finansowe.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Wsparcie świadczone jest na rzecz konkretnej osoby i prowadzi do uzyskania korzyści przez uczestnika (np. nabycia kompetencji, podjęcia zatrudnienia).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3200" dirty="0">
              <a:latin typeface="Garamond" panose="02020404030301010803" pitchFamily="18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8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Ogólne zasady rozliczania projektów EFS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podaje również informacje na temat przebiegu rzeczowego projektu i osiągnięć w zakresie wskaźników.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Aby uzyskać kolejną transzę zaliczki musi rozliczyć min 70% skumulowanych transz dotychczasowo pobranej zaliczki.</a:t>
            </a:r>
          </a:p>
        </p:txBody>
      </p:sp>
    </p:spTree>
    <p:extLst>
      <p:ext uri="{BB962C8B-B14F-4D97-AF65-F5344CB8AC3E}">
        <p14:creationId xmlns:p14="http://schemas.microsoft.com/office/powerpoint/2010/main" val="742973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spełnienie kryteriów ustanowionych w PO, SZOOP, regulaminie konkursu/dokumentacji dot. projektów pozakonkursowych i wniosku o dofinansowanie;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spełnienie kryteriów ustanowionych w przepisach prawa powszechnie obowiązującego;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661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uzyskanie danych o osobie fizycznej, o których mowa w załączniku nr 1 i 21 (o ile zał. nr 2 dotyczy) do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rozporz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EFS (nr 1304/2013) lub danych podmiotu potrzebnych do monitorowania wskaźników kluczowych oraz przeprowadzenia ewaluacji (są to dane wskazane w załączniku do umowy o dofinansowanie projektu);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3200" dirty="0">
              <a:latin typeface="Garamond" panose="02020404030301010803" pitchFamily="18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55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zobowiązanie osoby fizycznej do przekazania informacji na temat jej sytuacji po opuszczeniu projektu;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złożenie przez osobę fizyczną (lub jej opiekuna prawnego) oświadczenia o przyjęciu przez nią do wiadomości informacji, o których mowa w RODO.</a:t>
            </a:r>
          </a:p>
          <a:p>
            <a:endParaRPr lang="pl-PL" sz="3200" dirty="0">
              <a:latin typeface="Garamond" panose="02020404030301010803" pitchFamily="18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345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Jeśli uczestnik/opiekun prawny odmówi podania danych wrażliwych można taką osobę zakwalifikować, ale udokumentować, że podjęto działania w celu pozyskania danych – wyjątek grupa docelowa charakteryzuje się przedmiotowymi cechami – wtedy uczestnik, który nie podał danych będzie niekwalifikowalny.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943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Warunków kwalifikowalności określonych dla uczestników konkretnego projektu należy szukać we wniosku o dofinansowanie, gdzie beneficjent określa grupę docelową projektu adekwatną do właściwego celu szczegółowego, tzn. wskazuje kogo obejmie wsparciem bezpośrednim oraz jakie są cechy jego uczestników (osób lub podmiotów). 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543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Jeśli PO, SZOOP, czy regulamin konkursu/dokumentacja dot. projektów pozakonkursowych przewidują udzielenie wsparcia osobom (instytucjom) o konkretnych cechach, powinno to znaleźć odzwierciedlenie we wniosku o dofinansowanie. 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815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Istotne cechy uczestnika projektu określone we wniosku o dofinansowanie to przede wszystkim: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wiek,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status na rynku pracy,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wykształcenie,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płeć,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niepełnosprawność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660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przypadku, gdy dana cecha osób, do których skierowane będzie wsparcie, nie ma znaczenia w kontekście realizacji projektu (czy kryteriów wyboru projektu) beneficjent nie musi jej uwzględniać w opisie grupy docelowej.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2980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Gdyby nieistotna cecha została określona przez beneficjenta – uczestnik projektu będzie musiał ją spełniać.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Weryfikacja spełnienia cech przez uczestnika projektu przebiega przede wszystkim na podstawie dokumentów (oświadczenia lub zaświadczenia) wskazanych we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852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Gdy wsparcie w projekcie nie jest dedykowane danej grupie, ale uczestniczy ona w projekcie z uwagi na spełnienie sprecyzowanych kryteriów rekrutacji, wówczas nie ma obowiązku weryfikacji cech danej osoby, które nie służą spełnieniu kryteriów rekrutacji do projektu.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7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Ogólne zasady rozliczania projektów EFS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Dokumenty księgowe muszą być w całości opłacone, zaksięgowane/zaewidencjonowane, opisane zgodnie z wymogami i dopiero zeskanowane i przesłane do opiekuna, w razie ich wyboru.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Beneficjent informuje w SL2014 o problemach w projekcie i sposobach ich minimalizowania.</a:t>
            </a:r>
          </a:p>
        </p:txBody>
      </p:sp>
    </p:spTree>
    <p:extLst>
      <p:ext uri="{BB962C8B-B14F-4D97-AF65-F5344CB8AC3E}">
        <p14:creationId xmlns:p14="http://schemas.microsoft.com/office/powerpoint/2010/main" val="38023698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Kwalifikowalność uczestników – warunki uczestnictwa w projekcie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PRZYKŁAD: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ma potrzeby pozyskiwania orzeczenia o niepełnosprawności w przypadku, gdy osoby z niepełnosprawnościami nie są wskazane jako grupa docelowa projektu, a ich udział nie jest premiowany).</a:t>
            </a:r>
            <a:endParaRPr lang="pl-PL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76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Zaświadczenie a oświadczenie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9672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Zaświadczenie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może być wymagane tylko wtedy, gdy istnieje dokument potwierdzający spełnienie określonego kryterium przez uczestnika projektu np. zaświadczenie lekarskie;  zaświadczenie o wolontariacie wydane przez pracodawcę, zaświadczenie o zatrudnieniu ( a nie umowa o pracę!).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330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Zaświadczenie a oświadczenie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Przykłady zastosowania oświadczeń na potwierdzenie cech: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przynależność do mniejszości narodowej lub etnicznej;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bezdomność;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wykluczenie;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przemoc w rodzinie;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korzystanie z pomocy żywieniowej.  </a:t>
            </a:r>
          </a:p>
          <a:p>
            <a:endParaRPr lang="pl-PL" sz="2800" b="1" dirty="0">
              <a:latin typeface="Garamond" panose="02020404030301010803" pitchFamily="18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537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Badanie kwalifikowalności uczestnika – obowiązki Beneficjenta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przeprowadzenie rekrutacji uczestników projektu (UP) zgodnie z kryteriami udziału w projekcie określonymi we wniosku o dofinansowanie, w oparciu o dokumenty, które potwierdzają kwalifikowalność danej osoby,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weryfikacja kwalifikowalności UP przebiegająca na podstawie zaświadczeń lub oświadczeń,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046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Badanie kwalifikowalności uczestnika – obowiązki Beneficjenta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zgromadzenie dokumentów (zaświadczeń i oświadczeń) potwierdzających kwalifikowalność UP w celu zapewnienia właściwej ścieżki audytu;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potwierdzenie we WNP kwalifikowalności UP poprzez przekazanie dokumentacji źródłowej (oświadczeń lub zaświadczeń potwierdzających kwalifikowalność UP) min 5% UP z  danego okresu rozliczeniowego.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456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Badanie kwalifikowalności uczestnika – obowiązki Beneficjenta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poddanie się kontroli prowadzonej w miejscu realizacji projektu lub w siedzibie beneficjenta przez uprawnioną instytucję i zapewnienie instytucji prawa wglądu do dokumentacji źródłowej potwierdzającej kwalifikowalność co najmniej 10% osób/podmiotów objętych wsparciem.</a:t>
            </a:r>
          </a:p>
          <a:p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073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Beneficjent wprowadza na bieżąco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następujących danych do systemu SL2014:</a:t>
            </a:r>
            <a:endParaRPr lang="pl-PL" alt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a) dane dotyczące personelu projektu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w tym: nr PESEL, imię, nazwisko, </a:t>
            </a:r>
          </a:p>
          <a:p>
            <a:pPr algn="just"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b) dane dotyczące formy zaangażowania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personelu w ramach projektu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804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b) (cd)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stanowisko, forma zaangażowania w projekcie, data zaangażowania, okres zaangażowania, wymiar czasu pracy oraz godziny pracy, jeśli zostały określone w dokumentach związanych z jej zaangażowaniem,</a:t>
            </a:r>
          </a:p>
          <a:p>
            <a:pPr algn="just">
              <a:buNone/>
            </a:pPr>
            <a:r>
              <a:rPr lang="pl-PL" alt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c) w zakresie protokołów 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dane dotyczące godzin zaangażowania ( od godz. do godz.)za dany miesiąc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2779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Wprowadza się dane personelu rozliczanego w ramach kosztów bezpośrednich, a nie osób rozliczanych w ramach kosztów pośrednich, np. Koordynatora projektu, ani w ramach kwot ryczałtowych i stawek jednostkowych </a:t>
            </a:r>
            <a:r>
              <a:rPr lang="pl-PL" sz="2800" dirty="0"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DF6A0F3-2EC7-4A76-8562-B7164BCA22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9040"/>
            <a:ext cx="87439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623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0" y="1715240"/>
            <a:ext cx="9144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Personel Projektu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zawiera numery PESEL osób dotychczas zarejestrowanych w systemie.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Aby rozpocząć dodawanie informacji o osobie należy wybrać funkcję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Dodaj personel.</a:t>
            </a:r>
          </a:p>
          <a:p>
            <a:pPr algn="just"/>
            <a:r>
              <a:rPr lang="pl-PL" sz="2800" dirty="0"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5076403-6DC1-4795-92BF-CD1F77BF3F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3800474"/>
            <a:ext cx="381000" cy="371475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5AEBB6E4-0356-4E9D-8F90-F18583E7CEC9}"/>
              </a:ext>
            </a:extLst>
          </p:cNvPr>
          <p:cNvSpPr/>
          <p:nvPr/>
        </p:nvSpPr>
        <p:spPr>
          <a:xfrm>
            <a:off x="144000" y="4304619"/>
            <a:ext cx="885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Pola: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Status, Data przesłania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Data wycofania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uzupełniane są automatycznie.</a:t>
            </a:r>
          </a:p>
          <a:p>
            <a:pPr algn="just"/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2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Personel projektu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osoby zaangażowane do realizacji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zadań lub czynności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projektu na podstawie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stosunku pracy, 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osoby samozatrudnione, </a:t>
            </a:r>
          </a:p>
          <a:p>
            <a:pPr algn="just">
              <a:buFontTx/>
              <a:buChar char="-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osoby współpracujące oraz wolontariusze.</a:t>
            </a:r>
          </a:p>
        </p:txBody>
      </p:sp>
    </p:spTree>
    <p:extLst>
      <p:ext uri="{BB962C8B-B14F-4D97-AF65-F5344CB8AC3E}">
        <p14:creationId xmlns:p14="http://schemas.microsoft.com/office/powerpoint/2010/main" val="5044096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należy wypełnić pola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312287" y="1686680"/>
            <a:ext cx="8820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KRAJ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- wybrać właściwą wartość z listy rozwijalnej,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PESEL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wprowadzić nr PESEL danej osoby,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IMIĘ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– wprowadzić imię danej osoby,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NAZWISKO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-  wprowadzić nazwisko danej osoby,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UWAGI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- można wskazać dodatkowe informacje na temat sposobu zaangażowania do projektu, np. w ramach wolontariatu oraz dodać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STANOWISKO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496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należy wypełnić pola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2661" y="1694070"/>
            <a:ext cx="8820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FORMA ZAANGAŻOWANIA (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nna forma zaangażowania; Kontrakt; Oddelegowanie; Stosunek pracy;  Stosunek pracy - dodatek; Samozatrudnienie; Umowa o dzieło; Umowa zlecenie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DATA ZAANGAŻOWANIA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należy wprowadzić datę zaangażowania danej osoby do pracy w projekcie na. np. data podpisania umowy, data oddelegowania.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5286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należy wypełnić pola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2661" y="1694070"/>
            <a:ext cx="8820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OKRES ZAANGAŻOWANIA OD/DO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należy wprowadzić daty rozpoczęcia i zakończenia pracy danej osoby w projekcie na wskazanym stanowisku. 	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WYMIAR CZASU PRACY/WYMIAR ETATU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w przypadku etatu, należy zaznaczyć pole 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Wymiar etatu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 wprowadzić konkretną wartość liczbową. </a:t>
            </a:r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53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należy wypełnić pola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2661" y="1694070"/>
            <a:ext cx="8820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WYMIAR CZASU PRACY/LICZBA GODZIN W MIESIĄCU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uzasadnionym przypadku można zaznaczyć to pole i w dodatkowym polu wprowadzić wartość liczbową.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 wprowadzeniu wszystkich danych należy zapisać formularz. Wysłanie formularza jest możliwe poprzez funkcję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Prześlij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Prześlij wiele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A323B2E-057C-4567-834A-1019B0A8C6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687680"/>
            <a:ext cx="857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017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należy wypełnić pola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2661" y="1694070"/>
            <a:ext cx="8820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 zapisaniu informacji dotyczącej personelu, należy uzupełnić dział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Czas pracy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poprzez podanie szczegółowych informacji o czasie pracy danej osoby, przy czym: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Można wykazać kilka przedziałów godzinowych dla jednego dnia (np.: jeżeli personel pracuje kilka godzin rano i po południu).</a:t>
            </a: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969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należy wypełnić pola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2661" y="1694070"/>
            <a:ext cx="88200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Godziny lekcyjne należy przeliczyć na godziny zegarowe.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Czas pracy jest zablokowany do edycji dla informacji o statusie: przesłany. Aby poprawić dane w zakresie czasu pracy dla przesłanego miesiąca, należy najpierw poprosić instytucję o wycofanie formularza.</a:t>
            </a:r>
          </a:p>
          <a:p>
            <a:pPr algn="just"/>
            <a:endParaRPr lang="pl-PL" sz="28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683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czas pracy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2661" y="1694070"/>
            <a:ext cx="8820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Aby uzupełnić czas pracy danej osoby, należy najpierw wybrać odpowiednie stanowisko, skorzystać z funkcji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Edytuj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Inicjuj dane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pozwala na określenie czasu pracy w dniach oraz godzinach.</a:t>
            </a: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2FA5081-6013-46A3-A6D6-FD4966CFF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55" y="2564388"/>
            <a:ext cx="533400" cy="58102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F84EA508-5F1A-423B-9407-D71066C33F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715" y="4592430"/>
            <a:ext cx="5238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980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5" y="548680"/>
            <a:ext cx="655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Baza personelu – czas pracy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2661" y="1694070"/>
            <a:ext cx="8820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pl-PL" sz="3200" dirty="0">
              <a:latin typeface="Garamond" panose="02020404030301010803" pitchFamily="18" charset="0"/>
            </a:endParaRPr>
          </a:p>
          <a:p>
            <a:pPr algn="just"/>
            <a:endParaRPr lang="pl-PL" sz="3200" dirty="0">
              <a:latin typeface="Garamond" panose="02020404030301010803" pitchFamily="18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A4C0DB48-DBE0-417F-B6B7-699559E1B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6" y="1847910"/>
            <a:ext cx="5086350" cy="2628900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46E47780-700F-4EC1-BD88-03699B5A2707}"/>
              </a:ext>
            </a:extLst>
          </p:cNvPr>
          <p:cNvSpPr/>
          <p:nvPr/>
        </p:nvSpPr>
        <p:spPr>
          <a:xfrm>
            <a:off x="26687" y="4541521"/>
            <a:ext cx="910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Aby przesłać informacje o czasie pracy, należy skorzystać z funkcji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Prześlij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Prześlij wiele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700954EE-76C6-4E96-A86D-1B9A1B77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799" y="5084089"/>
            <a:ext cx="857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884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Dodatki lub wynagrodzenia wypłacane przez stronę trzecią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Dodatki lub wynagrodzenia wypłacane przez stronę trzecią na rzecz uczestników danego projektu, np. wkład wnoszony przez pracodawcę w przypadku szkoleń dla przedsiębiorców w formie wynagrodzenia pracownika skierowanego na szkolenie i poświadczone beneficjentowi są kwalifikowalne.</a:t>
            </a:r>
          </a:p>
        </p:txBody>
      </p:sp>
    </p:spTree>
    <p:extLst>
      <p:ext uri="{BB962C8B-B14F-4D97-AF65-F5344CB8AC3E}">
        <p14:creationId xmlns:p14="http://schemas.microsoft.com/office/powerpoint/2010/main" val="16668891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Dodatki lub wynagrodzenia wypłacane przez stronę trzecią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WARUNEK: zostały one poniesione zgodnie z przepisami krajowymi, z uwzględnieniem zasad wynikających z ustawy o rachunkowości.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Wkład rozliczany jest na podstawie oświadczenia składanego przez podmioty wypłacające pozwalającego na identyfikację uczestników projektu oraz wysokości wkładu w odniesieniu do każdego z nich.</a:t>
            </a:r>
          </a:p>
        </p:txBody>
      </p:sp>
    </p:spTree>
    <p:extLst>
      <p:ext uri="{BB962C8B-B14F-4D97-AF65-F5344CB8AC3E}">
        <p14:creationId xmlns:p14="http://schemas.microsoft.com/office/powerpoint/2010/main" val="198647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Personel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Osoby współpracujące: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definicja została opisana w ustawie o systemie ubezpieczeń społecznych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małżonek,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dzieci własne lub dzieci drugiego małżonka i dzieci przysposobione,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   rodzice,  macocha i ojczym,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pozostających we wspólnym gospodarstwie domowym i współpracujących przy prowadzeniu działalności. </a:t>
            </a:r>
          </a:p>
        </p:txBody>
      </p:sp>
    </p:spTree>
    <p:extLst>
      <p:ext uri="{BB962C8B-B14F-4D97-AF65-F5344CB8AC3E}">
        <p14:creationId xmlns:p14="http://schemas.microsoft.com/office/powerpoint/2010/main" val="4536907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Dodatki lub wynagrodzenia wypłacane przez stronę trzecią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Wysokość wkładu wynikającego z dodatków lub wynagrodzeń wypłacanych przez stronę trzecią na rzecz uczestników projektu musi wynikać z dokumentacji księgowej podmiotu wypłacającego i może podlegać kontroli.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Składki na PFRON się nie kwalifikują.</a:t>
            </a:r>
          </a:p>
        </p:txBody>
      </p:sp>
    </p:spTree>
    <p:extLst>
      <p:ext uri="{BB962C8B-B14F-4D97-AF65-F5344CB8AC3E}">
        <p14:creationId xmlns:p14="http://schemas.microsoft.com/office/powerpoint/2010/main" val="26744138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personelem – umowy o pracę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Umowa o pracę + aneksy (gdy dotyczy),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 stanowiska pracy,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zadań, obowiązków i odpowiedzialności,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Dowód na przeszkolenie z BHP,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Dowód na przeszkolenie na miejscu pracy,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Badania lekarskie,</a:t>
            </a: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210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personelem – umowy o pracę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Oddelegowanie (fakultatywne),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Regulaminy pracy,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Regulaminy wynagradzania, premiowania, dodatków specjalnych, wypłaty 13-tki,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Listy płac,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ZUS DRA, Dokumenty do US</a:t>
            </a:r>
          </a:p>
        </p:txBody>
      </p:sp>
    </p:spTree>
    <p:extLst>
      <p:ext uri="{BB962C8B-B14F-4D97-AF65-F5344CB8AC3E}">
        <p14:creationId xmlns:p14="http://schemas.microsoft.com/office/powerpoint/2010/main" val="32132362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personelem – umowy o pracę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Rachunek bankowy i dokumenty potwierdzające przelewy – zapłatę wynagrodzenia, odprowadzenie składek ZUS i zaliczki na podatek dochodowy od osób fizycznych,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Delegacje,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Pisma przyznające dodatki/nagrody/premie,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Wnioski o urlop wypoczynkowy,</a:t>
            </a: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43132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personelem – umowy o pracę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Wnioski o urlopy okolicznościowe wraz z uzasadnieniem,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Wypłaty wynagrodzeń,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Wypłaty wynagrodzeń chorobowych,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Wypłaty zasiłków chorobowych,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Umowy na zastępstwo </a:t>
            </a: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819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personelem – umowy o pracę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Karty czasu pracy (jeśli dotyczy),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Upoważnienia do podpisywania dokumentów księgowych ( zgodne z Instrukcja obiegu dokumentów księgowych),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Upoważnienia do pracy w SL2014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Inne?</a:t>
            </a: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5633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54421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personelem – umowy cywilnoprawne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Umowy zlecenia/Umowy o dzieło,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Umowy agencyjne,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menadżerskie,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Karty czasu pracy ( umowy zlecenia),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Protokoły odbioru prac,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Protokoły odbioru dzieła,</a:t>
            </a: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34178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54421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Dokumentacja związana z personelem – umowy cywilnoprawne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Upoważnienia do podpisywania dokumentów księgowych ( zgodne z Instrukcja obiegu),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Upoważnienia zgodne z RODO, do pracy w SL2014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Rachunek bankowy i dokumenty potwierdzające przelewy 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Rachunki kosztów podróży,</a:t>
            </a:r>
          </a:p>
          <a:p>
            <a:pPr algn="just">
              <a:buFontTx/>
              <a:buChar char="-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INNE?</a:t>
            </a:r>
          </a:p>
          <a:p>
            <a:pPr algn="just">
              <a:buFontTx/>
              <a:buChar char="-"/>
            </a:pPr>
            <a:endParaRPr lang="pl-PL" sz="2800" b="1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197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54421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Personel w projektach partnerskich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jest dopuszczalne angażowanie jako personelu projektu pracowników partnerów przez projektodawcę i odwrotnie.</a:t>
            </a:r>
          </a:p>
          <a:p>
            <a:pPr algn="just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jest dopuszczalne wzajemne zlecanie przez projektodawcę zakupu towarów lub usług partnerowi i odwrotnie.</a:t>
            </a:r>
          </a:p>
          <a:p>
            <a:pPr algn="just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7727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254421"/>
            <a:ext cx="63668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7503" y="1925990"/>
            <a:ext cx="9072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związane z wynagrodzeniem personelu są ponoszone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zgodnie z przepisami krajowymi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w szczególności zgodnie z Kodeksem pracy.</a:t>
            </a:r>
          </a:p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Kwalifikowalne składniki wynagrodzenia to m.in.: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wynagrodzenie brutto,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składki pracodawcy na ubezpieczenia społeczne,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składki na Fundusz Pracy, </a:t>
            </a: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29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555776" y="548680"/>
            <a:ext cx="63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Podpisywanie umów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45672" y="1847910"/>
            <a:ext cx="8676989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83C8075-C1D1-4429-A3BE-D6700473C5A2}"/>
              </a:ext>
            </a:extLst>
          </p:cNvPr>
          <p:cNvSpPr/>
          <p:nvPr/>
        </p:nvSpPr>
        <p:spPr>
          <a:xfrm>
            <a:off x="108000" y="1895155"/>
            <a:ext cx="903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Umowy z personelem/wykonawcami podpisują upoważnione osoby np. wójt, burmistrz, prezes stowarzyszenia,</a:t>
            </a:r>
          </a:p>
          <a:p>
            <a:pPr lvl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Umowa musi być zgodna z przepisami prawa np. Ustawą o minimalnym wynagrodzeniu, Kodeksem pracy ( umowa o pracę), Kodeksem cywilnym ( umowa zlecenia, umowa o dzieło).</a:t>
            </a:r>
          </a:p>
        </p:txBody>
      </p:sp>
    </p:spTree>
    <p:extLst>
      <p:ext uri="{BB962C8B-B14F-4D97-AF65-F5344CB8AC3E}">
        <p14:creationId xmlns:p14="http://schemas.microsoft.com/office/powerpoint/2010/main" val="160441790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141745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 – kwalifikowalne składniki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949690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Fundusz Gwarantowanych Świadczeń Pracowniczych,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odpisy na ZFŚS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ponoszone na Pracowniczy Program Emerytalny zgodnie z ustawą z dnia 20 kwietnia 2004 r. o pracowniczych programach emerytalnych (Dz. U. z 2016 r. poz. 1449).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8676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141745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 – niekwalifikowalne składniki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949690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a) wpłaty na „PFRON”,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świadczenia realizowane ze środków ZFŚS,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c) koszty ubezpieczenia cywilnego funkcjonariuszy publicznych za szkodę wyrządzoną przy wykonywaniu władzy publicznej,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nagrody jubileuszowe i odprawy pracownicze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47581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141745"/>
            <a:ext cx="63668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 – niekwalifikowalne składniki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949690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e) koszty składek i opłat fakultatywnych,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niewymaganych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obowiązującymi przepisami prawa krajowego, chyba że: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zostały przewidziane w regulaminie pracy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lub regulaminie wynagradzania danej instytucji min 6 m-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cy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przed złożeniem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lub też określone w innych właściwych przepisach prawa pracy oraz</a:t>
            </a:r>
          </a:p>
          <a:p>
            <a:pPr marL="0" indent="0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486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7" y="141745"/>
            <a:ext cx="651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 – warunki kwalifikowania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949690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potencjalnie obejmują wszystkich pracowników danej instytucji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a zasady ich odprowadzania/ przyznawania są takie same w przypadku personelu zaangażowanego do realizacji projektów oraz pozostałych pracowników beneficjenta.</a:t>
            </a:r>
          </a:p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Uwaga: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pracodawcy zatrudniający do 50 osób nie muszą mieć regulaminów pracy/wynagradzania.</a:t>
            </a:r>
          </a:p>
          <a:p>
            <a:pPr marL="0" indent="0">
              <a:buNone/>
            </a:pP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0414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7" y="141745"/>
            <a:ext cx="651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 – warunki kwalifikowania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1949690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Dodatkowe wynagrodzenie roczne personelu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projektu jest kwalifikowalne wyłącznie, jeżeli wynika z przepisów prawa pracy i odpowiada proporcji, w której wynagrodzenie zasadnicze będące podstawą jego naliczenia jest rozliczane w ramach projektu.</a:t>
            </a:r>
          </a:p>
          <a:p>
            <a:pPr algn="just">
              <a:buFontTx/>
              <a:buChar char="-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8662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Wydatki na wynagrodzenie personelu są kwalifikowalne, gdy ich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wysokość odpowiada stawkom stosowanym u beneficjenta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poza projektami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 analogicznych stanowiskach lub na stanowiskach wymagających analogicznych kwalifikacji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Dotyczy to również pozostałych składników wynagrodzenia personelu, w tym nagród i premii.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062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Poziom stawki jest ściśle powiązany z zadaniami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 wykonania np. jeśli ktoś jest światowej sławy ekspertem, lecz decyduje się na pracę w projekcie w charakterze trenera podstaw przedsiębiorczości, kwalifikowana będzie stawka przysługująca trenerowi z tego tematu.</a:t>
            </a:r>
          </a:p>
          <a:p>
            <a:pPr marL="0" indent="0" algn="just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3119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- delegacje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projektu mogą być kwalifikowalne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koszty delegacji służbowych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oraz koszty związane z podnoszeniem kwalifikacji zawodowych personelu projektu, pod warunkiem, że jest to niezbędne dla prawidłowej realizacji projektu oraz koszty te zostały uwzględnione w zatwierdzonym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WoD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l-PL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212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Umowa o pracę z osobą stanowiącą personel projektu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obejmuje wszystkie zadania wykonywane przez tę osobę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projektu lub projektów realizowanych przez beneficjenta. </a:t>
            </a: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1086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8" y="178598"/>
            <a:ext cx="1748857" cy="153664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483768" y="548680"/>
            <a:ext cx="651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Zatrudnianie personelu w projektach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32650" y="1747001"/>
            <a:ext cx="9144000" cy="4729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jest możliwe angażowanie pracownika beneficjenta do realizacji żadnych zadań w ramach tego lub innego projektu na podstawie stosunku cywilnoprawnego, z wyjątkiem umów w wyniku których następuje wykonanie oznaczonego dzieła.</a:t>
            </a:r>
          </a:p>
          <a:p>
            <a:pPr marL="0" indent="0" algn="just">
              <a:buNone/>
            </a:pPr>
            <a:endParaRPr lang="pl-PL" sz="28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13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6245</Words>
  <Application>Microsoft Office PowerPoint</Application>
  <PresentationFormat>Pokaz na ekranie (4:3)</PresentationFormat>
  <Paragraphs>782</Paragraphs>
  <Slides>148</Slides>
  <Notes>147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148</vt:i4>
      </vt:variant>
    </vt:vector>
  </HeadingPairs>
  <TitlesOfParts>
    <vt:vector size="154" baseType="lpstr">
      <vt:lpstr>Arial</vt:lpstr>
      <vt:lpstr>Calibri</vt:lpstr>
      <vt:lpstr>Century Gothic</vt:lpstr>
      <vt:lpstr>Garamond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Projekt</dc:creator>
  <cp:lastModifiedBy>MM Gobal</cp:lastModifiedBy>
  <cp:revision>223</cp:revision>
  <dcterms:created xsi:type="dcterms:W3CDTF">2018-06-29T07:37:24Z</dcterms:created>
  <dcterms:modified xsi:type="dcterms:W3CDTF">2019-05-30T15:37:53Z</dcterms:modified>
</cp:coreProperties>
</file>