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9"/>
  </p:notesMasterIdLst>
  <p:handoutMasterIdLst>
    <p:handoutMasterId r:id="rId120"/>
  </p:handoutMasterIdLst>
  <p:sldIdLst>
    <p:sldId id="278" r:id="rId2"/>
    <p:sldId id="566" r:id="rId3"/>
    <p:sldId id="493" r:id="rId4"/>
    <p:sldId id="494" r:id="rId5"/>
    <p:sldId id="495" r:id="rId6"/>
    <p:sldId id="567" r:id="rId7"/>
    <p:sldId id="496" r:id="rId8"/>
    <p:sldId id="573" r:id="rId9"/>
    <p:sldId id="615" r:id="rId10"/>
    <p:sldId id="616" r:id="rId11"/>
    <p:sldId id="617" r:id="rId12"/>
    <p:sldId id="501" r:id="rId13"/>
    <p:sldId id="502" r:id="rId14"/>
    <p:sldId id="568" r:id="rId15"/>
    <p:sldId id="569" r:id="rId16"/>
    <p:sldId id="503" r:id="rId17"/>
    <p:sldId id="504" r:id="rId18"/>
    <p:sldId id="497" r:id="rId19"/>
    <p:sldId id="498" r:id="rId20"/>
    <p:sldId id="499" r:id="rId21"/>
    <p:sldId id="570" r:id="rId22"/>
    <p:sldId id="500" r:id="rId23"/>
    <p:sldId id="618" r:id="rId24"/>
    <p:sldId id="619" r:id="rId25"/>
    <p:sldId id="516" r:id="rId26"/>
    <p:sldId id="517" r:id="rId27"/>
    <p:sldId id="583" r:id="rId28"/>
    <p:sldId id="605" r:id="rId29"/>
    <p:sldId id="518" r:id="rId30"/>
    <p:sldId id="519" r:id="rId31"/>
    <p:sldId id="520" r:id="rId32"/>
    <p:sldId id="521" r:id="rId33"/>
    <p:sldId id="522" r:id="rId34"/>
    <p:sldId id="524" r:id="rId35"/>
    <p:sldId id="620" r:id="rId36"/>
    <p:sldId id="525" r:id="rId37"/>
    <p:sldId id="526" r:id="rId38"/>
    <p:sldId id="530" r:id="rId39"/>
    <p:sldId id="531" r:id="rId40"/>
    <p:sldId id="532" r:id="rId41"/>
    <p:sldId id="571" r:id="rId42"/>
    <p:sldId id="572" r:id="rId43"/>
    <p:sldId id="533" r:id="rId44"/>
    <p:sldId id="534" r:id="rId45"/>
    <p:sldId id="535" r:id="rId46"/>
    <p:sldId id="536" r:id="rId47"/>
    <p:sldId id="537" r:id="rId48"/>
    <p:sldId id="538" r:id="rId49"/>
    <p:sldId id="574" r:id="rId50"/>
    <p:sldId id="575" r:id="rId51"/>
    <p:sldId id="596" r:id="rId52"/>
    <p:sldId id="597" r:id="rId53"/>
    <p:sldId id="598" r:id="rId54"/>
    <p:sldId id="599" r:id="rId55"/>
    <p:sldId id="600" r:id="rId56"/>
    <p:sldId id="601" r:id="rId57"/>
    <p:sldId id="602" r:id="rId58"/>
    <p:sldId id="606" r:id="rId59"/>
    <p:sldId id="607" r:id="rId60"/>
    <p:sldId id="608" r:id="rId61"/>
    <p:sldId id="609" r:id="rId62"/>
    <p:sldId id="610" r:id="rId63"/>
    <p:sldId id="611" r:id="rId64"/>
    <p:sldId id="603" r:id="rId65"/>
    <p:sldId id="604" r:id="rId66"/>
    <p:sldId id="612" r:id="rId67"/>
    <p:sldId id="614" r:id="rId68"/>
    <p:sldId id="613" r:id="rId69"/>
    <p:sldId id="624" r:id="rId70"/>
    <p:sldId id="621" r:id="rId71"/>
    <p:sldId id="622" r:id="rId72"/>
    <p:sldId id="539" r:id="rId73"/>
    <p:sldId id="540" r:id="rId74"/>
    <p:sldId id="541" r:id="rId75"/>
    <p:sldId id="542" r:id="rId76"/>
    <p:sldId id="543" r:id="rId77"/>
    <p:sldId id="625" r:id="rId78"/>
    <p:sldId id="544" r:id="rId79"/>
    <p:sldId id="545" r:id="rId80"/>
    <p:sldId id="546" r:id="rId81"/>
    <p:sldId id="547" r:id="rId82"/>
    <p:sldId id="548" r:id="rId83"/>
    <p:sldId id="549" r:id="rId84"/>
    <p:sldId id="550" r:id="rId85"/>
    <p:sldId id="551" r:id="rId86"/>
    <p:sldId id="552" r:id="rId87"/>
    <p:sldId id="553" r:id="rId88"/>
    <p:sldId id="554" r:id="rId89"/>
    <p:sldId id="555" r:id="rId90"/>
    <p:sldId id="556" r:id="rId91"/>
    <p:sldId id="576" r:id="rId92"/>
    <p:sldId id="558" r:id="rId93"/>
    <p:sldId id="559" r:id="rId94"/>
    <p:sldId id="560" r:id="rId95"/>
    <p:sldId id="561" r:id="rId96"/>
    <p:sldId id="562" r:id="rId97"/>
    <p:sldId id="563" r:id="rId98"/>
    <p:sldId id="577" r:id="rId99"/>
    <p:sldId id="578" r:id="rId100"/>
    <p:sldId id="579" r:id="rId101"/>
    <p:sldId id="580" r:id="rId102"/>
    <p:sldId id="582" r:id="rId103"/>
    <p:sldId id="584" r:id="rId104"/>
    <p:sldId id="585" r:id="rId105"/>
    <p:sldId id="586" r:id="rId106"/>
    <p:sldId id="587" r:id="rId107"/>
    <p:sldId id="588" r:id="rId108"/>
    <p:sldId id="589" r:id="rId109"/>
    <p:sldId id="590" r:id="rId110"/>
    <p:sldId id="591" r:id="rId111"/>
    <p:sldId id="592" r:id="rId112"/>
    <p:sldId id="593" r:id="rId113"/>
    <p:sldId id="594" r:id="rId114"/>
    <p:sldId id="595" r:id="rId115"/>
    <p:sldId id="564" r:id="rId116"/>
    <p:sldId id="626" r:id="rId117"/>
    <p:sldId id="491" r:id="rId118"/>
  </p:sldIdLst>
  <p:sldSz cx="9144000" cy="6858000" type="screen4x3"/>
  <p:notesSz cx="7099300" cy="10234613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9" userDrawn="1">
          <p15:clr>
            <a:srgbClr val="A4A3A4"/>
          </p15:clr>
        </p15:guide>
        <p15:guide id="2" pos="2880">
          <p15:clr>
            <a:srgbClr val="A4A3A4"/>
          </p15:clr>
        </p15:guide>
        <p15:guide id="3" pos="1247" userDrawn="1">
          <p15:clr>
            <a:srgbClr val="A4A3A4"/>
          </p15:clr>
        </p15:guide>
        <p15:guide id="4" orient="horz" pos="2115" userDrawn="1">
          <p15:clr>
            <a:srgbClr val="A4A3A4"/>
          </p15:clr>
        </p15:guide>
        <p15:guide id="5" pos="1429" userDrawn="1">
          <p15:clr>
            <a:srgbClr val="A4A3A4"/>
          </p15:clr>
        </p15:guide>
        <p15:guide id="6" orient="horz" pos="57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 userDrawn="1">
          <p15:clr>
            <a:srgbClr val="A4A3A4"/>
          </p15:clr>
        </p15:guide>
        <p15:guide id="2" pos="2236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Ilona Pietrzak" initials="IP" lastIdx="7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98E0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61" autoAdjust="0"/>
    <p:restoredTop sz="94484" autoAdjust="0"/>
  </p:normalViewPr>
  <p:slideViewPr>
    <p:cSldViewPr>
      <p:cViewPr varScale="1">
        <p:scale>
          <a:sx n="77" d="100"/>
          <a:sy n="77" d="100"/>
        </p:scale>
        <p:origin x="1416" y="90"/>
      </p:cViewPr>
      <p:guideLst>
        <p:guide orient="horz" pos="119"/>
        <p:guide pos="2880"/>
        <p:guide pos="1247"/>
        <p:guide orient="horz" pos="2115"/>
        <p:guide pos="1429"/>
        <p:guide orient="horz" pos="572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8" d="100"/>
          <a:sy n="58" d="100"/>
        </p:scale>
        <p:origin x="2808" y="72"/>
      </p:cViewPr>
      <p:guideLst>
        <p:guide orient="horz" pos="3224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6" Type="http://schemas.openxmlformats.org/officeDocument/2006/relationships/slide" Target="slides/slide1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viewProps" Target="viewProps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113" Type="http://schemas.openxmlformats.org/officeDocument/2006/relationships/slide" Target="slides/slide112.xml"/><Relationship Id="rId118" Type="http://schemas.openxmlformats.org/officeDocument/2006/relationships/slide" Target="slides/slide117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59" Type="http://schemas.openxmlformats.org/officeDocument/2006/relationships/slide" Target="slides/slide58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124" Type="http://schemas.openxmlformats.org/officeDocument/2006/relationships/theme" Target="theme/theme1.xml"/><Relationship Id="rId54" Type="http://schemas.openxmlformats.org/officeDocument/2006/relationships/slide" Target="slides/slide53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49" Type="http://schemas.openxmlformats.org/officeDocument/2006/relationships/slide" Target="slides/slide48.xml"/><Relationship Id="rId114" Type="http://schemas.openxmlformats.org/officeDocument/2006/relationships/slide" Target="slides/slide113.xml"/><Relationship Id="rId119" Type="http://schemas.openxmlformats.org/officeDocument/2006/relationships/notesMaster" Target="notesMasters/notesMaster1.xml"/><Relationship Id="rId44" Type="http://schemas.openxmlformats.org/officeDocument/2006/relationships/slide" Target="slides/slide43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handoutMaster" Target="handoutMasters/handoutMaster1.xml"/><Relationship Id="rId125" Type="http://schemas.openxmlformats.org/officeDocument/2006/relationships/tableStyles" Target="tableStyle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commentAuthors" Target="commentAuthors.xml"/><Relationship Id="rId3" Type="http://schemas.openxmlformats.org/officeDocument/2006/relationships/slide" Target="slides/slide2.xml"/><Relationship Id="rId25" Type="http://schemas.openxmlformats.org/officeDocument/2006/relationships/slide" Target="slides/slide24.xml"/><Relationship Id="rId46" Type="http://schemas.openxmlformats.org/officeDocument/2006/relationships/slide" Target="slides/slide45.xml"/><Relationship Id="rId67" Type="http://schemas.openxmlformats.org/officeDocument/2006/relationships/slide" Target="slides/slide66.xml"/><Relationship Id="rId116" Type="http://schemas.openxmlformats.org/officeDocument/2006/relationships/slide" Target="slides/slide11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62" Type="http://schemas.openxmlformats.org/officeDocument/2006/relationships/slide" Target="slides/slide61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111" Type="http://schemas.openxmlformats.org/officeDocument/2006/relationships/slide" Target="slides/slide110.xml"/><Relationship Id="rId15" Type="http://schemas.openxmlformats.org/officeDocument/2006/relationships/slide" Target="slides/slide14.xml"/><Relationship Id="rId36" Type="http://schemas.openxmlformats.org/officeDocument/2006/relationships/slide" Target="slides/slide35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52" Type="http://schemas.openxmlformats.org/officeDocument/2006/relationships/slide" Target="slides/slide51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535515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58BDC284-B3B0-49B3-99E3-EC997472A212}" type="datetimeFigureOut">
              <a:rPr lang="pl-PL" smtClean="0"/>
              <a:t>02.10.2019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FC8DC10A-20A2-4687-AD32-8C43355B9FC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196998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8DC10A-20A2-4687-AD32-8C43355B9FCC}" type="slidenum">
              <a:rPr lang="pl-PL" smtClean="0"/>
              <a:t>117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018047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8A018-2FFC-43EE-AF15-BD9EC4979C3B}" type="datetime1">
              <a:rPr lang="pl-PL" smtClean="0"/>
              <a:t>02.10.2019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92312-BCB1-42B3-A1CE-3E26CB346677}" type="datetime1">
              <a:rPr lang="pl-PL" smtClean="0"/>
              <a:t>02.10.2019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90B15-4E21-4420-B1D8-9DD95075B025}" type="datetime1">
              <a:rPr lang="pl-PL" smtClean="0"/>
              <a:t>02.10.2019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3E93E-3FDF-4EA5-9DEE-CAFAF81DA728}" type="datetime1">
              <a:rPr lang="pl-PL" smtClean="0"/>
              <a:t>02.10.2019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D419E-FDED-4E73-AA86-190ECE8C928A}" type="datetime1">
              <a:rPr lang="pl-PL" smtClean="0"/>
              <a:t>02.10.2019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FA81C-10DE-4FB2-A8F3-8089CC846672}" type="datetime1">
              <a:rPr lang="pl-PL" smtClean="0"/>
              <a:t>02.10.2019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B3DD9-608F-4F05-BD65-F662AF1067F5}" type="datetime1">
              <a:rPr lang="pl-PL" smtClean="0"/>
              <a:t>02.10.2019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482BB-3769-465E-A8BF-E4EC45402604}" type="datetime1">
              <a:rPr lang="pl-PL" smtClean="0"/>
              <a:t>02.10.2019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15616" y="5724046"/>
            <a:ext cx="7169517" cy="1133954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B722D-7938-499D-A30C-DCDBF352D260}" type="datetime1">
              <a:rPr lang="pl-PL" smtClean="0"/>
              <a:t>02.10.2019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B4937-ADD4-4791-B826-330231D095D3}" type="datetime1">
              <a:rPr lang="pl-PL" smtClean="0"/>
              <a:t>02.10.2019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520A2C-0561-4C3E-AA3C-021D59A8896D}" type="datetime1">
              <a:rPr lang="pl-PL" smtClean="0"/>
              <a:t>02.10.2019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0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0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0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0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0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0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0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0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0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0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/Relationships>
</file>

<file path=ppt/slides/_rels/slide8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9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9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9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9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9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9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9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9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9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755576" y="2708920"/>
            <a:ext cx="7871064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l-PL" altLang="pl-PL" sz="2800" b="1" dirty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  <a:ea typeface="Times New Roman" panose="02020603050405020304" pitchFamily="18" charset="0"/>
              </a:rPr>
              <a:t>Ochrona danych osobowych w szkolnictwie</a:t>
            </a:r>
            <a:endParaRPr lang="pl-PL" altLang="pl-PL" sz="2800" b="1" dirty="0">
              <a:solidFill>
                <a:schemeClr val="tx2">
                  <a:lumMod val="75000"/>
                </a:schemeClr>
              </a:solidFill>
              <a:latin typeface="Century Gothic" panose="020B0502020202020204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pl-PL" altLang="pl-PL" sz="2800" b="1" dirty="0">
              <a:solidFill>
                <a:schemeClr val="tx2">
                  <a:lumMod val="75000"/>
                </a:schemeClr>
              </a:solidFill>
              <a:latin typeface="Century Gothic" panose="020B0502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pl-PL" altLang="pl-PL" sz="2400" b="1" dirty="0" smtClean="0">
              <a:solidFill>
                <a:schemeClr val="tx2">
                  <a:lumMod val="75000"/>
                </a:schemeClr>
              </a:solidFill>
              <a:latin typeface="Century Gothic" panose="020B0502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pl-PL" altLang="pl-PL" sz="2400" b="1" dirty="0">
              <a:solidFill>
                <a:schemeClr val="tx2">
                  <a:lumMod val="75000"/>
                </a:schemeClr>
              </a:solidFill>
              <a:latin typeface="Century Gothic" panose="020B0502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l-PL" altLang="pl-PL" sz="2000" b="1" dirty="0" smtClean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</a:rPr>
              <a:t>Trener</a:t>
            </a:r>
            <a:r>
              <a:rPr lang="pl-PL" altLang="pl-PL" sz="2000" b="1" dirty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</a:rPr>
              <a:t>: Aleksandra Piotrowska</a:t>
            </a:r>
            <a:endParaRPr kumimoji="0" lang="pl-PL" altLang="pl-PL" sz="2400" b="1" i="0" u="none" strike="noStrike" cap="none" normalizeH="0" baseline="0" dirty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Century Gothic" panose="020B0502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l-PL" altLang="pl-PL" sz="2000" b="1" dirty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</a:rPr>
              <a:t>Łódź, 10 września 2019 r.</a:t>
            </a:r>
            <a:endParaRPr kumimoji="0" lang="pl-PL" altLang="pl-PL" sz="2000" b="1" i="0" u="none" strike="noStrike" cap="none" normalizeH="0" baseline="0" dirty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Century Gothic" panose="020B0502020202020204" pitchFamily="34" charset="0"/>
            </a:endParaRPr>
          </a:p>
        </p:txBody>
      </p:sp>
      <p:pic>
        <p:nvPicPr>
          <p:cNvPr id="5" name="Obraz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154" y="232310"/>
            <a:ext cx="1748857" cy="15366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02437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8A6F18E-88B8-4DB4-8321-7815A7873019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2123728" y="637096"/>
            <a:ext cx="2304256" cy="541908"/>
          </a:xfrm>
        </p:spPr>
        <p:txBody>
          <a:bodyPr/>
          <a:lstStyle/>
          <a:p>
            <a:pPr algn="l"/>
            <a:r>
              <a:rPr lang="pl-PL" altLang="pl-PL" sz="2800" b="1" dirty="0">
                <a:solidFill>
                  <a:srgbClr val="FFC000"/>
                </a:solidFill>
                <a:latin typeface="Century Gothic" panose="020B0502020202020204" pitchFamily="34" charset="0"/>
              </a:rPr>
              <a:t>Zasady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0BDDBA3-F6F6-4C1D-B708-E191C07E26FB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457200" y="2204864"/>
            <a:ext cx="8229600" cy="2332038"/>
          </a:xfrm>
        </p:spPr>
        <p:txBody>
          <a:bodyPr/>
          <a:lstStyle/>
          <a:p>
            <a:pPr marL="0" lvl="0" indent="0" algn="ctr">
              <a:buClr>
                <a:srgbClr val="2998CB"/>
              </a:buClr>
              <a:buSzPct val="80000"/>
              <a:buNone/>
            </a:pP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Zasada legalności;</a:t>
            </a:r>
          </a:p>
          <a:p>
            <a:pPr marL="0" lvl="0" indent="0" algn="ctr">
              <a:buClr>
                <a:srgbClr val="2998CB"/>
              </a:buClr>
              <a:buSzPct val="80000"/>
              <a:buNone/>
            </a:pP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Zasada przejrzystości;</a:t>
            </a:r>
          </a:p>
          <a:p>
            <a:pPr marL="0" lvl="0" indent="0" algn="ctr">
              <a:buClr>
                <a:srgbClr val="2998CB"/>
              </a:buClr>
              <a:buSzPct val="80000"/>
              <a:buNone/>
            </a:pP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Zasada celowości;</a:t>
            </a:r>
          </a:p>
          <a:p>
            <a:pPr marL="0" lvl="0" indent="0" algn="ctr">
              <a:buClr>
                <a:srgbClr val="2998CB"/>
              </a:buClr>
              <a:buSzPct val="80000"/>
              <a:buNone/>
            </a:pP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Zasada adekwatności;</a:t>
            </a:r>
          </a:p>
          <a:p>
            <a:endParaRPr lang="pl-PL" dirty="0"/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32A4BA2D-9F19-451C-90BC-F77A21C94BA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188" y="212825"/>
            <a:ext cx="1749425" cy="1535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823728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85AB3A9-854F-4397-999F-9CF75C162A60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2123728" y="336550"/>
            <a:ext cx="4211960" cy="1143000"/>
          </a:xfrm>
        </p:spPr>
        <p:txBody>
          <a:bodyPr/>
          <a:lstStyle/>
          <a:p>
            <a:pPr algn="l"/>
            <a:r>
              <a:rPr lang="pl-PL" altLang="pl-PL" sz="2800" b="1" dirty="0">
                <a:solidFill>
                  <a:srgbClr val="FFC000"/>
                </a:solidFill>
                <a:latin typeface="Century Gothic" panose="020B0502020202020204" pitchFamily="34" charset="0"/>
              </a:rPr>
              <a:t>Zgłaszanie naruszeń</a:t>
            </a:r>
            <a:endParaRPr lang="pl-PL" sz="2800" b="1" dirty="0">
              <a:solidFill>
                <a:srgbClr val="FFC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0F982A4-419F-422F-AD64-2769EA3A7452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457200" y="1479550"/>
            <a:ext cx="8229600" cy="4525963"/>
          </a:xfrm>
        </p:spPr>
        <p:txBody>
          <a:bodyPr/>
          <a:lstStyle/>
          <a:p>
            <a:pPr marL="0" indent="0" algn="ctr">
              <a:buNone/>
            </a:pPr>
            <a:endParaRPr lang="pl-P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pl-P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Wiele naruszeń tego samego rodzaju </a:t>
            </a:r>
          </a:p>
          <a:p>
            <a:pPr marL="0" indent="0" algn="ctr">
              <a:buNone/>
            </a:pP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</a:p>
          <a:p>
            <a:pPr marL="0" indent="0" algn="ctr">
              <a:buNone/>
            </a:pP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zaproszenie do kontroli</a:t>
            </a:r>
          </a:p>
        </p:txBody>
      </p:sp>
      <p:pic>
        <p:nvPicPr>
          <p:cNvPr id="6" name="Obraz 5">
            <a:extLst>
              <a:ext uri="{FF2B5EF4-FFF2-40B4-BE49-F238E27FC236}">
                <a16:creationId xmlns:a16="http://schemas.microsoft.com/office/drawing/2014/main" id="{80059DEE-B55B-4044-915A-3D5BDE07B5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504" y="77975"/>
            <a:ext cx="1749704" cy="1536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62437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C68C38A-4EAF-48FD-8B88-B5DF4797372B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2123728" y="336550"/>
            <a:ext cx="5112568" cy="1143000"/>
          </a:xfrm>
        </p:spPr>
        <p:txBody>
          <a:bodyPr>
            <a:normAutofit/>
          </a:bodyPr>
          <a:lstStyle/>
          <a:p>
            <a:pPr algn="l"/>
            <a:r>
              <a:rPr lang="pl-PL" sz="2800" b="1" dirty="0">
                <a:solidFill>
                  <a:srgbClr val="FFC000"/>
                </a:solidFill>
                <a:latin typeface="Century Gothic" panose="020B0502020202020204" pitchFamily="34" charset="0"/>
              </a:rPr>
              <a:t>Dokumentowanie naruszeń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0800313-29F8-4818-9B49-D113F2097EF4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565212" y="1700808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Dokumentowanie naruszeń obowiązkiem administratora. </a:t>
            </a:r>
          </a:p>
          <a:p>
            <a:pPr marL="0" indent="0" algn="ctr">
              <a:buNone/>
            </a:pPr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Charakter naruszenia w tym kategorie i przybliżoną liczbę osób, których dane dotyczą;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Opis możliwych konsekwencji naruszenia;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Środki stosowane lub proponowane w celu zaradzenia zdarzeniu. </a:t>
            </a:r>
          </a:p>
          <a:p>
            <a:pPr algn="just"/>
            <a:endParaRPr lang="pl-PL" dirty="0"/>
          </a:p>
        </p:txBody>
      </p:sp>
      <p:pic>
        <p:nvPicPr>
          <p:cNvPr id="6" name="Obraz 5">
            <a:extLst>
              <a:ext uri="{FF2B5EF4-FFF2-40B4-BE49-F238E27FC236}">
                <a16:creationId xmlns:a16="http://schemas.microsoft.com/office/drawing/2014/main" id="{80059DEE-B55B-4044-915A-3D5BDE07B5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504" y="77975"/>
            <a:ext cx="1749704" cy="1536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4490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B92D624-9B4B-4560-AAE7-9D6506E95F55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2051720" y="336550"/>
            <a:ext cx="5400600" cy="1143000"/>
          </a:xfrm>
        </p:spPr>
        <p:txBody>
          <a:bodyPr/>
          <a:lstStyle/>
          <a:p>
            <a:pPr algn="l"/>
            <a:r>
              <a:rPr lang="pl-PL" sz="2800" b="1" dirty="0">
                <a:solidFill>
                  <a:srgbClr val="FFC000"/>
                </a:solidFill>
                <a:latin typeface="Century Gothic" panose="020B0502020202020204" pitchFamily="34" charset="0"/>
              </a:rPr>
              <a:t> Zawiadomienie o naruszeniu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8B5A51E-4E65-4EFF-9515-0DEB377078C4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457200" y="1628400"/>
            <a:ext cx="8229600" cy="4525963"/>
          </a:xfrm>
        </p:spPr>
        <p:txBody>
          <a:bodyPr/>
          <a:lstStyle/>
          <a:p>
            <a:pPr marL="0" indent="0" algn="ctr">
              <a:buNone/>
            </a:pPr>
            <a:endParaRPr lang="pl-PL" dirty="0"/>
          </a:p>
          <a:p>
            <a:pPr marL="0" indent="0" algn="ctr">
              <a:buNone/>
            </a:pPr>
            <a:endParaRPr lang="pl-PL" dirty="0"/>
          </a:p>
          <a:p>
            <a:pPr marL="0" indent="0" algn="ctr">
              <a:buNone/>
            </a:pP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Jeżeli naruszenie może powodować wysokie ryzyko naruszenia praw lub wolności … administrator bez zbędnej zwłoki zawiadamia osobę, której dane dotyczą o takim naruszeniu. </a:t>
            </a:r>
          </a:p>
        </p:txBody>
      </p:sp>
      <p:pic>
        <p:nvPicPr>
          <p:cNvPr id="6" name="Obraz 5">
            <a:extLst>
              <a:ext uri="{FF2B5EF4-FFF2-40B4-BE49-F238E27FC236}">
                <a16:creationId xmlns:a16="http://schemas.microsoft.com/office/drawing/2014/main" id="{80059DEE-B55B-4044-915A-3D5BDE07B5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504" y="77975"/>
            <a:ext cx="1749704" cy="1536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30962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3B1CD32-AB8B-4A71-AF56-64D0067154BB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2483768" y="1772816"/>
            <a:ext cx="4427984" cy="247687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pl-PL" b="1" dirty="0">
              <a:solidFill>
                <a:srgbClr val="FFC000"/>
              </a:solidFill>
              <a:latin typeface="Century Gothic" panose="020B0502020202020204" pitchFamily="34" charset="0"/>
            </a:endParaRPr>
          </a:p>
          <a:p>
            <a:pPr marL="0" indent="0" algn="ctr">
              <a:buNone/>
            </a:pPr>
            <a:endParaRPr lang="pl-PL" b="1" dirty="0">
              <a:solidFill>
                <a:srgbClr val="FFC000"/>
              </a:solidFill>
              <a:latin typeface="Century Gothic" panose="020B0502020202020204" pitchFamily="34" charset="0"/>
            </a:endParaRPr>
          </a:p>
          <a:p>
            <a:pPr marL="0" indent="0" algn="ctr">
              <a:buNone/>
            </a:pPr>
            <a:r>
              <a:rPr lang="pl-PL" b="1" dirty="0">
                <a:solidFill>
                  <a:srgbClr val="FFC000"/>
                </a:solidFill>
                <a:latin typeface="Century Gothic" panose="020B0502020202020204" pitchFamily="34" charset="0"/>
              </a:rPr>
              <a:t>Monitoring wizyjny </a:t>
            </a:r>
          </a:p>
        </p:txBody>
      </p:sp>
      <p:pic>
        <p:nvPicPr>
          <p:cNvPr id="6" name="Obraz 5">
            <a:extLst>
              <a:ext uri="{FF2B5EF4-FFF2-40B4-BE49-F238E27FC236}">
                <a16:creationId xmlns:a16="http://schemas.microsoft.com/office/drawing/2014/main" id="{80059DEE-B55B-4044-915A-3D5BDE07B5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504" y="77975"/>
            <a:ext cx="1749704" cy="1536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10233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25EEDDA-1E09-4A76-A0E6-6C4E4A8CA82E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2123728" y="336550"/>
            <a:ext cx="4032448" cy="1143000"/>
          </a:xfrm>
        </p:spPr>
        <p:txBody>
          <a:bodyPr/>
          <a:lstStyle/>
          <a:p>
            <a:pPr algn="l"/>
            <a:r>
              <a:rPr lang="pl-PL" sz="2800" b="1" dirty="0" smtClean="0">
                <a:solidFill>
                  <a:srgbClr val="FFC000"/>
                </a:solidFill>
                <a:latin typeface="Century Gothic" panose="020B0502020202020204" pitchFamily="34" charset="0"/>
              </a:rPr>
              <a:t>Monitoring </a:t>
            </a:r>
            <a:r>
              <a:rPr lang="pl-PL" sz="2800" b="1" dirty="0">
                <a:solidFill>
                  <a:srgbClr val="FFC000"/>
                </a:solidFill>
                <a:latin typeface="Century Gothic" panose="020B0502020202020204" pitchFamily="34" charset="0"/>
              </a:rPr>
              <a:t>wizyjny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6EE4966-3F32-4A61-9D42-CA572C592D3C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521804" y="1628800"/>
            <a:ext cx="8100392" cy="276490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W polskim porządku prawnym nie ma ustawy o monitoringu lecz w niektórych przypadkach jest on regulowany przez przepisy sektorowe.</a:t>
            </a:r>
          </a:p>
        </p:txBody>
      </p:sp>
      <p:pic>
        <p:nvPicPr>
          <p:cNvPr id="6" name="Obraz 5">
            <a:extLst>
              <a:ext uri="{FF2B5EF4-FFF2-40B4-BE49-F238E27FC236}">
                <a16:creationId xmlns:a16="http://schemas.microsoft.com/office/drawing/2014/main" id="{80059DEE-B55B-4044-915A-3D5BDE07B5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504" y="77975"/>
            <a:ext cx="1749704" cy="1536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20656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58D3F9B-251F-49C7-BAF9-472AACB300BA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2123728" y="336550"/>
            <a:ext cx="5521104" cy="1143000"/>
          </a:xfrm>
        </p:spPr>
        <p:txBody>
          <a:bodyPr/>
          <a:lstStyle/>
          <a:p>
            <a:pPr algn="l"/>
            <a:r>
              <a:rPr lang="pl-PL" sz="2800" b="1" dirty="0" smtClean="0">
                <a:solidFill>
                  <a:srgbClr val="FFC000"/>
                </a:solidFill>
                <a:latin typeface="Century Gothic" panose="020B0502020202020204" pitchFamily="34" charset="0"/>
              </a:rPr>
              <a:t>Monitoring </a:t>
            </a:r>
            <a:r>
              <a:rPr lang="pl-PL" sz="2800" b="1" dirty="0">
                <a:solidFill>
                  <a:srgbClr val="FFC000"/>
                </a:solidFill>
                <a:latin typeface="Century Gothic" panose="020B0502020202020204" pitchFamily="34" charset="0"/>
              </a:rPr>
              <a:t>wizyjny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408A8B9-48CA-4BAC-9318-8E957388950B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457200" y="1988840"/>
            <a:ext cx="8229600" cy="331311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Jeżeli jest to niezbędne do zapewnienia bezpieczeństwa uczniów i pracowników lub ochrony mienia dyrektor szkoły lub placówki, w uzgodnieniu z organem prowadzącym szkołę lub placówkę oraz po przeprowadzeniu konsultacji z radą pedagogiczną, radą rodziców i samorządem uczniowskim, może wprowadzić monitoring.</a:t>
            </a:r>
          </a:p>
          <a:p>
            <a:pPr marL="0" indent="0">
              <a:buNone/>
            </a:pPr>
            <a:endParaRPr lang="pl-PL" dirty="0"/>
          </a:p>
        </p:txBody>
      </p:sp>
      <p:pic>
        <p:nvPicPr>
          <p:cNvPr id="6" name="Obraz 5">
            <a:extLst>
              <a:ext uri="{FF2B5EF4-FFF2-40B4-BE49-F238E27FC236}">
                <a16:creationId xmlns:a16="http://schemas.microsoft.com/office/drawing/2014/main" id="{80059DEE-B55B-4044-915A-3D5BDE07B5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504" y="77975"/>
            <a:ext cx="1749704" cy="1536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83105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C6FC276-197A-46F4-AC7A-47DEC61E26A7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2123728" y="336550"/>
            <a:ext cx="3851920" cy="1143000"/>
          </a:xfrm>
        </p:spPr>
        <p:txBody>
          <a:bodyPr/>
          <a:lstStyle/>
          <a:p>
            <a:pPr algn="l"/>
            <a:r>
              <a:rPr lang="pl-PL" sz="2800" b="1" dirty="0">
                <a:solidFill>
                  <a:srgbClr val="FFC000"/>
                </a:solidFill>
                <a:latin typeface="Century Gothic" panose="020B0502020202020204" pitchFamily="34" charset="0"/>
              </a:rPr>
              <a:t>Monitoring wizyjny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E5873A9-E46E-4834-8299-2B2B650FD268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606425" y="2636912"/>
            <a:ext cx="7931150" cy="19002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Monitoring nie powinien stanowić środka nadzoru nad jakością wykonywania pracy przez pracowników szkoły lub placówki.</a:t>
            </a:r>
          </a:p>
        </p:txBody>
      </p:sp>
      <p:pic>
        <p:nvPicPr>
          <p:cNvPr id="6" name="Obraz 5">
            <a:extLst>
              <a:ext uri="{FF2B5EF4-FFF2-40B4-BE49-F238E27FC236}">
                <a16:creationId xmlns:a16="http://schemas.microsoft.com/office/drawing/2014/main" id="{80059DEE-B55B-4044-915A-3D5BDE07B5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504" y="77975"/>
            <a:ext cx="1749704" cy="1536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9121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9765FF4-E3C7-4D7C-991A-76DD8C23696F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2123728" y="336550"/>
            <a:ext cx="3779912" cy="1143000"/>
          </a:xfrm>
        </p:spPr>
        <p:txBody>
          <a:bodyPr/>
          <a:lstStyle/>
          <a:p>
            <a:pPr algn="l"/>
            <a:r>
              <a:rPr lang="pl-PL" sz="2800" b="1" dirty="0">
                <a:solidFill>
                  <a:srgbClr val="FFC000"/>
                </a:solidFill>
                <a:latin typeface="Century Gothic" panose="020B0502020202020204" pitchFamily="34" charset="0"/>
              </a:rPr>
              <a:t>Monitoring wizyjny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F91868A-92CB-41E8-8717-39AA69FD1E58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495300" y="2420888"/>
            <a:ext cx="8153400" cy="236378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Monitoring nie obejmuje pomieszczeń, w których odbywają się zajęcia dydaktyczne, wychowawcze i opiekuńcze, pomieszczeń, w których uczniom jest udzielana pomoc psychologiczno-pedagogiczna,</a:t>
            </a:r>
          </a:p>
        </p:txBody>
      </p:sp>
      <p:pic>
        <p:nvPicPr>
          <p:cNvPr id="6" name="Obraz 5">
            <a:extLst>
              <a:ext uri="{FF2B5EF4-FFF2-40B4-BE49-F238E27FC236}">
                <a16:creationId xmlns:a16="http://schemas.microsoft.com/office/drawing/2014/main" id="{80059DEE-B55B-4044-915A-3D5BDE07B5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504" y="77975"/>
            <a:ext cx="1749704" cy="1536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91938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56D8779-016D-464C-991B-4FAA6E176711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2123728" y="336550"/>
            <a:ext cx="4211960" cy="1143000"/>
          </a:xfrm>
        </p:spPr>
        <p:txBody>
          <a:bodyPr/>
          <a:lstStyle/>
          <a:p>
            <a:pPr algn="l"/>
            <a:r>
              <a:rPr lang="pl-PL" sz="2800" b="1" dirty="0">
                <a:solidFill>
                  <a:srgbClr val="FFC000"/>
                </a:solidFill>
                <a:latin typeface="Century Gothic" panose="020B0502020202020204" pitchFamily="34" charset="0"/>
              </a:rPr>
              <a:t>Monitoring wizyjny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BA686B4-B43F-43E1-ADC9-DFFA5BD097F8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531812" y="2492896"/>
            <a:ext cx="8080375" cy="19431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pomieszczeń przeznaczonych do odpoczynku i rekreacji pracowników, pomieszczeń sanitarnohigienicznych, gabinetu profilaktyki zdrowotnej, szatni i przebieralni.</a:t>
            </a:r>
          </a:p>
        </p:txBody>
      </p:sp>
      <p:pic>
        <p:nvPicPr>
          <p:cNvPr id="6" name="Obraz 5">
            <a:extLst>
              <a:ext uri="{FF2B5EF4-FFF2-40B4-BE49-F238E27FC236}">
                <a16:creationId xmlns:a16="http://schemas.microsoft.com/office/drawing/2014/main" id="{80059DEE-B55B-4044-915A-3D5BDE07B5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504" y="77975"/>
            <a:ext cx="1749704" cy="1536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06603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7F366A4-1D02-4771-8263-6C6D2F2A58C9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2123728" y="336550"/>
            <a:ext cx="3923928" cy="1143000"/>
          </a:xfrm>
        </p:spPr>
        <p:txBody>
          <a:bodyPr/>
          <a:lstStyle/>
          <a:p>
            <a:pPr algn="l"/>
            <a:r>
              <a:rPr lang="pl-PL" sz="2800" b="1" dirty="0">
                <a:solidFill>
                  <a:srgbClr val="FFC000"/>
                </a:solidFill>
                <a:latin typeface="Century Gothic" panose="020B0502020202020204" pitchFamily="34" charset="0"/>
              </a:rPr>
              <a:t>Monitoring wizyjny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FD549E8-8525-4EA8-A8D3-F98FEFC8B775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390525" y="1988840"/>
            <a:ext cx="8362950" cy="29765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Nagrania obrazu zawierające dane osobowe uczniów, pracowników i innych osób, których w wyniku tych nagrań można zidentyfikować, szkoła lub placówka przetwarza wyłącznie do celów, dla których zostały zebrane, i przechowuje przez okres nie dłuższy niż 3 miesiące od dnia nagrania.</a:t>
            </a:r>
          </a:p>
        </p:txBody>
      </p:sp>
      <p:pic>
        <p:nvPicPr>
          <p:cNvPr id="7" name="Obraz 6">
            <a:extLst>
              <a:ext uri="{FF2B5EF4-FFF2-40B4-BE49-F238E27FC236}">
                <a16:creationId xmlns:a16="http://schemas.microsoft.com/office/drawing/2014/main" id="{80059DEE-B55B-4044-915A-3D5BDE07B5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504" y="77975"/>
            <a:ext cx="1749704" cy="1536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54384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0463A8A-DE6C-44F0-B1ED-70FF5EBA4E06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2123728" y="533170"/>
            <a:ext cx="2808312" cy="749759"/>
          </a:xfrm>
        </p:spPr>
        <p:txBody>
          <a:bodyPr>
            <a:normAutofit/>
          </a:bodyPr>
          <a:lstStyle/>
          <a:p>
            <a:pPr algn="l"/>
            <a:r>
              <a:rPr lang="pl-PL" altLang="pl-PL" sz="2800" b="1" dirty="0">
                <a:solidFill>
                  <a:srgbClr val="FFC000"/>
                </a:solidFill>
                <a:latin typeface="Century Gothic" panose="020B0502020202020204" pitchFamily="34" charset="0"/>
              </a:rPr>
              <a:t>Zasady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0952310-2E35-4001-9794-BE813B0E22BE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457200" y="2348880"/>
            <a:ext cx="8229600" cy="2478088"/>
          </a:xfrm>
        </p:spPr>
        <p:txBody>
          <a:bodyPr/>
          <a:lstStyle/>
          <a:p>
            <a:pPr marL="0" lvl="0" indent="0" algn="ctr">
              <a:buClr>
                <a:srgbClr val="2998CB"/>
              </a:buClr>
              <a:buSzPct val="80000"/>
              <a:buNone/>
            </a:pP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Zasada merytorycznej poprawności;</a:t>
            </a:r>
          </a:p>
          <a:p>
            <a:pPr marL="0" lvl="0" indent="0" algn="ctr">
              <a:buClr>
                <a:srgbClr val="2998CB"/>
              </a:buClr>
              <a:buSzPct val="80000"/>
              <a:buNone/>
            </a:pP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Zasada czasowości;</a:t>
            </a:r>
          </a:p>
          <a:p>
            <a:pPr marL="0" lvl="0" indent="0" algn="ctr">
              <a:buClr>
                <a:srgbClr val="2998CB"/>
              </a:buClr>
              <a:buSzPct val="80000"/>
              <a:buNone/>
            </a:pP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Zasada integralności i poufności danych;</a:t>
            </a:r>
          </a:p>
          <a:p>
            <a:pPr marL="0" lvl="0" indent="0" algn="ctr">
              <a:buClr>
                <a:srgbClr val="2998CB"/>
              </a:buClr>
              <a:buSzPct val="80000"/>
              <a:buNone/>
            </a:pP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Zasada rozliczalności;</a:t>
            </a:r>
          </a:p>
          <a:p>
            <a:endParaRPr lang="pl-PL" dirty="0"/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87546719-17A7-4400-B687-BA86A5EF0CC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188" y="212825"/>
            <a:ext cx="1749425" cy="1535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640343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A06EE65-8792-469E-BF6E-201F04DBE40F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2123728" y="336550"/>
            <a:ext cx="4067944" cy="1143000"/>
          </a:xfrm>
        </p:spPr>
        <p:txBody>
          <a:bodyPr/>
          <a:lstStyle/>
          <a:p>
            <a:pPr algn="l"/>
            <a:r>
              <a:rPr lang="pl-PL" sz="2800" b="1" dirty="0">
                <a:solidFill>
                  <a:srgbClr val="FFC000"/>
                </a:solidFill>
                <a:latin typeface="Century Gothic" panose="020B0502020202020204" pitchFamily="34" charset="0"/>
              </a:rPr>
              <a:t>Monitoring wizyjny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D4F5225-16A2-445C-9AF3-539D3A6EE0DC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457200" y="1626132"/>
            <a:ext cx="8229600" cy="3054350"/>
          </a:xfrm>
        </p:spPr>
        <p:txBody>
          <a:bodyPr/>
          <a:lstStyle/>
          <a:p>
            <a:pPr marL="0" indent="0" algn="ctr">
              <a:buNone/>
            </a:pPr>
            <a:endParaRPr lang="pl-PL" dirty="0"/>
          </a:p>
          <a:p>
            <a:pPr marL="0" indent="0" algn="ctr">
              <a:buNone/>
            </a:pPr>
            <a:r>
              <a:rPr lang="pl-P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Po </a:t>
            </a: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upływie 3 miesięcznego okresu uzyskane w wyniku monitoringu nagrania obrazu zawierające dane osobowe uczniów, pracowników i innych osób, których w wyniku tych nagrań można zidentyfikować, </a:t>
            </a:r>
            <a:r>
              <a:rPr lang="pl-PL" sz="2800" u="sng" dirty="0">
                <a:latin typeface="Arial" panose="020B0604020202020204" pitchFamily="34" charset="0"/>
                <a:cs typeface="Arial" panose="020B0604020202020204" pitchFamily="34" charset="0"/>
              </a:rPr>
              <a:t>podlegają zniszczeniu.</a:t>
            </a:r>
          </a:p>
        </p:txBody>
      </p:sp>
      <p:pic>
        <p:nvPicPr>
          <p:cNvPr id="6" name="Obraz 5">
            <a:extLst>
              <a:ext uri="{FF2B5EF4-FFF2-40B4-BE49-F238E27FC236}">
                <a16:creationId xmlns:a16="http://schemas.microsoft.com/office/drawing/2014/main" id="{80059DEE-B55B-4044-915A-3D5BDE07B5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504" y="77975"/>
            <a:ext cx="1749704" cy="1536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49082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10B60AA-F7CC-4D6E-9873-CFC94B8A4AE5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2123728" y="336550"/>
            <a:ext cx="3707904" cy="1143000"/>
          </a:xfrm>
        </p:spPr>
        <p:txBody>
          <a:bodyPr/>
          <a:lstStyle/>
          <a:p>
            <a:pPr algn="l"/>
            <a:r>
              <a:rPr lang="pl-PL" sz="2800" b="1" dirty="0">
                <a:solidFill>
                  <a:srgbClr val="FFC000"/>
                </a:solidFill>
                <a:latin typeface="Century Gothic" panose="020B0502020202020204" pitchFamily="34" charset="0"/>
              </a:rPr>
              <a:t>Monitoring wizyjny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02F596E-0E59-4505-8073-28E224C0B2BA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457200" y="2204864"/>
            <a:ext cx="8229600" cy="28368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Dyrektor szkoły lub placówki informuje uczniów i pracowników szkoły lub placówki o wprowadzeniu monitoringu, w sposób przyjęty w danej szkole lub placówce, nie później niż 14 dni przed uruchomieniem monitoringu.</a:t>
            </a:r>
          </a:p>
          <a:p>
            <a:endParaRPr lang="pl-PL" dirty="0"/>
          </a:p>
        </p:txBody>
      </p:sp>
      <p:pic>
        <p:nvPicPr>
          <p:cNvPr id="6" name="Obraz 5">
            <a:extLst>
              <a:ext uri="{FF2B5EF4-FFF2-40B4-BE49-F238E27FC236}">
                <a16:creationId xmlns:a16="http://schemas.microsoft.com/office/drawing/2014/main" id="{80059DEE-B55B-4044-915A-3D5BDE07B5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504" y="77975"/>
            <a:ext cx="1749704" cy="1536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9487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46AF960-C10E-4537-9D2A-BCE3B77E874B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2123728" y="336550"/>
            <a:ext cx="3635896" cy="1143000"/>
          </a:xfrm>
        </p:spPr>
        <p:txBody>
          <a:bodyPr/>
          <a:lstStyle/>
          <a:p>
            <a:pPr algn="l"/>
            <a:r>
              <a:rPr lang="pl-PL" sz="2800" b="1" dirty="0">
                <a:solidFill>
                  <a:srgbClr val="FFC000"/>
                </a:solidFill>
                <a:latin typeface="Century Gothic" panose="020B0502020202020204" pitchFamily="34" charset="0"/>
              </a:rPr>
              <a:t>Monitoring wizyjny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A3A6879-ED4D-4E11-B493-A97B343A67DE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569912" y="2420888"/>
            <a:ext cx="8004175" cy="22606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Dyrektor szkoły lub placówki przed dopuszczeniem osoby do wykonywania obowiązków służbowych informuje ją na piśmie o stosowaniu monitoringu.</a:t>
            </a:r>
          </a:p>
          <a:p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Obraz 5">
            <a:extLst>
              <a:ext uri="{FF2B5EF4-FFF2-40B4-BE49-F238E27FC236}">
                <a16:creationId xmlns:a16="http://schemas.microsoft.com/office/drawing/2014/main" id="{80059DEE-B55B-4044-915A-3D5BDE07B5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504" y="77975"/>
            <a:ext cx="1749704" cy="1536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05006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0B9D083-3D4D-4798-B5C3-603896D7204A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2123728" y="336550"/>
            <a:ext cx="3635896" cy="1143000"/>
          </a:xfrm>
        </p:spPr>
        <p:txBody>
          <a:bodyPr/>
          <a:lstStyle/>
          <a:p>
            <a:pPr algn="l"/>
            <a:r>
              <a:rPr lang="pl-PL" sz="2800" b="1" dirty="0">
                <a:solidFill>
                  <a:srgbClr val="FFC000"/>
                </a:solidFill>
                <a:latin typeface="Century Gothic" panose="020B0502020202020204" pitchFamily="34" charset="0"/>
              </a:rPr>
              <a:t>Monitoring wizyjny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83DEEC6-C00B-4457-BFC5-39A4A6E9186F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427037" y="2132856"/>
            <a:ext cx="8289925" cy="2784475"/>
          </a:xfrm>
        </p:spPr>
        <p:txBody>
          <a:bodyPr/>
          <a:lstStyle/>
          <a:p>
            <a:pPr marL="0" indent="0" algn="ctr">
              <a:buNone/>
            </a:pP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W przypadku wprowadzenia monitoringu dyrektor szkoły lub placówki oznacza pomieszczenia i teren monitorowany w sposób widoczny i czytelny, za pomocą odpowiednich znaków lub ogłoszeń dźwiękowych, nie później niż dzień przed jego uruchomieniem.</a:t>
            </a:r>
          </a:p>
          <a:p>
            <a:endParaRPr lang="pl-PL" dirty="0"/>
          </a:p>
        </p:txBody>
      </p:sp>
      <p:pic>
        <p:nvPicPr>
          <p:cNvPr id="6" name="Obraz 5">
            <a:extLst>
              <a:ext uri="{FF2B5EF4-FFF2-40B4-BE49-F238E27FC236}">
                <a16:creationId xmlns:a16="http://schemas.microsoft.com/office/drawing/2014/main" id="{80059DEE-B55B-4044-915A-3D5BDE07B5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504" y="77975"/>
            <a:ext cx="1749704" cy="1536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5295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B712352-7F75-40C7-B31A-100059EFE693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2123728" y="336550"/>
            <a:ext cx="3779912" cy="1143000"/>
          </a:xfrm>
        </p:spPr>
        <p:txBody>
          <a:bodyPr/>
          <a:lstStyle/>
          <a:p>
            <a:pPr algn="l"/>
            <a:r>
              <a:rPr lang="pl-PL" sz="2800" b="1" dirty="0">
                <a:solidFill>
                  <a:srgbClr val="FFC000"/>
                </a:solidFill>
                <a:latin typeface="Century Gothic" panose="020B0502020202020204" pitchFamily="34" charset="0"/>
              </a:rPr>
              <a:t>Monitoring wizyjny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A6FC9FD-5BB5-4E0B-AB41-E888D4FFBDC3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395536" y="2060848"/>
            <a:ext cx="8229600" cy="322897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Dyrektor szkoły lub placówki uzgadnia z organem prowadzącym szkołę lub placówkę odpowiednie środki techniczne i organizacyjne w celu ochrony przechowywanych nagrań obrazu oraz danych osobowych uczniów, pracowników i innych osób, których w wyniku tych nagrań można zidentyfikować.</a:t>
            </a:r>
          </a:p>
        </p:txBody>
      </p:sp>
      <p:pic>
        <p:nvPicPr>
          <p:cNvPr id="6" name="Obraz 5">
            <a:extLst>
              <a:ext uri="{FF2B5EF4-FFF2-40B4-BE49-F238E27FC236}">
                <a16:creationId xmlns:a16="http://schemas.microsoft.com/office/drawing/2014/main" id="{80059DEE-B55B-4044-915A-3D5BDE07B5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504" y="77975"/>
            <a:ext cx="1749704" cy="1536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95909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>
            <a:extLst>
              <a:ext uri="{FF2B5EF4-FFF2-40B4-BE49-F238E27FC236}">
                <a16:creationId xmlns:a16="http://schemas.microsoft.com/office/drawing/2014/main" id="{CD2338F8-2E9E-4D90-83B7-D7F62089BFA1}"/>
              </a:ext>
            </a:extLst>
          </p:cNvPr>
          <p:cNvSpPr/>
          <p:nvPr/>
        </p:nvSpPr>
        <p:spPr>
          <a:xfrm>
            <a:off x="755576" y="2132856"/>
            <a:ext cx="7886699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Ochrona danych osobowych w szkołach i placówkach oświatowych Urząd Ochrony Danych Osobowych, Ministerstwo Edukacji Narodowej.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A. Dmochowska, M. Zadrożny, Unijna reforma przepisów ochrony danych osobowych – analiza zmian (C.H. Beck, 2016).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Prostokąt 4"/>
          <p:cNvSpPr>
            <a:spLocks noChangeArrowheads="1"/>
          </p:cNvSpPr>
          <p:nvPr/>
        </p:nvSpPr>
        <p:spPr bwMode="auto">
          <a:xfrm>
            <a:off x="2123728" y="646440"/>
            <a:ext cx="597666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2800" b="1" dirty="0">
                <a:solidFill>
                  <a:srgbClr val="FFC000"/>
                </a:solidFill>
                <a:latin typeface="Century Gothic" panose="020B0502020202020204" pitchFamily="34" charset="0"/>
                <a:ea typeface="Bliss 2 Regular"/>
                <a:cs typeface="Bliss 2 Regular"/>
              </a:rPr>
              <a:t>Źródła</a:t>
            </a:r>
          </a:p>
        </p:txBody>
      </p:sp>
      <p:pic>
        <p:nvPicPr>
          <p:cNvPr id="6" name="Obraz 5">
            <a:extLst>
              <a:ext uri="{FF2B5EF4-FFF2-40B4-BE49-F238E27FC236}">
                <a16:creationId xmlns:a16="http://schemas.microsoft.com/office/drawing/2014/main" id="{80059DEE-B55B-4044-915A-3D5BDE07B5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504" y="77975"/>
            <a:ext cx="1749704" cy="1536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83125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0F0CD32-F0A5-409B-837A-A41FDB444DA9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2123728" y="627062"/>
            <a:ext cx="5149330" cy="561975"/>
          </a:xfrm>
        </p:spPr>
        <p:txBody>
          <a:bodyPr>
            <a:normAutofit fontScale="90000"/>
          </a:bodyPr>
          <a:lstStyle/>
          <a:p>
            <a:pPr lvl="0" algn="l">
              <a:spcBef>
                <a:spcPts val="0"/>
              </a:spcBef>
            </a:pPr>
            <a:r>
              <a:rPr lang="pl-PL" altLang="pl-PL" sz="3100" b="1" dirty="0" smtClean="0">
                <a:solidFill>
                  <a:srgbClr val="FFC000"/>
                </a:solidFill>
                <a:latin typeface="Century Gothic" panose="020B0502020202020204" pitchFamily="34" charset="0"/>
              </a:rPr>
              <a:t>Źródła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458B8DE-DE67-4C9E-BD21-EFBA6207F609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427037" y="1988840"/>
            <a:ext cx="8289925" cy="3413125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Ochrona danych osobowych w Unii Europejskiej po reformie. Komentarz do rozporządzenia Parlamentu Europejskiego i Rady (UE) 2016/679, dr Mariusz </a:t>
            </a:r>
            <a:r>
              <a:rPr lang="pl-PL" sz="2800" dirty="0" err="1">
                <a:latin typeface="Arial" panose="020B0604020202020204" pitchFamily="34" charset="0"/>
                <a:cs typeface="Arial" panose="020B0604020202020204" pitchFamily="34" charset="0"/>
              </a:rPr>
              <a:t>Krzysztofek</a:t>
            </a: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Ochrona danych osobowych w szkole w związku z rozpoczęciem stosowania RODO oraz nowej ustawy o ochronie danych osobowych, Krzysztof </a:t>
            </a:r>
            <a:r>
              <a:rPr lang="pl-PL" sz="2800" dirty="0" err="1">
                <a:latin typeface="Arial" panose="020B0604020202020204" pitchFamily="34" charset="0"/>
                <a:cs typeface="Arial" panose="020B0604020202020204" pitchFamily="34" charset="0"/>
              </a:rPr>
              <a:t>Dzioba</a:t>
            </a: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, Angelika Kosińska, IAP 2017, Nr 4</a:t>
            </a:r>
          </a:p>
          <a:p>
            <a:endParaRPr lang="pl-PL" sz="2400" b="1" dirty="0"/>
          </a:p>
          <a:p>
            <a:pPr>
              <a:buFont typeface="Wingdings" panose="05000000000000000000" pitchFamily="2" charset="2"/>
              <a:buChar char="q"/>
            </a:pPr>
            <a:endParaRPr lang="pl-PL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l-PL" dirty="0"/>
          </a:p>
        </p:txBody>
      </p:sp>
      <p:pic>
        <p:nvPicPr>
          <p:cNvPr id="6" name="Obraz 5">
            <a:extLst>
              <a:ext uri="{FF2B5EF4-FFF2-40B4-BE49-F238E27FC236}">
                <a16:creationId xmlns:a16="http://schemas.microsoft.com/office/drawing/2014/main" id="{80059DEE-B55B-4044-915A-3D5BDE07B5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504" y="77975"/>
            <a:ext cx="1749704" cy="1536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7969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rostokąt 5"/>
          <p:cNvSpPr/>
          <p:nvPr/>
        </p:nvSpPr>
        <p:spPr>
          <a:xfrm>
            <a:off x="2771800" y="2996952"/>
            <a:ext cx="345638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b="1" dirty="0">
                <a:solidFill>
                  <a:srgbClr val="FFC000"/>
                </a:solidFill>
                <a:latin typeface="Century Gothic" panose="020B0502020202020204" pitchFamily="34" charset="0"/>
                <a:cs typeface="Arial" pitchFamily="34" charset="0"/>
              </a:rPr>
              <a:t>Dziękuję za uwagę</a:t>
            </a:r>
            <a:endParaRPr lang="pl-PL" sz="2800" dirty="0">
              <a:latin typeface="Century Gothic" panose="020B0502020202020204" pitchFamily="34" charset="0"/>
            </a:endParaRPr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792E13A2-4646-4857-939B-6CC7E485F042}"/>
              </a:ext>
            </a:extLst>
          </p:cNvPr>
          <p:cNvSpPr>
            <a:spLocks noGrp="1"/>
          </p:cNvSpPr>
          <p:nvPr>
            <p:ph type="ftr" sz="quarter" idx="4294967295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endParaRPr lang="pl-PL" dirty="0"/>
          </a:p>
        </p:txBody>
      </p:sp>
      <p:pic>
        <p:nvPicPr>
          <p:cNvPr id="7" name="Obraz 6">
            <a:extLst>
              <a:ext uri="{FF2B5EF4-FFF2-40B4-BE49-F238E27FC236}">
                <a16:creationId xmlns:a16="http://schemas.microsoft.com/office/drawing/2014/main" id="{80059DEE-B55B-4044-915A-3D5BDE07B52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504" y="77975"/>
            <a:ext cx="1749704" cy="1536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14462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188" y="212825"/>
            <a:ext cx="1749425" cy="1535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Prostokąt 5"/>
          <p:cNvSpPr>
            <a:spLocks noChangeArrowheads="1"/>
          </p:cNvSpPr>
          <p:nvPr/>
        </p:nvSpPr>
        <p:spPr bwMode="auto">
          <a:xfrm>
            <a:off x="2123728" y="2996952"/>
            <a:ext cx="5976664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3200" b="1" dirty="0">
                <a:solidFill>
                  <a:srgbClr val="FFC000"/>
                </a:solidFill>
                <a:latin typeface="Century Gothic" panose="020B0502020202020204" pitchFamily="34" charset="0"/>
                <a:ea typeface="Bliss 2 Regular"/>
                <a:cs typeface="Bliss 2 Regular"/>
              </a:rPr>
              <a:t>Podstawowe pojęcia</a:t>
            </a:r>
          </a:p>
        </p:txBody>
      </p:sp>
    </p:spTree>
    <p:extLst>
      <p:ext uri="{BB962C8B-B14F-4D97-AF65-F5344CB8AC3E}">
        <p14:creationId xmlns:p14="http://schemas.microsoft.com/office/powerpoint/2010/main" val="27525683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A63F513-F91A-4761-B612-546C119C0784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457200" y="2140541"/>
            <a:ext cx="8229600" cy="432048"/>
          </a:xfrm>
        </p:spPr>
        <p:txBody>
          <a:bodyPr>
            <a:normAutofit fontScale="90000"/>
          </a:bodyPr>
          <a:lstStyle/>
          <a:p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Dane osobowe</a:t>
            </a:r>
            <a:r>
              <a:rPr lang="pl-PL" dirty="0"/>
              <a:t/>
            </a:r>
            <a:br>
              <a:rPr lang="pl-PL" dirty="0"/>
            </a:br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  <p:sp>
        <p:nvSpPr>
          <p:cNvPr id="3" name="Prostokąt 2">
            <a:extLst>
              <a:ext uri="{FF2B5EF4-FFF2-40B4-BE49-F238E27FC236}">
                <a16:creationId xmlns:a16="http://schemas.microsoft.com/office/drawing/2014/main" id="{67A6BBFE-6474-4432-81EB-90652F925AAB}"/>
              </a:ext>
            </a:extLst>
          </p:cNvPr>
          <p:cNvSpPr/>
          <p:nvPr/>
        </p:nvSpPr>
        <p:spPr>
          <a:xfrm>
            <a:off x="713543" y="2545003"/>
            <a:ext cx="7716914" cy="29788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600"/>
              </a:spcAft>
            </a:pPr>
            <a:r>
              <a:rPr lang="pl-PL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Informacje o zidentyfikowanej lub możliwej do zidentyfikowania osobie fizycznej</a:t>
            </a:r>
          </a:p>
          <a:p>
            <a:pPr algn="ctr">
              <a:lnSpc>
                <a:spcPct val="107000"/>
              </a:lnSpc>
              <a:spcAft>
                <a:spcPts val="600"/>
              </a:spcAft>
            </a:pPr>
            <a:r>
              <a:rPr lang="pl-PL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</a:p>
          <a:p>
            <a:pPr marL="342900" indent="-342900">
              <a:lnSpc>
                <a:spcPct val="107000"/>
              </a:lnSpc>
              <a:buFont typeface="Wingdings" panose="05000000000000000000" pitchFamily="2" charset="2"/>
              <a:buChar char="q"/>
            </a:pPr>
            <a:r>
              <a:rPr lang="pl-PL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adres zamieszkania;</a:t>
            </a:r>
          </a:p>
          <a:p>
            <a:pPr marL="342900" indent="-342900">
              <a:lnSpc>
                <a:spcPct val="107000"/>
              </a:lnSpc>
              <a:buFont typeface="Wingdings" panose="05000000000000000000" pitchFamily="2" charset="2"/>
              <a:buChar char="q"/>
            </a:pPr>
            <a:r>
              <a:rPr lang="pl-PL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numer PESEL;</a:t>
            </a:r>
          </a:p>
          <a:p>
            <a:pPr marL="342900" indent="-342900">
              <a:lnSpc>
                <a:spcPct val="107000"/>
              </a:lnSpc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pl-PL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dane o lokalizacji.</a:t>
            </a: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188" y="212825"/>
            <a:ext cx="1749425" cy="1535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Prostokąt 4"/>
          <p:cNvSpPr>
            <a:spLocks noChangeArrowheads="1"/>
          </p:cNvSpPr>
          <p:nvPr/>
        </p:nvSpPr>
        <p:spPr bwMode="auto">
          <a:xfrm>
            <a:off x="2123728" y="646440"/>
            <a:ext cx="597666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2800" b="1" dirty="0">
                <a:solidFill>
                  <a:srgbClr val="FFC000"/>
                </a:solidFill>
                <a:latin typeface="Century Gothic" panose="020B0502020202020204" pitchFamily="34" charset="0"/>
                <a:ea typeface="Bliss 2 Regular"/>
                <a:cs typeface="Bliss 2 Regular"/>
              </a:rPr>
              <a:t>Podstawowe pojęcia</a:t>
            </a:r>
          </a:p>
        </p:txBody>
      </p:sp>
    </p:spTree>
    <p:extLst>
      <p:ext uri="{BB962C8B-B14F-4D97-AF65-F5344CB8AC3E}">
        <p14:creationId xmlns:p14="http://schemas.microsoft.com/office/powerpoint/2010/main" val="40874497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1D36908-E4F9-48D9-BA15-9E09857B856C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2123728" y="622300"/>
            <a:ext cx="5400600" cy="571500"/>
          </a:xfrm>
        </p:spPr>
        <p:txBody>
          <a:bodyPr>
            <a:normAutofit/>
          </a:bodyPr>
          <a:lstStyle/>
          <a:p>
            <a:pPr algn="l"/>
            <a:r>
              <a:rPr lang="pl-PL" altLang="pl-PL" sz="2800" b="1" dirty="0" smtClean="0">
                <a:solidFill>
                  <a:srgbClr val="FFC000"/>
                </a:solidFill>
                <a:latin typeface="Century Gothic" panose="020B0502020202020204" pitchFamily="34" charset="0"/>
              </a:rPr>
              <a:t>Podstawowe pojęcia</a:t>
            </a:r>
            <a:endParaRPr lang="pl-PL" sz="2800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DC0542B-B12C-440D-A56D-2BB65A79819E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457200" y="1747937"/>
            <a:ext cx="8229600" cy="3849291"/>
          </a:xfrm>
        </p:spPr>
        <p:txBody>
          <a:bodyPr/>
          <a:lstStyle/>
          <a:p>
            <a:endParaRPr lang="pl-P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pl-P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Dane osób prowadzących jednoosobową działalność gospodarczą to także dane osobowe. </a:t>
            </a:r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DB9A9AAB-77CF-449C-861F-F317A9702E6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188" y="212825"/>
            <a:ext cx="1749425" cy="1535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15610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AF95184-9B6A-47B1-B858-25EAC5FB2E9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457200" y="2276872"/>
            <a:ext cx="8229600" cy="32210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Dane osobowe obejmują także pisemne odpowiedzi udzielone przez osobę przystępującą do egzaminu zawodowego i ewentualne naniesione przez egzaminatora komentarze odnoszące się do tych odpowiedzi (Wyrok Trybunału Sprawiedliwości UE w sprawie C-434/16 Nowak)</a:t>
            </a:r>
          </a:p>
        </p:txBody>
      </p:sp>
      <p:sp>
        <p:nvSpPr>
          <p:cNvPr id="5" name="Tytuł 4">
            <a:extLst>
              <a:ext uri="{FF2B5EF4-FFF2-40B4-BE49-F238E27FC236}">
                <a16:creationId xmlns:a16="http://schemas.microsoft.com/office/drawing/2014/main" id="{80CB1C17-1FFE-4F4A-B8E1-1AC4FAB51A36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2123728" y="646440"/>
            <a:ext cx="486003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eaLnBrk="1" hangingPunct="1"/>
            <a:r>
              <a:rPr lang="pl-PL" altLang="pl-PL" sz="2800" b="1" dirty="0">
                <a:solidFill>
                  <a:srgbClr val="FFC000"/>
                </a:solidFill>
                <a:latin typeface="Century Gothic" panose="020B0502020202020204" pitchFamily="34" charset="0"/>
                <a:ea typeface="Bliss 2 Regular"/>
                <a:cs typeface="Bliss 2 Regular"/>
              </a:rPr>
              <a:t>Podstawowe pojęcia</a:t>
            </a:r>
          </a:p>
        </p:txBody>
      </p:sp>
      <p:pic>
        <p:nvPicPr>
          <p:cNvPr id="6" name="Obraz 5">
            <a:extLst>
              <a:ext uri="{FF2B5EF4-FFF2-40B4-BE49-F238E27FC236}">
                <a16:creationId xmlns:a16="http://schemas.microsoft.com/office/drawing/2014/main" id="{D3E19513-E7C9-46B8-841A-F32CBA2F04B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188" y="212825"/>
            <a:ext cx="1749425" cy="1535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662852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1579B07-4CC8-4898-972F-2222AD56DABD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457200" y="214198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l-PL" sz="4000" dirty="0">
                <a:latin typeface="Arial" panose="020B0604020202020204" pitchFamily="34" charset="0"/>
                <a:cs typeface="Arial" panose="020B0604020202020204" pitchFamily="34" charset="0"/>
              </a:rPr>
              <a:t>Dane osobowe szczególnej kategorii</a:t>
            </a:r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  <p:sp>
        <p:nvSpPr>
          <p:cNvPr id="3" name="Prostokąt 2">
            <a:extLst>
              <a:ext uri="{FF2B5EF4-FFF2-40B4-BE49-F238E27FC236}">
                <a16:creationId xmlns:a16="http://schemas.microsoft.com/office/drawing/2014/main" id="{84F05D8F-F016-4D31-AB47-BF217DF28E8C}"/>
              </a:ext>
            </a:extLst>
          </p:cNvPr>
          <p:cNvSpPr/>
          <p:nvPr/>
        </p:nvSpPr>
        <p:spPr>
          <a:xfrm>
            <a:off x="1259632" y="3068960"/>
            <a:ext cx="727280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dane dotyczące zdrowia, seksualności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pochodzenie rasowe lub etniczne, 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poglądy polityczne, </a:t>
            </a: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188" y="212825"/>
            <a:ext cx="1749425" cy="1535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Prostokąt 4"/>
          <p:cNvSpPr>
            <a:spLocks noChangeArrowheads="1"/>
          </p:cNvSpPr>
          <p:nvPr/>
        </p:nvSpPr>
        <p:spPr bwMode="auto">
          <a:xfrm>
            <a:off x="2123728" y="646440"/>
            <a:ext cx="597666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2800" b="1" dirty="0">
                <a:solidFill>
                  <a:srgbClr val="FFC000"/>
                </a:solidFill>
                <a:latin typeface="Century Gothic" panose="020B0502020202020204" pitchFamily="34" charset="0"/>
                <a:ea typeface="Bliss 2 Regular"/>
                <a:cs typeface="Bliss 2 Regular"/>
              </a:rPr>
              <a:t>Podstawowe pojęcia</a:t>
            </a:r>
          </a:p>
        </p:txBody>
      </p:sp>
    </p:spTree>
    <p:extLst>
      <p:ext uri="{BB962C8B-B14F-4D97-AF65-F5344CB8AC3E}">
        <p14:creationId xmlns:p14="http://schemas.microsoft.com/office/powerpoint/2010/main" val="3121235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EAF30C3-7E13-45CD-B39B-057670B823D1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457199" y="2564904"/>
            <a:ext cx="8229600" cy="288032"/>
          </a:xfrm>
        </p:spPr>
        <p:txBody>
          <a:bodyPr>
            <a:normAutofit fontScale="90000"/>
          </a:bodyPr>
          <a:lstStyle/>
          <a:p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188" y="212825"/>
            <a:ext cx="1749425" cy="1535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Prostokąt 4"/>
          <p:cNvSpPr>
            <a:spLocks noChangeArrowheads="1"/>
          </p:cNvSpPr>
          <p:nvPr/>
        </p:nvSpPr>
        <p:spPr bwMode="auto">
          <a:xfrm>
            <a:off x="2123728" y="646440"/>
            <a:ext cx="597666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2800" b="1" dirty="0">
                <a:solidFill>
                  <a:srgbClr val="FFC000"/>
                </a:solidFill>
                <a:latin typeface="Century Gothic" panose="020B0502020202020204" pitchFamily="34" charset="0"/>
                <a:ea typeface="Bliss 2 Regular"/>
                <a:cs typeface="Bliss 2 Regular"/>
              </a:rPr>
              <a:t>Podstawowe pojęcia</a:t>
            </a:r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CCE443F7-615E-410B-8DF9-0DB33C082845}"/>
              </a:ext>
            </a:extLst>
          </p:cNvPr>
          <p:cNvSpPr/>
          <p:nvPr/>
        </p:nvSpPr>
        <p:spPr>
          <a:xfrm>
            <a:off x="1104900" y="2604322"/>
            <a:ext cx="7715201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przekonania religijne lub światopoglądowe,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przynależność do związków zawodowych,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dane genetyczne, 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dane biometryczne.</a:t>
            </a:r>
          </a:p>
        </p:txBody>
      </p:sp>
    </p:spTree>
    <p:extLst>
      <p:ext uri="{BB962C8B-B14F-4D97-AF65-F5344CB8AC3E}">
        <p14:creationId xmlns:p14="http://schemas.microsoft.com/office/powerpoint/2010/main" val="4014726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188" y="212825"/>
            <a:ext cx="1749425" cy="1535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Prostokąt 5"/>
          <p:cNvSpPr>
            <a:spLocks noChangeArrowheads="1"/>
          </p:cNvSpPr>
          <p:nvPr/>
        </p:nvSpPr>
        <p:spPr bwMode="auto">
          <a:xfrm>
            <a:off x="1331640" y="2890391"/>
            <a:ext cx="5976664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altLang="pl-PL" sz="3200" b="1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entury Gothic" panose="020B0502020202020204" pitchFamily="34" charset="0"/>
                <a:ea typeface="Bliss 2 Regular"/>
                <a:cs typeface="Bliss 2 Regular"/>
              </a:rPr>
              <a:t>Administrator danych osobowych</a:t>
            </a:r>
          </a:p>
        </p:txBody>
      </p:sp>
    </p:spTree>
    <p:extLst>
      <p:ext uri="{BB962C8B-B14F-4D97-AF65-F5344CB8AC3E}">
        <p14:creationId xmlns:p14="http://schemas.microsoft.com/office/powerpoint/2010/main" val="19579156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>
            <a:extLst>
              <a:ext uri="{FF2B5EF4-FFF2-40B4-BE49-F238E27FC236}">
                <a16:creationId xmlns:a16="http://schemas.microsoft.com/office/drawing/2014/main" id="{6B685312-4C80-44B0-9EE7-C025014A887E}"/>
              </a:ext>
            </a:extLst>
          </p:cNvPr>
          <p:cNvSpPr/>
          <p:nvPr/>
        </p:nvSpPr>
        <p:spPr>
          <a:xfrm>
            <a:off x="971600" y="2492896"/>
            <a:ext cx="6931241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„Administrator” oznacza osobę fizyczną lub prawną, organ publiczny, jednostkę lub inny podmiot, który samodzielnie lub wspólnie z innymi ustala cele i sposoby przetwarzania danych osobowych.</a:t>
            </a: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188" y="212825"/>
            <a:ext cx="1749425" cy="1535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Prostokąt 4"/>
          <p:cNvSpPr>
            <a:spLocks noChangeArrowheads="1"/>
          </p:cNvSpPr>
          <p:nvPr/>
        </p:nvSpPr>
        <p:spPr bwMode="auto">
          <a:xfrm>
            <a:off x="2123728" y="430996"/>
            <a:ext cx="5976664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altLang="pl-PL" sz="2800" b="1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entury Gothic" panose="020B0502020202020204" pitchFamily="34" charset="0"/>
                <a:ea typeface="Bliss 2 Regular"/>
                <a:cs typeface="Bliss 2 Regular"/>
              </a:rPr>
              <a:t>Administrator danych osobowych</a:t>
            </a:r>
          </a:p>
        </p:txBody>
      </p:sp>
    </p:spTree>
    <p:extLst>
      <p:ext uri="{BB962C8B-B14F-4D97-AF65-F5344CB8AC3E}">
        <p14:creationId xmlns:p14="http://schemas.microsoft.com/office/powerpoint/2010/main" val="3697813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zawartości 2">
            <a:extLst>
              <a:ext uri="{FF2B5EF4-FFF2-40B4-BE49-F238E27FC236}">
                <a16:creationId xmlns:a16="http://schemas.microsoft.com/office/drawing/2014/main" id="{AAB85D63-6EB0-4C1B-B220-7A91A1E4C0C9}"/>
              </a:ext>
            </a:extLst>
          </p:cNvPr>
          <p:cNvSpPr txBox="1">
            <a:spLocks/>
          </p:cNvSpPr>
          <p:nvPr/>
        </p:nvSpPr>
        <p:spPr>
          <a:xfrm>
            <a:off x="823293" y="2348880"/>
            <a:ext cx="7920880" cy="271466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q"/>
            </a:pPr>
            <a:r>
              <a:rPr lang="pl-PL" sz="2400" dirty="0"/>
              <a:t>Informacje wstępne;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pl-PL" sz="2400" dirty="0"/>
              <a:t>Administrator danych;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pl-PL" sz="2400" dirty="0"/>
              <a:t>Podstawowe pojęcia;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pl-PL" sz="2400" dirty="0"/>
              <a:t>Podmiot przetwarzający;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pl-PL" sz="2400" dirty="0"/>
              <a:t>Prawa osoby, której dane dotyczą;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pl-PL" sz="2400" dirty="0"/>
              <a:t>Inspektor Ochrony Danych;</a:t>
            </a:r>
          </a:p>
          <a:p>
            <a:pPr>
              <a:buFont typeface="Courier New" panose="02070309020205020404" pitchFamily="49" charset="0"/>
              <a:buChar char="o"/>
            </a:pPr>
            <a:endParaRPr lang="pl-PL" dirty="0"/>
          </a:p>
          <a:p>
            <a:pPr>
              <a:buFont typeface="Courier New" panose="02070309020205020404" pitchFamily="49" charset="0"/>
              <a:buChar char="o"/>
            </a:pPr>
            <a:endParaRPr lang="pl-PL" dirty="0"/>
          </a:p>
        </p:txBody>
      </p:sp>
      <p:pic>
        <p:nvPicPr>
          <p:cNvPr id="5" name="Obraz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188" y="212825"/>
            <a:ext cx="1749425" cy="1535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Prostokąt 5"/>
          <p:cNvSpPr>
            <a:spLocks noChangeArrowheads="1"/>
          </p:cNvSpPr>
          <p:nvPr/>
        </p:nvSpPr>
        <p:spPr bwMode="auto">
          <a:xfrm>
            <a:off x="2123728" y="646440"/>
            <a:ext cx="654843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2800" b="1" dirty="0">
                <a:solidFill>
                  <a:srgbClr val="FFC000"/>
                </a:solidFill>
                <a:latin typeface="Century Gothic" panose="020B0502020202020204" pitchFamily="34" charset="0"/>
                <a:ea typeface="Bliss 2 Regular"/>
                <a:cs typeface="Bliss 2 Regular"/>
              </a:rPr>
              <a:t>Spis treści</a:t>
            </a:r>
          </a:p>
        </p:txBody>
      </p:sp>
    </p:spTree>
    <p:extLst>
      <p:ext uri="{BB962C8B-B14F-4D97-AF65-F5344CB8AC3E}">
        <p14:creationId xmlns:p14="http://schemas.microsoft.com/office/powerpoint/2010/main" val="34359299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188" y="212825"/>
            <a:ext cx="1749425" cy="1535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Prostokąt 4"/>
          <p:cNvSpPr>
            <a:spLocks noChangeArrowheads="1"/>
          </p:cNvSpPr>
          <p:nvPr/>
        </p:nvSpPr>
        <p:spPr bwMode="auto">
          <a:xfrm>
            <a:off x="2123728" y="430996"/>
            <a:ext cx="5976664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altLang="pl-PL" sz="2800" b="1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entury Gothic" panose="020B0502020202020204" pitchFamily="34" charset="0"/>
                <a:ea typeface="Bliss 2 Regular"/>
                <a:cs typeface="Bliss 2 Regular"/>
              </a:rPr>
              <a:t>Administrator danych osobowych</a:t>
            </a:r>
          </a:p>
        </p:txBody>
      </p:sp>
      <p:sp>
        <p:nvSpPr>
          <p:cNvPr id="2" name="pole tekstowe 1">
            <a:extLst>
              <a:ext uri="{FF2B5EF4-FFF2-40B4-BE49-F238E27FC236}">
                <a16:creationId xmlns:a16="http://schemas.microsoft.com/office/drawing/2014/main" id="{1A2C7DBA-C76F-4064-AF9B-5B04918A173E}"/>
              </a:ext>
            </a:extLst>
          </p:cNvPr>
          <p:cNvSpPr txBox="1"/>
          <p:nvPr/>
        </p:nvSpPr>
        <p:spPr>
          <a:xfrm>
            <a:off x="1295636" y="2492896"/>
            <a:ext cx="655272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Administratorem danych przetwarzanych w szkołach jest szkoła. Dyrektor szkoły choć reprezentuje szkołę nie jest administratorem danych osobowych. </a:t>
            </a:r>
          </a:p>
        </p:txBody>
      </p:sp>
    </p:spTree>
    <p:extLst>
      <p:ext uri="{BB962C8B-B14F-4D97-AF65-F5344CB8AC3E}">
        <p14:creationId xmlns:p14="http://schemas.microsoft.com/office/powerpoint/2010/main" val="12381319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5F66EEC-25D0-4B1A-9E0C-1A153ACB82D3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2123728" y="404664"/>
            <a:ext cx="5328592" cy="1143000"/>
          </a:xfrm>
        </p:spPr>
        <p:txBody>
          <a:bodyPr>
            <a:normAutofit fontScale="90000"/>
          </a:bodyPr>
          <a:lstStyle/>
          <a:p>
            <a:pPr algn="l"/>
            <a:r>
              <a:rPr lang="pl-PL" altLang="pl-PL" sz="3100" b="1" dirty="0">
                <a:solidFill>
                  <a:srgbClr val="FFC000"/>
                </a:solidFill>
                <a:latin typeface="Century Gothic" panose="020B0502020202020204" pitchFamily="34" charset="0"/>
              </a:rPr>
              <a:t>          </a:t>
            </a:r>
            <a:br>
              <a:rPr lang="pl-PL" altLang="pl-PL" sz="3100" b="1" dirty="0">
                <a:solidFill>
                  <a:srgbClr val="FFC000"/>
                </a:solidFill>
                <a:latin typeface="Century Gothic" panose="020B0502020202020204" pitchFamily="34" charset="0"/>
              </a:rPr>
            </a:br>
            <a:r>
              <a:rPr lang="pl-PL" altLang="pl-PL" sz="3100" b="1" dirty="0" smtClean="0">
                <a:solidFill>
                  <a:srgbClr val="FFC000"/>
                </a:solidFill>
                <a:latin typeface="Century Gothic" panose="020B0502020202020204" pitchFamily="34" charset="0"/>
              </a:rPr>
              <a:t>Administrator </a:t>
            </a:r>
            <a:r>
              <a:rPr lang="pl-PL" altLang="pl-PL" sz="3100" b="1" dirty="0">
                <a:solidFill>
                  <a:srgbClr val="FFC000"/>
                </a:solidFill>
                <a:latin typeface="Century Gothic" panose="020B0502020202020204" pitchFamily="34" charset="0"/>
              </a:rPr>
              <a:t>danych </a:t>
            </a:r>
            <a:br>
              <a:rPr lang="pl-PL" altLang="pl-PL" sz="3100" b="1" dirty="0">
                <a:solidFill>
                  <a:srgbClr val="FFC000"/>
                </a:solidFill>
                <a:latin typeface="Century Gothic" panose="020B0502020202020204" pitchFamily="34" charset="0"/>
              </a:rPr>
            </a:br>
            <a:r>
              <a:rPr lang="pl-PL" altLang="pl-PL" sz="3100" b="1" dirty="0" smtClean="0">
                <a:solidFill>
                  <a:srgbClr val="FFC000"/>
                </a:solidFill>
                <a:latin typeface="Century Gothic" panose="020B0502020202020204" pitchFamily="34" charset="0"/>
              </a:rPr>
              <a:t>osobowych</a:t>
            </a:r>
            <a:r>
              <a:rPr lang="pl-PL" altLang="pl-PL" b="1" dirty="0">
                <a:solidFill>
                  <a:srgbClr val="FFC000"/>
                </a:solidFill>
                <a:latin typeface="Century Gothic" panose="020B0502020202020204" pitchFamily="34" charset="0"/>
                <a:ea typeface="Bliss 2 Regular"/>
                <a:cs typeface="Bliss 2 Regular"/>
              </a:rPr>
              <a:t/>
            </a:r>
            <a:br>
              <a:rPr lang="pl-PL" altLang="pl-PL" b="1" dirty="0">
                <a:solidFill>
                  <a:srgbClr val="FFC000"/>
                </a:solidFill>
                <a:latin typeface="Century Gothic" panose="020B0502020202020204" pitchFamily="34" charset="0"/>
                <a:ea typeface="Bliss 2 Regular"/>
                <a:cs typeface="Bliss 2 Regular"/>
              </a:rPr>
            </a:b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2815685-000E-4C2D-9183-9B3E2C1EF87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498475" y="2852936"/>
            <a:ext cx="8147050" cy="153511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Zadaniem dyrektora szkoły jest reprezentowanie szkoły jako administratora. Dyrektor zapewnia zgodne z prawem funkcjonowanie szkoły. </a:t>
            </a:r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D43495CF-82EB-472B-B37A-303AB4345EC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188" y="212825"/>
            <a:ext cx="1749425" cy="1535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585641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95560C1-F95B-48C4-A791-4058713EEF15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611560" y="2204864"/>
            <a:ext cx="7920880" cy="244827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pl-PL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Administrator danych osobowych obowiązany jest zawiadomić organ nadzorczy o naruszeniu ochrony danych osobowych, nie później niż w terminie 72 godzin po stwierdzeniu naruszenia. </a:t>
            </a: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188" y="212825"/>
            <a:ext cx="1749425" cy="1535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Prostokąt 4"/>
          <p:cNvSpPr>
            <a:spLocks noChangeArrowheads="1"/>
          </p:cNvSpPr>
          <p:nvPr/>
        </p:nvSpPr>
        <p:spPr bwMode="auto">
          <a:xfrm>
            <a:off x="2123728" y="430996"/>
            <a:ext cx="5976664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altLang="pl-PL" sz="2800" b="1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entury Gothic" panose="020B0502020202020204" pitchFamily="34" charset="0"/>
                <a:ea typeface="Bliss 2 Regular"/>
                <a:cs typeface="Bliss 2 Regular"/>
              </a:rPr>
              <a:t>Administrator danych osobowych</a:t>
            </a:r>
          </a:p>
        </p:txBody>
      </p:sp>
    </p:spTree>
    <p:extLst>
      <p:ext uri="{BB962C8B-B14F-4D97-AF65-F5344CB8AC3E}">
        <p14:creationId xmlns:p14="http://schemas.microsoft.com/office/powerpoint/2010/main" val="3943850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D1BEF61-8808-4218-9F9F-62EED72466E9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>
            <a:normAutofit fontScale="90000"/>
          </a:bodyPr>
          <a:lstStyle/>
          <a:p>
            <a:pPr lvl="0">
              <a:spcBef>
                <a:spcPct val="20000"/>
              </a:spcBef>
            </a:pPr>
            <a:r>
              <a:rPr lang="pl-PL" sz="3200" b="1" dirty="0">
                <a:solidFill>
                  <a:srgbClr val="FFC000"/>
                </a:solidFill>
                <a:latin typeface="Century Gothic" panose="020B0502020202020204" pitchFamily="34" charset="0"/>
                <a:ea typeface="+mn-ea"/>
                <a:cs typeface="+mn-cs"/>
              </a:rPr>
              <a:t/>
            </a:r>
            <a:br>
              <a:rPr lang="pl-PL" sz="3200" b="1" dirty="0">
                <a:solidFill>
                  <a:srgbClr val="FFC000"/>
                </a:solidFill>
                <a:latin typeface="Century Gothic" panose="020B0502020202020204" pitchFamily="34" charset="0"/>
                <a:ea typeface="+mn-ea"/>
                <a:cs typeface="+mn-cs"/>
              </a:rPr>
            </a:b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29D3640-3FEA-42F3-A137-699070A8FC6D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323528" y="2996952"/>
            <a:ext cx="8229600" cy="1143000"/>
          </a:xfrm>
        </p:spPr>
        <p:txBody>
          <a:bodyPr/>
          <a:lstStyle/>
          <a:p>
            <a:pPr marL="0" indent="0" algn="ctr">
              <a:buNone/>
            </a:pPr>
            <a:r>
              <a:rPr lang="pl-PL" b="1" dirty="0">
                <a:solidFill>
                  <a:srgbClr val="FFC000"/>
                </a:solidFill>
                <a:latin typeface="Century Gothic" panose="020B0502020202020204" pitchFamily="34" charset="0"/>
              </a:rPr>
              <a:t>Obowiązki Administratora </a:t>
            </a:r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4047DE9D-6287-4ECC-9F24-9B0FF3D0A2C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188" y="212825"/>
            <a:ext cx="1749425" cy="1535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05058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3226A3B-61FD-4CF4-BDE7-3B348C835C47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2123728" y="336550"/>
            <a:ext cx="5364088" cy="1143000"/>
          </a:xfrm>
        </p:spPr>
        <p:txBody>
          <a:bodyPr/>
          <a:lstStyle/>
          <a:p>
            <a:pPr algn="l"/>
            <a:r>
              <a:rPr lang="pl-PL" sz="2800" b="1" dirty="0">
                <a:solidFill>
                  <a:srgbClr val="FFC000"/>
                </a:solidFill>
                <a:latin typeface="Century Gothic" panose="020B0502020202020204" pitchFamily="34" charset="0"/>
              </a:rPr>
              <a:t>Obowiązki Administratora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971D1B5-56CB-4FCE-9EF2-FDB2B0C27C9A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457200" y="2370137"/>
            <a:ext cx="8229600" cy="2117725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Wszystkie obowiązki wynikające z RODO ciążą na Administratorze i Administrator odpowiada za ich wykonanie. </a:t>
            </a:r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EFF13629-8D66-4E93-ADA5-5297E4F1A5B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188" y="212825"/>
            <a:ext cx="1749425" cy="1535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679666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188" y="212825"/>
            <a:ext cx="1749425" cy="1535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Prostokąt 5"/>
          <p:cNvSpPr>
            <a:spLocks noChangeArrowheads="1"/>
          </p:cNvSpPr>
          <p:nvPr/>
        </p:nvSpPr>
        <p:spPr bwMode="auto">
          <a:xfrm>
            <a:off x="2013165" y="2924944"/>
            <a:ext cx="5976664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3200" b="1" dirty="0">
                <a:solidFill>
                  <a:srgbClr val="FFC000"/>
                </a:solidFill>
                <a:latin typeface="Century Gothic" panose="020B0502020202020204" pitchFamily="34" charset="0"/>
                <a:ea typeface="Bliss 2 Regular"/>
                <a:cs typeface="Bliss 2 Regular"/>
              </a:rPr>
              <a:t>Podmiot przetwarzający</a:t>
            </a:r>
          </a:p>
        </p:txBody>
      </p:sp>
    </p:spTree>
    <p:extLst>
      <p:ext uri="{BB962C8B-B14F-4D97-AF65-F5344CB8AC3E}">
        <p14:creationId xmlns:p14="http://schemas.microsoft.com/office/powerpoint/2010/main" val="476907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>
            <a:extLst>
              <a:ext uri="{FF2B5EF4-FFF2-40B4-BE49-F238E27FC236}">
                <a16:creationId xmlns:a16="http://schemas.microsoft.com/office/drawing/2014/main" id="{7A36B2F1-1330-426B-88E3-C210DF9F00EC}"/>
              </a:ext>
            </a:extLst>
          </p:cNvPr>
          <p:cNvSpPr/>
          <p:nvPr/>
        </p:nvSpPr>
        <p:spPr>
          <a:xfrm>
            <a:off x="467544" y="2420888"/>
            <a:ext cx="78867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algn="ctr"/>
            <a:r>
              <a:rPr lang="pl-PL" sz="28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„Podmiot przetwarzający” oznacza osobę fizyczną lub prawną, organ publiczny, jednostkę lub inny podmiot, który przetwarza dane osobowe </a:t>
            </a:r>
            <a:r>
              <a:rPr lang="pl-PL" sz="2800" b="1" i="1" u="sng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 imieniu </a:t>
            </a:r>
            <a:r>
              <a:rPr lang="pl-PL" sz="28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administratora.</a:t>
            </a:r>
            <a:endParaRPr lang="pl-PL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188" y="212825"/>
            <a:ext cx="1749425" cy="1535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Prostokąt 4"/>
          <p:cNvSpPr>
            <a:spLocks noChangeArrowheads="1"/>
          </p:cNvSpPr>
          <p:nvPr/>
        </p:nvSpPr>
        <p:spPr bwMode="auto">
          <a:xfrm>
            <a:off x="2123728" y="646440"/>
            <a:ext cx="597666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2800" b="1" dirty="0">
                <a:solidFill>
                  <a:srgbClr val="FFC000"/>
                </a:solidFill>
                <a:latin typeface="Century Gothic" panose="020B0502020202020204" pitchFamily="34" charset="0"/>
                <a:ea typeface="Bliss 2 Regular"/>
                <a:cs typeface="Bliss 2 Regular"/>
              </a:rPr>
              <a:t>Podmiot przetwarzający</a:t>
            </a:r>
          </a:p>
        </p:txBody>
      </p:sp>
    </p:spTree>
    <p:extLst>
      <p:ext uri="{BB962C8B-B14F-4D97-AF65-F5344CB8AC3E}">
        <p14:creationId xmlns:p14="http://schemas.microsoft.com/office/powerpoint/2010/main" val="37492631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857D5D5-5172-4F5E-A461-7F349F250363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2123728" y="336550"/>
            <a:ext cx="5220072" cy="1143000"/>
          </a:xfrm>
        </p:spPr>
        <p:txBody>
          <a:bodyPr>
            <a:normAutofit/>
          </a:bodyPr>
          <a:lstStyle/>
          <a:p>
            <a:pPr algn="l"/>
            <a:r>
              <a:rPr lang="pl-PL" altLang="pl-PL" sz="2800" b="1" dirty="0">
                <a:solidFill>
                  <a:srgbClr val="FFC000"/>
                </a:solidFill>
                <a:latin typeface="Century Gothic" panose="020B0502020202020204" pitchFamily="34" charset="0"/>
              </a:rPr>
              <a:t>Podmiot </a:t>
            </a:r>
            <a:r>
              <a:rPr lang="pl-PL" altLang="pl-PL" sz="2800" b="1" dirty="0" smtClean="0">
                <a:solidFill>
                  <a:srgbClr val="FFC000"/>
                </a:solidFill>
                <a:latin typeface="Century Gothic" panose="020B0502020202020204" pitchFamily="34" charset="0"/>
              </a:rPr>
              <a:t>przetwarzający</a:t>
            </a:r>
            <a:endParaRPr lang="pl-PL" sz="2800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40C4C95-E173-4A17-BB44-C095C953C3A3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755576" y="1988840"/>
            <a:ext cx="8074025" cy="377348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Placówki oświatowe często powierzają dane osobowe do przetwarzania, np.</a:t>
            </a:r>
          </a:p>
          <a:p>
            <a:pPr marL="0" indent="0" algn="ctr">
              <a:buNone/>
            </a:pPr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w ramach prowadzenia dzienników elektronicznych;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w ramach prowadzenia systemu monitoringu wizyjnego.</a:t>
            </a:r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2B574A44-5EF8-47CB-830E-CB410FB68F8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188" y="212825"/>
            <a:ext cx="1749425" cy="1535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23037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4FD1DDD-91AF-403E-A07A-5FD84B29977C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2123728" y="336550"/>
            <a:ext cx="5796136" cy="1143000"/>
          </a:xfrm>
        </p:spPr>
        <p:txBody>
          <a:bodyPr/>
          <a:lstStyle/>
          <a:p>
            <a:pPr algn="l"/>
            <a:r>
              <a:rPr lang="pl-PL" altLang="pl-PL" sz="2800" b="1" dirty="0">
                <a:solidFill>
                  <a:srgbClr val="FFC000"/>
                </a:solidFill>
                <a:latin typeface="Century Gothic" panose="020B0502020202020204" pitchFamily="34" charset="0"/>
              </a:rPr>
              <a:t>Podmiot przetwarzający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0E82F24-D53E-4F91-A396-58FAD8BDA5E3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457200" y="2492896"/>
            <a:ext cx="8229600" cy="247808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Zawarcie umowy powierzenia będzie także konieczne z organem prowadzącym szkołę jeśli organ prowadzący szkołę zapewnia jej np. obsługę finansową, prawną czy administracyjną. </a:t>
            </a:r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4DF15E75-76C0-4CCE-94FD-9E227F870F8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188" y="212825"/>
            <a:ext cx="1749425" cy="1535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21981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>
            <a:extLst>
              <a:ext uri="{FF2B5EF4-FFF2-40B4-BE49-F238E27FC236}">
                <a16:creationId xmlns:a16="http://schemas.microsoft.com/office/drawing/2014/main" id="{12EDD2DF-0AAE-4169-B834-8F386568DC1B}"/>
              </a:ext>
            </a:extLst>
          </p:cNvPr>
          <p:cNvSpPr/>
          <p:nvPr/>
        </p:nvSpPr>
        <p:spPr>
          <a:xfrm>
            <a:off x="539552" y="1927329"/>
            <a:ext cx="7886699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algn="ctr">
              <a:lnSpc>
                <a:spcPct val="150000"/>
              </a:lnSpc>
            </a:pPr>
            <a:r>
              <a:rPr lang="pl-PL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Posłużenie się podmiotem zewnętrznym do realizacji czynności wymagających przetwarzania danych osobowych wymaga zawarcia umowy powierzenia. </a:t>
            </a:r>
            <a:endParaRPr lang="pl-PL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Prostokąt 3">
            <a:extLst>
              <a:ext uri="{FF2B5EF4-FFF2-40B4-BE49-F238E27FC236}">
                <a16:creationId xmlns:a16="http://schemas.microsoft.com/office/drawing/2014/main" id="{F3CA94DD-E2DB-4449-BEFF-FC6DA696BA6C}"/>
              </a:ext>
            </a:extLst>
          </p:cNvPr>
          <p:cNvSpPr/>
          <p:nvPr/>
        </p:nvSpPr>
        <p:spPr>
          <a:xfrm>
            <a:off x="628650" y="3861048"/>
            <a:ext cx="7886699" cy="16858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algn="ctr">
              <a:lnSpc>
                <a:spcPct val="150000"/>
              </a:lnSpc>
            </a:pPr>
            <a:r>
              <a:rPr lang="pl-PL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Podmiot przetwarzający nie określa celów i sposobów przetwarzania, bowiem jest związany poleceniami administratora. </a:t>
            </a:r>
          </a:p>
        </p:txBody>
      </p:sp>
      <p:pic>
        <p:nvPicPr>
          <p:cNvPr id="5" name="Obraz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188" y="212825"/>
            <a:ext cx="1749425" cy="1535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Prostokąt 5"/>
          <p:cNvSpPr>
            <a:spLocks noChangeArrowheads="1"/>
          </p:cNvSpPr>
          <p:nvPr/>
        </p:nvSpPr>
        <p:spPr bwMode="auto">
          <a:xfrm>
            <a:off x="2123728" y="646440"/>
            <a:ext cx="597666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2800" b="1" dirty="0">
                <a:solidFill>
                  <a:srgbClr val="FFC000"/>
                </a:solidFill>
                <a:latin typeface="Century Gothic" panose="020B0502020202020204" pitchFamily="34" charset="0"/>
                <a:ea typeface="Bliss 2 Regular"/>
                <a:cs typeface="Bliss 2 Regular"/>
              </a:rPr>
              <a:t>Podmiot przetwarzający</a:t>
            </a:r>
          </a:p>
        </p:txBody>
      </p:sp>
    </p:spTree>
    <p:extLst>
      <p:ext uri="{BB962C8B-B14F-4D97-AF65-F5344CB8AC3E}">
        <p14:creationId xmlns:p14="http://schemas.microsoft.com/office/powerpoint/2010/main" val="6177813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>
            <a:extLst>
              <a:ext uri="{FF2B5EF4-FFF2-40B4-BE49-F238E27FC236}">
                <a16:creationId xmlns:a16="http://schemas.microsoft.com/office/drawing/2014/main" id="{05E85A73-E04E-40F1-B010-2C59692F6285}"/>
              </a:ext>
            </a:extLst>
          </p:cNvPr>
          <p:cNvSpPr txBox="1"/>
          <p:nvPr/>
        </p:nvSpPr>
        <p:spPr>
          <a:xfrm>
            <a:off x="963980" y="2167116"/>
            <a:ext cx="7780193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q"/>
            </a:pPr>
            <a:endParaRPr lang="pl-PL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Postawy prawne przetwarzania;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Obowiązek informacyjny;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Rejestr czynności przetwarzania i kategorii czynności przetwarzania;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Źródła.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pl-PL" sz="1400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188" y="212825"/>
            <a:ext cx="1749425" cy="1535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Prostokąt 4"/>
          <p:cNvSpPr>
            <a:spLocks noChangeArrowheads="1"/>
          </p:cNvSpPr>
          <p:nvPr/>
        </p:nvSpPr>
        <p:spPr bwMode="auto">
          <a:xfrm>
            <a:off x="2123728" y="646440"/>
            <a:ext cx="654843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2800" b="1" dirty="0">
                <a:solidFill>
                  <a:srgbClr val="FFC000"/>
                </a:solidFill>
                <a:latin typeface="Century Gothic" panose="020B0502020202020204" pitchFamily="34" charset="0"/>
                <a:ea typeface="Bliss 2 Regular"/>
                <a:cs typeface="Bliss 2 Regular"/>
              </a:rPr>
              <a:t>Spis treści</a:t>
            </a:r>
          </a:p>
        </p:txBody>
      </p:sp>
    </p:spTree>
    <p:extLst>
      <p:ext uri="{BB962C8B-B14F-4D97-AF65-F5344CB8AC3E}">
        <p14:creationId xmlns:p14="http://schemas.microsoft.com/office/powerpoint/2010/main" val="14621644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rostokąt 20">
            <a:extLst>
              <a:ext uri="{FF2B5EF4-FFF2-40B4-BE49-F238E27FC236}">
                <a16:creationId xmlns:a16="http://schemas.microsoft.com/office/drawing/2014/main" id="{DA897B89-159F-4495-AFE4-59111C24F6D2}"/>
              </a:ext>
            </a:extLst>
          </p:cNvPr>
          <p:cNvSpPr/>
          <p:nvPr/>
        </p:nvSpPr>
        <p:spPr>
          <a:xfrm>
            <a:off x="899592" y="2060848"/>
            <a:ext cx="7886700" cy="37060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pl-PL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przetwarza dane osobowe wyłącznie na udokumentowane polecenie administratora;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zapewnia, by osoby upoważnione do przetwarzania danych osobowych zobowiązały się do zachowania tajemnicy lub by podlegały odpowiedniemu ustawowemu obowiązkowi zachowania tajemnicy;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q"/>
            </a:pPr>
            <a:endParaRPr lang="pl-PL" sz="1400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188" y="212825"/>
            <a:ext cx="1749425" cy="1535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Prostokąt 4"/>
          <p:cNvSpPr>
            <a:spLocks noChangeArrowheads="1"/>
          </p:cNvSpPr>
          <p:nvPr/>
        </p:nvSpPr>
        <p:spPr bwMode="auto">
          <a:xfrm>
            <a:off x="2123728" y="646440"/>
            <a:ext cx="597666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2800" b="1" dirty="0">
                <a:solidFill>
                  <a:srgbClr val="FFC000"/>
                </a:solidFill>
                <a:latin typeface="Century Gothic" panose="020B0502020202020204" pitchFamily="34" charset="0"/>
                <a:ea typeface="Bliss 2 Regular"/>
                <a:cs typeface="Bliss 2 Regular"/>
              </a:rPr>
              <a:t>Podmiot przetwarzający</a:t>
            </a:r>
          </a:p>
        </p:txBody>
      </p:sp>
    </p:spTree>
    <p:extLst>
      <p:ext uri="{BB962C8B-B14F-4D97-AF65-F5344CB8AC3E}">
        <p14:creationId xmlns:p14="http://schemas.microsoft.com/office/powerpoint/2010/main" val="6134330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>
            <a:extLst>
              <a:ext uri="{FF2B5EF4-FFF2-40B4-BE49-F238E27FC236}">
                <a16:creationId xmlns:a16="http://schemas.microsoft.com/office/drawing/2014/main" id="{B85C3D6E-8052-4EFA-949D-9CAC95D993F2}"/>
              </a:ext>
            </a:extLst>
          </p:cNvPr>
          <p:cNvSpPr/>
          <p:nvPr/>
        </p:nvSpPr>
        <p:spPr>
          <a:xfrm>
            <a:off x="827584" y="1772816"/>
            <a:ext cx="7886699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podejmuje wszelkie środki wymagane na mocy art. 32;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przestrzega warunków korzystania z usług innego podmiotu przetwarzającego;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w miarę możliwości pomaga administratorowi wywiązać się z obowiązku odpowiadania na żądania osoby, której dane dotyczą;</a:t>
            </a: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188" y="212825"/>
            <a:ext cx="1749425" cy="1535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Prostokąt 4"/>
          <p:cNvSpPr>
            <a:spLocks noChangeArrowheads="1"/>
          </p:cNvSpPr>
          <p:nvPr/>
        </p:nvSpPr>
        <p:spPr bwMode="auto">
          <a:xfrm>
            <a:off x="2123728" y="646440"/>
            <a:ext cx="597666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2800" b="1" dirty="0">
                <a:solidFill>
                  <a:srgbClr val="FFC000"/>
                </a:solidFill>
                <a:latin typeface="Century Gothic" panose="020B0502020202020204" pitchFamily="34" charset="0"/>
                <a:ea typeface="Bliss 2 Regular"/>
                <a:cs typeface="Bliss 2 Regular"/>
              </a:rPr>
              <a:t>Podmiot przetwarzający</a:t>
            </a:r>
          </a:p>
        </p:txBody>
      </p:sp>
    </p:spTree>
    <p:extLst>
      <p:ext uri="{BB962C8B-B14F-4D97-AF65-F5344CB8AC3E}">
        <p14:creationId xmlns:p14="http://schemas.microsoft.com/office/powerpoint/2010/main" val="5730806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>
            <a:extLst>
              <a:ext uri="{FF2B5EF4-FFF2-40B4-BE49-F238E27FC236}">
                <a16:creationId xmlns:a16="http://schemas.microsoft.com/office/drawing/2014/main" id="{648A5BF3-EFE3-4C55-BDF7-2B716607D89D}"/>
              </a:ext>
            </a:extLst>
          </p:cNvPr>
          <p:cNvSpPr/>
          <p:nvPr/>
        </p:nvSpPr>
        <p:spPr>
          <a:xfrm>
            <a:off x="755576" y="2060848"/>
            <a:ext cx="7886700" cy="33478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pomaga administratorowi wywiązać się z obowiązków określonych w art. 32–36;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po zakończeniu świadczenia usług usuwa lub zwraca mu wszelkie dane osobowe oraz usuwa wszelkie ich istniejące kopie;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umożliwia przeprowadzenie audytów.</a:t>
            </a:r>
            <a:endParaRPr lang="pl-PL" sz="24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188" y="212825"/>
            <a:ext cx="1749425" cy="1535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Prostokąt 4"/>
          <p:cNvSpPr>
            <a:spLocks noChangeArrowheads="1"/>
          </p:cNvSpPr>
          <p:nvPr/>
        </p:nvSpPr>
        <p:spPr bwMode="auto">
          <a:xfrm>
            <a:off x="2123728" y="646440"/>
            <a:ext cx="597666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2800" b="1" dirty="0">
                <a:solidFill>
                  <a:srgbClr val="FFC000"/>
                </a:solidFill>
                <a:latin typeface="Century Gothic" panose="020B0502020202020204" pitchFamily="34" charset="0"/>
                <a:ea typeface="Bliss 2 Regular"/>
                <a:cs typeface="Bliss 2 Regular"/>
              </a:rPr>
              <a:t>Podmiot przetwarzający</a:t>
            </a:r>
          </a:p>
        </p:txBody>
      </p:sp>
    </p:spTree>
    <p:extLst>
      <p:ext uri="{BB962C8B-B14F-4D97-AF65-F5344CB8AC3E}">
        <p14:creationId xmlns:p14="http://schemas.microsoft.com/office/powerpoint/2010/main" val="39664053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188" y="212825"/>
            <a:ext cx="1749425" cy="1535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Prostokąt 4"/>
          <p:cNvSpPr>
            <a:spLocks noChangeArrowheads="1"/>
          </p:cNvSpPr>
          <p:nvPr/>
        </p:nvSpPr>
        <p:spPr bwMode="auto">
          <a:xfrm>
            <a:off x="2159732" y="646440"/>
            <a:ext cx="597666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2800" b="1" dirty="0">
                <a:solidFill>
                  <a:srgbClr val="FFC000"/>
                </a:solidFill>
                <a:latin typeface="Century Gothic" panose="020B0502020202020204" pitchFamily="34" charset="0"/>
                <a:ea typeface="Bliss 2 Regular"/>
                <a:cs typeface="Bliss 2 Regular"/>
              </a:rPr>
              <a:t>Podmiot przetwarzający</a:t>
            </a:r>
          </a:p>
        </p:txBody>
      </p:sp>
      <p:sp>
        <p:nvSpPr>
          <p:cNvPr id="2" name="pole tekstowe 1">
            <a:extLst>
              <a:ext uri="{FF2B5EF4-FFF2-40B4-BE49-F238E27FC236}">
                <a16:creationId xmlns:a16="http://schemas.microsoft.com/office/drawing/2014/main" id="{006362EC-FEBB-47A7-A431-030267B6705F}"/>
              </a:ext>
            </a:extLst>
          </p:cNvPr>
          <p:cNvSpPr txBox="1"/>
          <p:nvPr/>
        </p:nvSpPr>
        <p:spPr>
          <a:xfrm>
            <a:off x="1007604" y="2924944"/>
            <a:ext cx="712879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Podmiot przetwarzający nie może żądać wynagrodzenia za umożliwienie przeprowadzenia audytu. </a:t>
            </a:r>
          </a:p>
        </p:txBody>
      </p:sp>
    </p:spTree>
    <p:extLst>
      <p:ext uri="{BB962C8B-B14F-4D97-AF65-F5344CB8AC3E}">
        <p14:creationId xmlns:p14="http://schemas.microsoft.com/office/powerpoint/2010/main" val="8555696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6462CE6-C463-4283-A5A0-341ACCD95304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457200" y="2996952"/>
            <a:ext cx="8229600" cy="1224136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Nie można odmówić zawarcia umowy powierzenia, gdy do tego powierzenia faktycznie dochodzi. </a:t>
            </a:r>
          </a:p>
          <a:p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188" y="212825"/>
            <a:ext cx="1749425" cy="1535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Prostokąt 4"/>
          <p:cNvSpPr>
            <a:spLocks noChangeArrowheads="1"/>
          </p:cNvSpPr>
          <p:nvPr/>
        </p:nvSpPr>
        <p:spPr bwMode="auto">
          <a:xfrm>
            <a:off x="2123728" y="646440"/>
            <a:ext cx="597666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2800" b="1" dirty="0">
                <a:solidFill>
                  <a:srgbClr val="FFC000"/>
                </a:solidFill>
                <a:latin typeface="Century Gothic" panose="020B0502020202020204" pitchFamily="34" charset="0"/>
                <a:ea typeface="Bliss 2 Regular"/>
                <a:cs typeface="Bliss 2 Regular"/>
              </a:rPr>
              <a:t>Podmiot przetwarzający</a:t>
            </a:r>
          </a:p>
        </p:txBody>
      </p:sp>
    </p:spTree>
    <p:extLst>
      <p:ext uri="{BB962C8B-B14F-4D97-AF65-F5344CB8AC3E}">
        <p14:creationId xmlns:p14="http://schemas.microsoft.com/office/powerpoint/2010/main" val="690428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B012E74-7CBF-417F-9FE1-074978CD1727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2123728" y="323900"/>
            <a:ext cx="5112568" cy="1143000"/>
          </a:xfrm>
        </p:spPr>
        <p:txBody>
          <a:bodyPr>
            <a:normAutofit/>
          </a:bodyPr>
          <a:lstStyle/>
          <a:p>
            <a:pPr lvl="0" algn="l">
              <a:spcBef>
                <a:spcPts val="0"/>
              </a:spcBef>
            </a:pPr>
            <a:r>
              <a:rPr lang="pl-PL" altLang="pl-PL" sz="2800" b="1" dirty="0">
                <a:solidFill>
                  <a:srgbClr val="FFC000"/>
                </a:solidFill>
                <a:latin typeface="Century Gothic" panose="020B0502020202020204" pitchFamily="34" charset="0"/>
                <a:ea typeface="Bliss 2 Regular"/>
                <a:cs typeface="Bliss 2 Regular"/>
              </a:rPr>
              <a:t>Podmiot </a:t>
            </a:r>
            <a:r>
              <a:rPr lang="pl-PL" altLang="pl-PL" sz="2800" b="1" dirty="0" smtClean="0">
                <a:solidFill>
                  <a:srgbClr val="FFC000"/>
                </a:solidFill>
                <a:latin typeface="Century Gothic" panose="020B0502020202020204" pitchFamily="34" charset="0"/>
                <a:ea typeface="Bliss 2 Regular"/>
                <a:cs typeface="Bliss 2 Regular"/>
              </a:rPr>
              <a:t>przetwarzający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19C8099-559A-4436-AABB-8CDD3583A64C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565212" y="2780928"/>
            <a:ext cx="8229600" cy="2189162"/>
          </a:xfrm>
        </p:spPr>
        <p:txBody>
          <a:bodyPr/>
          <a:lstStyle/>
          <a:p>
            <a:pPr marL="0" indent="0" algn="ctr">
              <a:buNone/>
            </a:pP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Powierzenie jest to stan faktyczny, nie możemy dowolnie uznać, że go nie ma lub dowolnie zamienić strony będące Administratorem lub Podmiotem Przetwarzającym. </a:t>
            </a:r>
          </a:p>
          <a:p>
            <a:endParaRPr lang="pl-PL" dirty="0"/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A264428C-D047-469A-9C95-7FE3617917F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188" y="212825"/>
            <a:ext cx="1749425" cy="1535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934608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188" y="212825"/>
            <a:ext cx="1749425" cy="1535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Prostokąt 6"/>
          <p:cNvSpPr>
            <a:spLocks noChangeArrowheads="1"/>
          </p:cNvSpPr>
          <p:nvPr/>
        </p:nvSpPr>
        <p:spPr bwMode="auto">
          <a:xfrm>
            <a:off x="1583668" y="2890391"/>
            <a:ext cx="5976664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pl-PL" altLang="pl-PL" sz="3200" b="1" dirty="0">
                <a:solidFill>
                  <a:srgbClr val="FFC000"/>
                </a:solidFill>
                <a:latin typeface="Century Gothic" panose="020B0502020202020204" pitchFamily="34" charset="0"/>
                <a:ea typeface="Bliss 2 Regular"/>
                <a:cs typeface="Bliss 2 Regular"/>
              </a:rPr>
              <a:t>Prawa osoby, której dane dotyczą</a:t>
            </a:r>
          </a:p>
        </p:txBody>
      </p:sp>
    </p:spTree>
    <p:extLst>
      <p:ext uri="{BB962C8B-B14F-4D97-AF65-F5344CB8AC3E}">
        <p14:creationId xmlns:p14="http://schemas.microsoft.com/office/powerpoint/2010/main" val="6431877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2B620A0-10AE-4F0C-BAC8-2B661729F764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331640" y="2348880"/>
            <a:ext cx="6967686" cy="2808312"/>
          </a:xfrm>
        </p:spPr>
        <p:txBody>
          <a:bodyPr>
            <a:normAutofit fontScale="92500" lnSpcReduction="20000"/>
          </a:bodyPr>
          <a:lstStyle/>
          <a:p>
            <a:pPr lvl="0">
              <a:buFont typeface="Wingdings" panose="05000000000000000000" pitchFamily="2" charset="2"/>
              <a:buChar char="q"/>
            </a:pPr>
            <a:r>
              <a:rPr lang="pl-PL" sz="3000" dirty="0">
                <a:latin typeface="Arial" panose="020B0604020202020204" pitchFamily="34" charset="0"/>
                <a:cs typeface="Arial" panose="020B0604020202020204" pitchFamily="34" charset="0"/>
              </a:rPr>
              <a:t>Prawo do sprostowania danych,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pl-PL" sz="3000" dirty="0">
                <a:latin typeface="Arial" panose="020B0604020202020204" pitchFamily="34" charset="0"/>
                <a:cs typeface="Arial" panose="020B0604020202020204" pitchFamily="34" charset="0"/>
              </a:rPr>
              <a:t>Prawo do ograniczenia przetwarzania,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pl-PL" sz="3000" dirty="0">
                <a:latin typeface="Arial" panose="020B0604020202020204" pitchFamily="34" charset="0"/>
                <a:cs typeface="Arial" panose="020B0604020202020204" pitchFamily="34" charset="0"/>
              </a:rPr>
              <a:t>Prawo do usunięcia danych,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pl-PL" sz="3000" dirty="0">
                <a:latin typeface="Arial" panose="020B0604020202020204" pitchFamily="34" charset="0"/>
                <a:cs typeface="Arial" panose="020B0604020202020204" pitchFamily="34" charset="0"/>
              </a:rPr>
              <a:t>Prawo do sprzeciwu,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pl-PL" sz="3000" dirty="0">
                <a:latin typeface="Arial" panose="020B0604020202020204" pitchFamily="34" charset="0"/>
                <a:cs typeface="Arial" panose="020B0604020202020204" pitchFamily="34" charset="0"/>
              </a:rPr>
              <a:t>Prawo do przenoszenia danych,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pl-PL" sz="3000" dirty="0">
                <a:latin typeface="Arial" panose="020B0604020202020204" pitchFamily="34" charset="0"/>
                <a:cs typeface="Arial" panose="020B0604020202020204" pitchFamily="34" charset="0"/>
              </a:rPr>
              <a:t>Prawo dostępu do danych.</a:t>
            </a:r>
          </a:p>
          <a:p>
            <a:endParaRPr lang="pl-PL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188" y="212825"/>
            <a:ext cx="1749425" cy="1535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Prostokąt 4"/>
          <p:cNvSpPr>
            <a:spLocks noChangeArrowheads="1"/>
          </p:cNvSpPr>
          <p:nvPr/>
        </p:nvSpPr>
        <p:spPr bwMode="auto">
          <a:xfrm>
            <a:off x="2123728" y="430996"/>
            <a:ext cx="5976664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2800" b="1" dirty="0">
                <a:solidFill>
                  <a:srgbClr val="FFC000"/>
                </a:solidFill>
                <a:latin typeface="Century Gothic" panose="020B0502020202020204" pitchFamily="34" charset="0"/>
                <a:ea typeface="Bliss 2 Regular"/>
                <a:cs typeface="Bliss 2 Regular"/>
              </a:rPr>
              <a:t>Prawa osoby, której dane dotyczą</a:t>
            </a:r>
          </a:p>
        </p:txBody>
      </p:sp>
    </p:spTree>
    <p:extLst>
      <p:ext uri="{BB962C8B-B14F-4D97-AF65-F5344CB8AC3E}">
        <p14:creationId xmlns:p14="http://schemas.microsoft.com/office/powerpoint/2010/main" val="19618242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188" y="212825"/>
            <a:ext cx="1749425" cy="1535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Prostokąt 4"/>
          <p:cNvSpPr>
            <a:spLocks noChangeArrowheads="1"/>
          </p:cNvSpPr>
          <p:nvPr/>
        </p:nvSpPr>
        <p:spPr bwMode="auto">
          <a:xfrm>
            <a:off x="1583668" y="2890391"/>
            <a:ext cx="5976664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pl-PL" altLang="pl-PL" sz="3200" b="1" dirty="0">
                <a:solidFill>
                  <a:srgbClr val="FFC000"/>
                </a:solidFill>
                <a:latin typeface="Century Gothic" panose="020B0502020202020204" pitchFamily="34" charset="0"/>
                <a:ea typeface="Bliss 2 Regular"/>
                <a:cs typeface="Bliss 2 Regular"/>
              </a:rPr>
              <a:t>Inspektor Ochrony Danych (IOD)</a:t>
            </a:r>
          </a:p>
        </p:txBody>
      </p:sp>
    </p:spTree>
    <p:extLst>
      <p:ext uri="{BB962C8B-B14F-4D97-AF65-F5344CB8AC3E}">
        <p14:creationId xmlns:p14="http://schemas.microsoft.com/office/powerpoint/2010/main" val="34229328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395DEF8-0709-45E3-ADFA-892F1EBD0E82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230188" y="2058958"/>
            <a:ext cx="8229600" cy="637054"/>
          </a:xfrm>
        </p:spPr>
        <p:txBody>
          <a:bodyPr>
            <a:noAutofit/>
          </a:bodyPr>
          <a:lstStyle/>
          <a:p>
            <a:r>
              <a:rPr lang="pl-PL" sz="3600" dirty="0"/>
              <a:t/>
            </a:r>
            <a:br>
              <a:rPr lang="pl-PL" sz="3600" dirty="0"/>
            </a:br>
            <a:endParaRPr lang="pl-PL" sz="3600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F27D90F-8E63-4BD0-9C94-64D328309ACB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503870" y="1916832"/>
            <a:ext cx="8136260" cy="2016224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Powołanie IOD jest co do zasady prawem, a nie obowiązkiem</a:t>
            </a:r>
            <a:r>
              <a:rPr lang="pl-P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pl-PL" sz="2800" dirty="0"/>
          </a:p>
          <a:p>
            <a:endParaRPr lang="pl-PL" sz="2800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188" y="212825"/>
            <a:ext cx="1749425" cy="1535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Prostokąt 4"/>
          <p:cNvSpPr>
            <a:spLocks noChangeArrowheads="1"/>
          </p:cNvSpPr>
          <p:nvPr/>
        </p:nvSpPr>
        <p:spPr bwMode="auto">
          <a:xfrm>
            <a:off x="2123728" y="646440"/>
            <a:ext cx="597666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2800" b="1" dirty="0">
                <a:solidFill>
                  <a:srgbClr val="FFC000"/>
                </a:solidFill>
                <a:latin typeface="Century Gothic" panose="020B0502020202020204" pitchFamily="34" charset="0"/>
                <a:ea typeface="Bliss 2 Regular"/>
                <a:cs typeface="Bliss 2 Regular"/>
              </a:rPr>
              <a:t>Inspektor Ochrony Danych (IOD)</a:t>
            </a:r>
          </a:p>
        </p:txBody>
      </p:sp>
    </p:spTree>
    <p:extLst>
      <p:ext uri="{BB962C8B-B14F-4D97-AF65-F5344CB8AC3E}">
        <p14:creationId xmlns:p14="http://schemas.microsoft.com/office/powerpoint/2010/main" val="21378301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188" y="212825"/>
            <a:ext cx="1749425" cy="1535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Prostokąt 5"/>
          <p:cNvSpPr>
            <a:spLocks noChangeArrowheads="1"/>
          </p:cNvSpPr>
          <p:nvPr/>
        </p:nvSpPr>
        <p:spPr bwMode="auto">
          <a:xfrm>
            <a:off x="2268538" y="2830026"/>
            <a:ext cx="432048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3200" b="1" dirty="0">
                <a:solidFill>
                  <a:srgbClr val="FFC000"/>
                </a:solidFill>
                <a:latin typeface="Century Gothic" panose="020B0502020202020204" pitchFamily="34" charset="0"/>
                <a:ea typeface="Bliss 2 Regular"/>
                <a:cs typeface="Bliss 2 Regular"/>
              </a:rPr>
              <a:t>Informacje wstępne</a:t>
            </a:r>
          </a:p>
        </p:txBody>
      </p:sp>
    </p:spTree>
    <p:extLst>
      <p:ext uri="{BB962C8B-B14F-4D97-AF65-F5344CB8AC3E}">
        <p14:creationId xmlns:p14="http://schemas.microsoft.com/office/powerpoint/2010/main" val="39422913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989F08F-F5CB-48A0-B571-510D2829CD48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498376" y="2654390"/>
            <a:ext cx="8147248" cy="1549219"/>
          </a:xfrm>
        </p:spPr>
        <p:txBody>
          <a:bodyPr>
            <a:normAutofit fontScale="90000"/>
          </a:bodyPr>
          <a:lstStyle/>
          <a:p>
            <a:r>
              <a:rPr lang="pl-PL" sz="3600" dirty="0"/>
              <a:t/>
            </a:r>
            <a:br>
              <a:rPr lang="pl-PL" sz="3600" dirty="0"/>
            </a:br>
            <a:r>
              <a:rPr lang="pl-PL" sz="3100" dirty="0">
                <a:latin typeface="Arial" panose="020B0604020202020204" pitchFamily="34" charset="0"/>
                <a:cs typeface="Arial" panose="020B0604020202020204" pitchFamily="34" charset="0"/>
              </a:rPr>
              <a:t>Szkoła będąca podmiotem publicznym, tj. </a:t>
            </a:r>
            <a:r>
              <a:rPr lang="pl-PL" sz="31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będąca jednostką budżetową </a:t>
            </a:r>
            <a:r>
              <a:rPr lang="pl-PL" sz="3100" dirty="0">
                <a:latin typeface="Arial" panose="020B0604020202020204" pitchFamily="34" charset="0"/>
                <a:cs typeface="Arial" panose="020B0604020202020204" pitchFamily="34" charset="0"/>
              </a:rPr>
              <a:t>jest obowiązana do powołania inspektora ochrony danych. </a:t>
            </a:r>
            <a:r>
              <a:rPr lang="pl-PL" sz="36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l-PL" sz="36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pl-PL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Prostokąt 2">
            <a:extLst>
              <a:ext uri="{FF2B5EF4-FFF2-40B4-BE49-F238E27FC236}">
                <a16:creationId xmlns:a16="http://schemas.microsoft.com/office/drawing/2014/main" id="{E50F0699-8589-4272-8F22-05F675EBD762}"/>
              </a:ext>
            </a:extLst>
          </p:cNvPr>
          <p:cNvSpPr/>
          <p:nvPr/>
        </p:nvSpPr>
        <p:spPr>
          <a:xfrm>
            <a:off x="350962" y="3031909"/>
            <a:ext cx="7886700" cy="5866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algn="ctr">
              <a:lnSpc>
                <a:spcPct val="150000"/>
              </a:lnSpc>
            </a:pPr>
            <a:r>
              <a:rPr lang="pl-PL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pl-PL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188" y="212825"/>
            <a:ext cx="1749425" cy="1535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Prostokąt 4"/>
          <p:cNvSpPr>
            <a:spLocks noChangeArrowheads="1"/>
          </p:cNvSpPr>
          <p:nvPr/>
        </p:nvSpPr>
        <p:spPr bwMode="auto">
          <a:xfrm>
            <a:off x="2123728" y="646440"/>
            <a:ext cx="597666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2800" b="1" dirty="0">
                <a:solidFill>
                  <a:srgbClr val="FFC000"/>
                </a:solidFill>
                <a:latin typeface="Century Gothic" panose="020B0502020202020204" pitchFamily="34" charset="0"/>
                <a:ea typeface="Bliss 2 Regular"/>
                <a:cs typeface="Bliss 2 Regular"/>
              </a:rPr>
              <a:t>Inspektor Ochrony Danych (IOD)</a:t>
            </a:r>
          </a:p>
        </p:txBody>
      </p:sp>
    </p:spTree>
    <p:extLst>
      <p:ext uri="{BB962C8B-B14F-4D97-AF65-F5344CB8AC3E}">
        <p14:creationId xmlns:p14="http://schemas.microsoft.com/office/powerpoint/2010/main" val="12072676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3B1C4A2-A9D4-4E42-8100-EFF25030DA7F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2140631" y="519001"/>
            <a:ext cx="6120680" cy="778098"/>
          </a:xfrm>
        </p:spPr>
        <p:txBody>
          <a:bodyPr>
            <a:normAutofit/>
          </a:bodyPr>
          <a:lstStyle/>
          <a:p>
            <a:pPr algn="l"/>
            <a:r>
              <a:rPr lang="pl-PL" altLang="pl-PL" sz="2800" b="1" dirty="0" smtClean="0">
                <a:solidFill>
                  <a:srgbClr val="FFC000"/>
                </a:solidFill>
                <a:latin typeface="Century Gothic" panose="020B0502020202020204" pitchFamily="34" charset="0"/>
              </a:rPr>
              <a:t>Inspektor </a:t>
            </a:r>
            <a:r>
              <a:rPr lang="pl-PL" altLang="pl-PL" sz="2800" b="1" dirty="0">
                <a:solidFill>
                  <a:srgbClr val="FFC000"/>
                </a:solidFill>
                <a:latin typeface="Century Gothic" panose="020B0502020202020204" pitchFamily="34" charset="0"/>
              </a:rPr>
              <a:t>Ochrony Danych (IOD</a:t>
            </a:r>
            <a:r>
              <a:rPr lang="pl-PL" altLang="pl-PL" sz="2800" b="1" dirty="0" smtClean="0">
                <a:solidFill>
                  <a:srgbClr val="FFC000"/>
                </a:solidFill>
                <a:latin typeface="Century Gothic" panose="020B0502020202020204" pitchFamily="34" charset="0"/>
              </a:rPr>
              <a:t>)</a:t>
            </a:r>
            <a:endParaRPr lang="pl-PL" sz="2800" b="1" dirty="0">
              <a:solidFill>
                <a:srgbClr val="FFC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041F608-47B8-42EF-B56B-264EF69DD427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611560" y="1916832"/>
            <a:ext cx="8229600" cy="363547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Administrator który powołał inspektora ochrony danych:</a:t>
            </a:r>
          </a:p>
          <a:p>
            <a:endParaRPr lang="pl-PL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Jest obowiązany opublikować dane inspektora na stronie www, tj. imię i nazwisko oraz  email lub numer telefonu;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W ciągu 14 dni zawiadomić Prezesa Urzędu o jego wyznaczeniu </a:t>
            </a:r>
            <a:endParaRPr lang="pl-PL" dirty="0"/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36633C2A-E848-43D7-BAED-8120B286185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74638"/>
            <a:ext cx="1749425" cy="1535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701599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E42B3D3-7046-4F9B-97FE-A8E453CE6E83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2123728" y="336550"/>
            <a:ext cx="5976664" cy="1143000"/>
          </a:xfrm>
        </p:spPr>
        <p:txBody>
          <a:bodyPr>
            <a:normAutofit/>
          </a:bodyPr>
          <a:lstStyle/>
          <a:p>
            <a:pPr algn="l"/>
            <a:r>
              <a:rPr lang="pl-PL" altLang="pl-PL" sz="2800" b="1" dirty="0">
                <a:solidFill>
                  <a:srgbClr val="FFC000"/>
                </a:solidFill>
                <a:latin typeface="Century Gothic" panose="020B0502020202020204" pitchFamily="34" charset="0"/>
              </a:rPr>
              <a:t>Inspektor Ochrony Danych (IOD</a:t>
            </a:r>
            <a:r>
              <a:rPr lang="pl-PL" altLang="pl-PL" sz="2800" b="1" dirty="0" smtClean="0">
                <a:solidFill>
                  <a:srgbClr val="FFC000"/>
                </a:solidFill>
                <a:latin typeface="Century Gothic" panose="020B0502020202020204" pitchFamily="34" charset="0"/>
              </a:rPr>
              <a:t>)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E16FCEF-5C7E-4D83-8B05-6D940BD1F501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467544" y="2420888"/>
            <a:ext cx="8321675" cy="2328862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Można wyznaczyć zastępcę inspektora ochrony danych.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O powołaniu zastępcy należy zawiadomić Prezesa Urzędu, także w terminie 14 dnia od dnia powołania. </a:t>
            </a:r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A77B7910-14F3-419A-B12C-6AF2601C9F2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74638"/>
            <a:ext cx="1749425" cy="1535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191809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188" y="212825"/>
            <a:ext cx="1749425" cy="1535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Prostokąt 5"/>
          <p:cNvSpPr>
            <a:spLocks noChangeArrowheads="1"/>
          </p:cNvSpPr>
          <p:nvPr/>
        </p:nvSpPr>
        <p:spPr bwMode="auto">
          <a:xfrm>
            <a:off x="1475656" y="2890391"/>
            <a:ext cx="5976664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pl-PL" altLang="pl-PL" sz="3200" b="1" dirty="0">
                <a:solidFill>
                  <a:srgbClr val="FFC000"/>
                </a:solidFill>
                <a:latin typeface="Century Gothic" panose="020B0502020202020204" pitchFamily="34" charset="0"/>
                <a:ea typeface="Bliss 2 Regular"/>
                <a:cs typeface="Bliss 2 Regular"/>
              </a:rPr>
              <a:t>Podstawy prawne przetwarzania</a:t>
            </a:r>
          </a:p>
        </p:txBody>
      </p:sp>
    </p:spTree>
    <p:extLst>
      <p:ext uri="{BB962C8B-B14F-4D97-AF65-F5344CB8AC3E}">
        <p14:creationId xmlns:p14="http://schemas.microsoft.com/office/powerpoint/2010/main" val="26913485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>
            <a:extLst>
              <a:ext uri="{FF2B5EF4-FFF2-40B4-BE49-F238E27FC236}">
                <a16:creationId xmlns:a16="http://schemas.microsoft.com/office/drawing/2014/main" id="{220C5417-7F6A-4143-8181-4AD53BC1D609}"/>
              </a:ext>
            </a:extLst>
          </p:cNvPr>
          <p:cNvSpPr/>
          <p:nvPr/>
        </p:nvSpPr>
        <p:spPr>
          <a:xfrm>
            <a:off x="827584" y="1916832"/>
            <a:ext cx="7704856" cy="36191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q"/>
              <a:tabLst>
                <a:tab pos="514350" algn="l"/>
              </a:tabLst>
            </a:pPr>
            <a:r>
              <a:rPr lang="pl-PL" sz="2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Zgoda osoby, której dane dotyczą;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q"/>
              <a:tabLst>
                <a:tab pos="514350" algn="l"/>
              </a:tabLst>
            </a:pPr>
            <a:r>
              <a:rPr lang="pl-PL" sz="2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Wykonanie umowy lub dążenie do jej zawarcia;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q"/>
              <a:tabLst>
                <a:tab pos="514350" algn="l"/>
              </a:tabLst>
            </a:pPr>
            <a:r>
              <a:rPr lang="pl-PL" sz="2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Wypełnienia obowiązku prawnego ciążącego na administratorze;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q"/>
              <a:tabLst>
                <a:tab pos="514350" algn="l"/>
              </a:tabLst>
            </a:pPr>
            <a:r>
              <a:rPr lang="pl-PL" sz="2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Ochrona żywotnych interesów osoby, której dane dotyczą, lub innej osoby fizycznej;</a:t>
            </a: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188" y="212825"/>
            <a:ext cx="1749425" cy="1535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Prostokąt 4"/>
          <p:cNvSpPr>
            <a:spLocks noChangeArrowheads="1"/>
          </p:cNvSpPr>
          <p:nvPr/>
        </p:nvSpPr>
        <p:spPr bwMode="auto">
          <a:xfrm>
            <a:off x="2123728" y="646440"/>
            <a:ext cx="597666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2800" b="1" dirty="0">
                <a:solidFill>
                  <a:srgbClr val="FFC000"/>
                </a:solidFill>
                <a:latin typeface="Century Gothic" panose="020B0502020202020204" pitchFamily="34" charset="0"/>
                <a:ea typeface="Bliss 2 Regular"/>
                <a:cs typeface="Bliss 2 Regular"/>
              </a:rPr>
              <a:t>Podstawy prawne przetwarzania</a:t>
            </a:r>
          </a:p>
        </p:txBody>
      </p:sp>
    </p:spTree>
    <p:extLst>
      <p:ext uri="{BB962C8B-B14F-4D97-AF65-F5344CB8AC3E}">
        <p14:creationId xmlns:p14="http://schemas.microsoft.com/office/powerpoint/2010/main" val="41915605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>
            <a:extLst>
              <a:ext uri="{FF2B5EF4-FFF2-40B4-BE49-F238E27FC236}">
                <a16:creationId xmlns:a16="http://schemas.microsoft.com/office/drawing/2014/main" id="{00F8F8BD-6E56-4500-9E5C-5CA94A227202}"/>
              </a:ext>
            </a:extLst>
          </p:cNvPr>
          <p:cNvSpPr/>
          <p:nvPr/>
        </p:nvSpPr>
        <p:spPr>
          <a:xfrm>
            <a:off x="683568" y="2132856"/>
            <a:ext cx="788670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q"/>
              <a:tabLst>
                <a:tab pos="514350" algn="l"/>
              </a:tabLst>
            </a:pPr>
            <a:r>
              <a:rPr lang="pl-PL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Przetwarzanie jest niezbędne do wykonania zadania realizowanego w interesie publicznym;</a:t>
            </a:r>
          </a:p>
          <a:p>
            <a:pPr marL="342900" indent="-342900">
              <a:buFont typeface="Wingdings" panose="05000000000000000000" pitchFamily="2" charset="2"/>
              <a:buChar char="q"/>
              <a:tabLst>
                <a:tab pos="514350" algn="l"/>
              </a:tabLst>
            </a:pPr>
            <a:endParaRPr lang="pl-PL" sz="28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q"/>
              <a:tabLst>
                <a:tab pos="514350" algn="l"/>
              </a:tabLst>
            </a:pPr>
            <a:r>
              <a:rPr lang="pl-PL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Przetwarzanie jest niezbędne do celów wynikających z prawnie uzasadnionych interesów realizowanych przez administratora.</a:t>
            </a: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188" y="212825"/>
            <a:ext cx="1749425" cy="1535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Prostokąt 4"/>
          <p:cNvSpPr>
            <a:spLocks noChangeArrowheads="1"/>
          </p:cNvSpPr>
          <p:nvPr/>
        </p:nvSpPr>
        <p:spPr bwMode="auto">
          <a:xfrm>
            <a:off x="2123728" y="646440"/>
            <a:ext cx="597666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2800" b="1" dirty="0">
                <a:solidFill>
                  <a:srgbClr val="FFC000"/>
                </a:solidFill>
                <a:latin typeface="Century Gothic" panose="020B0502020202020204" pitchFamily="34" charset="0"/>
                <a:ea typeface="Bliss 2 Regular"/>
                <a:cs typeface="Bliss 2 Regular"/>
              </a:rPr>
              <a:t>Podstawy prawne przetwarzania</a:t>
            </a:r>
          </a:p>
        </p:txBody>
      </p:sp>
    </p:spTree>
    <p:extLst>
      <p:ext uri="{BB962C8B-B14F-4D97-AF65-F5344CB8AC3E}">
        <p14:creationId xmlns:p14="http://schemas.microsoft.com/office/powerpoint/2010/main" val="2331584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188" y="212825"/>
            <a:ext cx="1749425" cy="1535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Prostokąt 5"/>
          <p:cNvSpPr>
            <a:spLocks noChangeArrowheads="1"/>
          </p:cNvSpPr>
          <p:nvPr/>
        </p:nvSpPr>
        <p:spPr bwMode="auto">
          <a:xfrm>
            <a:off x="2104628" y="646440"/>
            <a:ext cx="597666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2800" b="1" dirty="0">
                <a:solidFill>
                  <a:srgbClr val="FFC000"/>
                </a:solidFill>
                <a:latin typeface="Century Gothic" panose="020B0502020202020204" pitchFamily="34" charset="0"/>
                <a:ea typeface="Bliss 2 Regular"/>
                <a:cs typeface="Bliss 2 Regular"/>
              </a:rPr>
              <a:t>Podstawy prawne przetwarzania</a:t>
            </a:r>
          </a:p>
        </p:txBody>
      </p:sp>
      <p:sp>
        <p:nvSpPr>
          <p:cNvPr id="2" name="pole tekstowe 1">
            <a:extLst>
              <a:ext uri="{FF2B5EF4-FFF2-40B4-BE49-F238E27FC236}">
                <a16:creationId xmlns:a16="http://schemas.microsoft.com/office/drawing/2014/main" id="{B643601D-A2EF-4230-A111-5601996AF33F}"/>
              </a:ext>
            </a:extLst>
          </p:cNvPr>
          <p:cNvSpPr txBox="1"/>
          <p:nvPr/>
        </p:nvSpPr>
        <p:spPr>
          <a:xfrm>
            <a:off x="1095433" y="2276872"/>
            <a:ext cx="6953134" cy="2597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Zgodę jako podstawę prawną przetwarzania stosujemy </a:t>
            </a:r>
            <a:r>
              <a:rPr lang="pl-PL" sz="2800" b="1" i="1" u="sng" dirty="0">
                <a:latin typeface="Arial" panose="020B0604020202020204" pitchFamily="34" charset="0"/>
                <a:cs typeface="Arial" panose="020B0604020202020204" pitchFamily="34" charset="0"/>
              </a:rPr>
              <a:t>wyłącznie, gdy nie mamy innej </a:t>
            </a: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podstawy prawnej przetwarzania. </a:t>
            </a:r>
          </a:p>
        </p:txBody>
      </p:sp>
    </p:spTree>
    <p:extLst>
      <p:ext uri="{BB962C8B-B14F-4D97-AF65-F5344CB8AC3E}">
        <p14:creationId xmlns:p14="http://schemas.microsoft.com/office/powerpoint/2010/main" val="23986782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188" y="212825"/>
            <a:ext cx="1749425" cy="1535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Prostokąt 4"/>
          <p:cNvSpPr>
            <a:spLocks noChangeArrowheads="1"/>
          </p:cNvSpPr>
          <p:nvPr/>
        </p:nvSpPr>
        <p:spPr bwMode="auto">
          <a:xfrm>
            <a:off x="2123728" y="646440"/>
            <a:ext cx="597666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2800" b="1" dirty="0">
                <a:solidFill>
                  <a:srgbClr val="FFC000"/>
                </a:solidFill>
                <a:latin typeface="Century Gothic" panose="020B0502020202020204" pitchFamily="34" charset="0"/>
                <a:ea typeface="Bliss 2 Regular"/>
                <a:cs typeface="Bliss 2 Regular"/>
              </a:rPr>
              <a:t>Podstawy prawne przetwarzania</a:t>
            </a:r>
          </a:p>
        </p:txBody>
      </p:sp>
      <p:sp>
        <p:nvSpPr>
          <p:cNvPr id="2" name="pole tekstowe 1">
            <a:extLst>
              <a:ext uri="{FF2B5EF4-FFF2-40B4-BE49-F238E27FC236}">
                <a16:creationId xmlns:a16="http://schemas.microsoft.com/office/drawing/2014/main" id="{21FE18F9-9229-4C18-A7B4-018BB1772BF4}"/>
              </a:ext>
            </a:extLst>
          </p:cNvPr>
          <p:cNvSpPr txBox="1"/>
          <p:nvPr/>
        </p:nvSpPr>
        <p:spPr>
          <a:xfrm>
            <a:off x="1104900" y="1916832"/>
            <a:ext cx="7169158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Zgoda musi być: </a:t>
            </a:r>
          </a:p>
          <a:p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dobrowolna;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jednoznaczna;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konkretna;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świadoma 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wyraźna </a:t>
            </a: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 RODO dopuszcza wyrażenie zgody poprzez wyraźne działanie. </a:t>
            </a:r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24247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188" y="212825"/>
            <a:ext cx="1749425" cy="1535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Prostokąt 4"/>
          <p:cNvSpPr>
            <a:spLocks noChangeArrowheads="1"/>
          </p:cNvSpPr>
          <p:nvPr/>
        </p:nvSpPr>
        <p:spPr bwMode="auto">
          <a:xfrm>
            <a:off x="2123728" y="646440"/>
            <a:ext cx="597666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2800" b="1" dirty="0">
                <a:solidFill>
                  <a:srgbClr val="FFC000"/>
                </a:solidFill>
                <a:latin typeface="Century Gothic" panose="020B0502020202020204" pitchFamily="34" charset="0"/>
                <a:ea typeface="Bliss 2 Regular"/>
                <a:cs typeface="Bliss 2 Regular"/>
              </a:rPr>
              <a:t>Podstawy prawne przetwarzania</a:t>
            </a:r>
          </a:p>
        </p:txBody>
      </p:sp>
      <p:sp>
        <p:nvSpPr>
          <p:cNvPr id="2" name="pole tekstowe 1">
            <a:extLst>
              <a:ext uri="{FF2B5EF4-FFF2-40B4-BE49-F238E27FC236}">
                <a16:creationId xmlns:a16="http://schemas.microsoft.com/office/drawing/2014/main" id="{574BE8CA-5350-4C71-8CB3-F496FE67A7F8}"/>
              </a:ext>
            </a:extLst>
          </p:cNvPr>
          <p:cNvSpPr txBox="1"/>
          <p:nvPr/>
        </p:nvSpPr>
        <p:spPr>
          <a:xfrm>
            <a:off x="899592" y="2204864"/>
            <a:ext cx="7766148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q"/>
            </a:pP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Klauzule zgody nie mogą być domyślnie zaznaczone;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Zgodę mogę wycofać w każdej chwili, bez wpływu na zgodność z prawem przetwarzania, którego dokonano przed jej wycofaniem. </a:t>
            </a:r>
          </a:p>
        </p:txBody>
      </p:sp>
    </p:spTree>
    <p:extLst>
      <p:ext uri="{BB962C8B-B14F-4D97-AF65-F5344CB8AC3E}">
        <p14:creationId xmlns:p14="http://schemas.microsoft.com/office/powerpoint/2010/main" val="2178052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0FBD1CB-38F4-42D1-B285-FA18072B4169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2123728" y="336550"/>
            <a:ext cx="6624736" cy="1143000"/>
          </a:xfrm>
        </p:spPr>
        <p:txBody>
          <a:bodyPr>
            <a:normAutofit/>
          </a:bodyPr>
          <a:lstStyle/>
          <a:p>
            <a:pPr algn="l"/>
            <a:r>
              <a:rPr lang="pl-PL" altLang="pl-PL" sz="2800" b="1" dirty="0" smtClean="0">
                <a:solidFill>
                  <a:srgbClr val="FFC000"/>
                </a:solidFill>
                <a:latin typeface="Century Gothic" panose="020B0502020202020204" pitchFamily="34" charset="0"/>
              </a:rPr>
              <a:t>Podstawy </a:t>
            </a:r>
            <a:r>
              <a:rPr lang="pl-PL" altLang="pl-PL" sz="2800" b="1" dirty="0">
                <a:solidFill>
                  <a:srgbClr val="FFC000"/>
                </a:solidFill>
                <a:latin typeface="Century Gothic" panose="020B0502020202020204" pitchFamily="34" charset="0"/>
              </a:rPr>
              <a:t>prawne </a:t>
            </a:r>
            <a:r>
              <a:rPr lang="pl-PL" altLang="pl-PL" sz="2800" b="1" dirty="0" smtClean="0">
                <a:solidFill>
                  <a:srgbClr val="FFC000"/>
                </a:solidFill>
                <a:latin typeface="Century Gothic" panose="020B0502020202020204" pitchFamily="34" charset="0"/>
              </a:rPr>
              <a:t>przetwarzania</a:t>
            </a:r>
            <a:endParaRPr lang="pl-PL" sz="2800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4BE7462-1268-4945-A327-0BF689D847CE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343694" y="1916832"/>
            <a:ext cx="8456612" cy="374441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Szkoły i placówki oświatowe w dużej mierze przetwarzają dane na podstawie przepisów regulujących ich funkcjonowanie i wykonywane obowiązki:</a:t>
            </a:r>
          </a:p>
          <a:p>
            <a:endParaRPr lang="pl-PL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Prawo oświatowe;</a:t>
            </a:r>
          </a:p>
          <a:p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Ustawa o systemie oświaty;</a:t>
            </a:r>
          </a:p>
          <a:p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Karta Nauczyciela</a:t>
            </a:r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47490BB9-6E9B-477B-8492-B441717677A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188" y="212825"/>
            <a:ext cx="1749425" cy="1535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388989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E8C481B-F6F7-45E7-8C40-F80DD810D995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367193" y="2703629"/>
            <a:ext cx="8229600" cy="360040"/>
          </a:xfrm>
        </p:spPr>
        <p:txBody>
          <a:bodyPr>
            <a:normAutofit fontScale="90000"/>
          </a:bodyPr>
          <a:lstStyle/>
          <a:p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Czym jest RODO?</a:t>
            </a:r>
            <a:b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pl-P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Prostokąt 2">
            <a:extLst>
              <a:ext uri="{FF2B5EF4-FFF2-40B4-BE49-F238E27FC236}">
                <a16:creationId xmlns:a16="http://schemas.microsoft.com/office/drawing/2014/main" id="{64817CFE-F7AF-4DB1-83CC-831B8AA82BF4}"/>
              </a:ext>
            </a:extLst>
          </p:cNvPr>
          <p:cNvSpPr/>
          <p:nvPr/>
        </p:nvSpPr>
        <p:spPr>
          <a:xfrm>
            <a:off x="390774" y="3196464"/>
            <a:ext cx="8182438" cy="16235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Aft>
                <a:spcPts val="600"/>
              </a:spcAft>
            </a:pPr>
            <a:r>
              <a:rPr lang="pl-PL" sz="2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RODO jest aktem bezpośrednio obowiązującym, skutecznym, bezpośrednio stosowanym. </a:t>
            </a:r>
          </a:p>
          <a:p>
            <a:pPr algn="ctr">
              <a:lnSpc>
                <a:spcPct val="150000"/>
              </a:lnSpc>
              <a:spcAft>
                <a:spcPts val="600"/>
              </a:spcAft>
            </a:pPr>
            <a:r>
              <a:rPr lang="pl-PL" sz="2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Stanowi ono element polskiego porządku prawnego.</a:t>
            </a: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188" y="212825"/>
            <a:ext cx="1749425" cy="1535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Prostokąt 4"/>
          <p:cNvSpPr>
            <a:spLocks noChangeArrowheads="1"/>
          </p:cNvSpPr>
          <p:nvPr/>
        </p:nvSpPr>
        <p:spPr bwMode="auto">
          <a:xfrm>
            <a:off x="2123728" y="646440"/>
            <a:ext cx="597666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2800" b="1" dirty="0">
                <a:solidFill>
                  <a:srgbClr val="FFC000"/>
                </a:solidFill>
                <a:latin typeface="Century Gothic" panose="020B0502020202020204" pitchFamily="34" charset="0"/>
                <a:ea typeface="Bliss 2 Regular"/>
                <a:cs typeface="Bliss 2 Regular"/>
              </a:rPr>
              <a:t>Informacje wstępne</a:t>
            </a:r>
          </a:p>
        </p:txBody>
      </p:sp>
    </p:spTree>
    <p:extLst>
      <p:ext uri="{BB962C8B-B14F-4D97-AF65-F5344CB8AC3E}">
        <p14:creationId xmlns:p14="http://schemas.microsoft.com/office/powerpoint/2010/main" val="5191894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10B965B-851C-4372-8944-8C0F8A03C598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2123728" y="336550"/>
            <a:ext cx="5904656" cy="1143000"/>
          </a:xfrm>
        </p:spPr>
        <p:txBody>
          <a:bodyPr/>
          <a:lstStyle/>
          <a:p>
            <a:pPr algn="l"/>
            <a:r>
              <a:rPr lang="pl-PL" altLang="pl-PL" sz="2800" b="1" dirty="0" smtClean="0">
                <a:solidFill>
                  <a:srgbClr val="FFC000"/>
                </a:solidFill>
                <a:latin typeface="Century Gothic" panose="020B0502020202020204" pitchFamily="34" charset="0"/>
              </a:rPr>
              <a:t>Podstawy </a:t>
            </a:r>
            <a:r>
              <a:rPr lang="pl-PL" altLang="pl-PL" sz="2800" b="1" dirty="0">
                <a:solidFill>
                  <a:srgbClr val="FFC000"/>
                </a:solidFill>
                <a:latin typeface="Century Gothic" panose="020B0502020202020204" pitchFamily="34" charset="0"/>
              </a:rPr>
              <a:t>prawne przetwarzania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4F54672-B9A6-4E4A-87BA-9DC3073CAA62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611560" y="2060848"/>
            <a:ext cx="8229600" cy="36290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Szkoła może wobec tego przetwarzać dane:</a:t>
            </a:r>
          </a:p>
          <a:p>
            <a:pPr marL="0" indent="0">
              <a:buNone/>
            </a:pPr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Uczniów;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Opiekunów prawnych uczniów;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Nauczycieli;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Innych niż Nauczyciele pracowników;</a:t>
            </a:r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8D709CF9-7E70-4598-AF47-7A8AF2C32E7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188" y="212825"/>
            <a:ext cx="1749425" cy="1535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517529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3EC29BE-FDA9-4B1A-A32F-88062BDAC104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l-PL" altLang="pl-PL" sz="2800" b="1" dirty="0">
                <a:solidFill>
                  <a:srgbClr val="FFC000"/>
                </a:solidFill>
                <a:latin typeface="Century Gothic" panose="020B0502020202020204" pitchFamily="34" charset="0"/>
              </a:rPr>
              <a:t/>
            </a:r>
            <a:br>
              <a:rPr lang="pl-PL" altLang="pl-PL" sz="2800" b="1" dirty="0">
                <a:solidFill>
                  <a:srgbClr val="FFC000"/>
                </a:solidFill>
                <a:latin typeface="Century Gothic" panose="020B0502020202020204" pitchFamily="34" charset="0"/>
              </a:rPr>
            </a:br>
            <a:r>
              <a:rPr lang="pl-PL" altLang="pl-PL" sz="2800" b="1" dirty="0">
                <a:solidFill>
                  <a:srgbClr val="FFC000"/>
                </a:solidFill>
                <a:latin typeface="Century Gothic" panose="020B0502020202020204" pitchFamily="34" charset="0"/>
              </a:rPr>
              <a:t/>
            </a:r>
            <a:br>
              <a:rPr lang="pl-PL" altLang="pl-PL" sz="2800" b="1" dirty="0">
                <a:solidFill>
                  <a:srgbClr val="FFC000"/>
                </a:solidFill>
                <a:latin typeface="Century Gothic" panose="020B0502020202020204" pitchFamily="34" charset="0"/>
              </a:rPr>
            </a:br>
            <a:r>
              <a:rPr lang="pl-PL" altLang="pl-PL" sz="2800" b="1" dirty="0">
                <a:solidFill>
                  <a:srgbClr val="FFC000"/>
                </a:solidFill>
                <a:latin typeface="Century Gothic" panose="020B0502020202020204" pitchFamily="34" charset="0"/>
              </a:rPr>
              <a:t> </a:t>
            </a:r>
            <a:endParaRPr lang="pl-PL" sz="3100" b="1" dirty="0">
              <a:solidFill>
                <a:srgbClr val="FFC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F3F8E8D-9CF9-43A2-A429-DDA287FB1F5D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460375" y="2564905"/>
            <a:ext cx="8223250" cy="259228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Szkoły są uprawnione do udostępniania danych podmiotom je prowadzącym, gdyż jest to związane w wykonywaniem obowiązków lub uprawnień. </a:t>
            </a:r>
          </a:p>
          <a:p>
            <a:pPr marL="0" indent="0" algn="ctr">
              <a:buNone/>
            </a:pPr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Art. 6 ust. 1 lit c RODO</a:t>
            </a:r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31CA7005-31FD-4DEE-AADF-A867891A24E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188" y="212825"/>
            <a:ext cx="1749425" cy="1535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Prostokąt 5">
            <a:extLst>
              <a:ext uri="{FF2B5EF4-FFF2-40B4-BE49-F238E27FC236}">
                <a16:creationId xmlns:a16="http://schemas.microsoft.com/office/drawing/2014/main" id="{301A65B6-8FD8-41EB-8FD7-93C296AA34A8}"/>
              </a:ext>
            </a:extLst>
          </p:cNvPr>
          <p:cNvSpPr/>
          <p:nvPr/>
        </p:nvSpPr>
        <p:spPr>
          <a:xfrm>
            <a:off x="2146261" y="646440"/>
            <a:ext cx="590465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altLang="pl-PL" sz="2800" b="1" dirty="0">
                <a:solidFill>
                  <a:srgbClr val="FFC000"/>
                </a:solidFill>
                <a:latin typeface="Century Gothic" panose="020B0502020202020204" pitchFamily="34" charset="0"/>
                <a:ea typeface="+mj-ea"/>
                <a:cs typeface="+mj-cs"/>
              </a:rPr>
              <a:t>Podstawy prawne przetwarzania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8157310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89677E8-69BF-4C73-A952-C2BA0B0E9E0C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2123728" y="336550"/>
            <a:ext cx="6084168" cy="1143000"/>
          </a:xfrm>
        </p:spPr>
        <p:txBody>
          <a:bodyPr>
            <a:normAutofit/>
          </a:bodyPr>
          <a:lstStyle/>
          <a:p>
            <a:pPr lvl="0" algn="l">
              <a:spcBef>
                <a:spcPts val="0"/>
              </a:spcBef>
            </a:pPr>
            <a:r>
              <a:rPr lang="pl-PL" altLang="pl-PL" sz="2800" b="1" dirty="0">
                <a:solidFill>
                  <a:srgbClr val="FFC000"/>
                </a:solidFill>
                <a:latin typeface="Century Gothic" panose="020B0502020202020204" pitchFamily="34" charset="0"/>
                <a:ea typeface="+mn-ea"/>
                <a:cs typeface="+mn-cs"/>
              </a:rPr>
              <a:t>Podstawy prawne </a:t>
            </a:r>
            <a:r>
              <a:rPr lang="pl-PL" altLang="pl-PL" sz="2800" b="1" dirty="0" smtClean="0">
                <a:solidFill>
                  <a:srgbClr val="FFC000"/>
                </a:solidFill>
                <a:latin typeface="Century Gothic" panose="020B0502020202020204" pitchFamily="34" charset="0"/>
                <a:ea typeface="+mn-ea"/>
                <a:cs typeface="+mn-cs"/>
              </a:rPr>
              <a:t>przetwarzania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4AE1091-8EBA-4BBA-9328-D15F68C1FA66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539552" y="2852936"/>
            <a:ext cx="8229600" cy="18288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Organem prowadzącym szkołę lub placówkę jest minister, jednostka samorządu terytorialnego, inne osoby prawne i fizyczne;</a:t>
            </a:r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DB102EA5-D40C-4614-BE5C-F5F24927278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188" y="212825"/>
            <a:ext cx="1749425" cy="1535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673740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C51F093-E020-469A-9693-F777C20339A2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2123728" y="336550"/>
            <a:ext cx="5976664" cy="1143000"/>
          </a:xfrm>
        </p:spPr>
        <p:txBody>
          <a:bodyPr>
            <a:normAutofit/>
          </a:bodyPr>
          <a:lstStyle/>
          <a:p>
            <a:pPr algn="l"/>
            <a:r>
              <a:rPr lang="pl-PL" altLang="pl-PL" sz="2800" b="1" dirty="0" smtClean="0">
                <a:solidFill>
                  <a:srgbClr val="FFC000"/>
                </a:solidFill>
                <a:latin typeface="Century Gothic" panose="020B0502020202020204" pitchFamily="34" charset="0"/>
              </a:rPr>
              <a:t>Podstawy </a:t>
            </a:r>
            <a:r>
              <a:rPr lang="pl-PL" altLang="pl-PL" sz="2800" b="1" dirty="0">
                <a:solidFill>
                  <a:srgbClr val="FFC000"/>
                </a:solidFill>
                <a:latin typeface="Century Gothic" panose="020B0502020202020204" pitchFamily="34" charset="0"/>
              </a:rPr>
              <a:t>prawne przetwarzania</a:t>
            </a:r>
            <a:endParaRPr lang="pl-PL" sz="2800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B1433DA-9373-430C-B846-5CC1C341D98C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539552" y="2060848"/>
            <a:ext cx="8229600" cy="384492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Organ prowadzący szkołę na prawo dostępu do danych w związku z realizacją swoich obowiązków do których należy:</a:t>
            </a:r>
          </a:p>
          <a:p>
            <a:pPr marL="0" indent="0" algn="ctr">
              <a:buNone/>
            </a:pPr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zapewnienie warunków działania szkoły lub placówki, w tym bezpiecznych i higienicznych warunków nauki, wychowania i opieki;</a:t>
            </a:r>
          </a:p>
          <a:p>
            <a:endParaRPr lang="pl-PL" dirty="0"/>
          </a:p>
          <a:p>
            <a:endParaRPr lang="pl-PL" dirty="0"/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54A03946-C043-4694-BB8C-7AFBD720414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188" y="212825"/>
            <a:ext cx="1749425" cy="1535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213378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A5581D7-066E-4609-9F1A-54C7F11A2E99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2144528" y="329266"/>
            <a:ext cx="5911502" cy="1143000"/>
          </a:xfrm>
        </p:spPr>
        <p:txBody>
          <a:bodyPr>
            <a:normAutofit/>
          </a:bodyPr>
          <a:lstStyle/>
          <a:p>
            <a:pPr algn="l"/>
            <a:r>
              <a:rPr lang="pl-PL" altLang="pl-PL" sz="2800" b="1" dirty="0">
                <a:solidFill>
                  <a:srgbClr val="FFC000"/>
                </a:solidFill>
                <a:latin typeface="Century Gothic" panose="020B0502020202020204" pitchFamily="34" charset="0"/>
              </a:rPr>
              <a:t>Podstawy prawne przetwarzania</a:t>
            </a:r>
            <a:endParaRPr lang="pl-PL" sz="2800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BC4729A-AF5F-4E2C-A465-75185921E6F1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0" y="1600200"/>
            <a:ext cx="8229600" cy="4525963"/>
          </a:xfrm>
        </p:spPr>
        <p:txBody>
          <a:bodyPr>
            <a:normAutofit/>
          </a:bodyPr>
          <a:lstStyle/>
          <a:p>
            <a:endParaRPr lang="pl-PL" dirty="0"/>
          </a:p>
          <a:p>
            <a:endParaRPr lang="pl-PL" dirty="0"/>
          </a:p>
        </p:txBody>
      </p:sp>
      <p:sp>
        <p:nvSpPr>
          <p:cNvPr id="5" name="Prostokąt 4">
            <a:extLst>
              <a:ext uri="{FF2B5EF4-FFF2-40B4-BE49-F238E27FC236}">
                <a16:creationId xmlns:a16="http://schemas.microsoft.com/office/drawing/2014/main" id="{C6A059C1-E35A-44FE-955D-58383E36E45A}"/>
              </a:ext>
            </a:extLst>
          </p:cNvPr>
          <p:cNvSpPr/>
          <p:nvPr/>
        </p:nvSpPr>
        <p:spPr>
          <a:xfrm>
            <a:off x="683568" y="2636912"/>
            <a:ext cx="82296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q"/>
            </a:pP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zapewnienie warunków umożliwiających stosowanie specjalnej organizacji nauki i metod pracy dla dzieci i młodzieży objętych kształceniem specjalnym;</a:t>
            </a:r>
          </a:p>
        </p:txBody>
      </p:sp>
      <p:pic>
        <p:nvPicPr>
          <p:cNvPr id="6" name="Obraz 5">
            <a:extLst>
              <a:ext uri="{FF2B5EF4-FFF2-40B4-BE49-F238E27FC236}">
                <a16:creationId xmlns:a16="http://schemas.microsoft.com/office/drawing/2014/main" id="{EDBAEE1E-B49D-4CE4-8635-A4B451BCF56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188" y="212825"/>
            <a:ext cx="1749425" cy="1535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12747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A534B82-CA81-45D0-AC4C-6DA923D55551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2123728" y="342536"/>
            <a:ext cx="5770984" cy="1143000"/>
          </a:xfrm>
        </p:spPr>
        <p:txBody>
          <a:bodyPr>
            <a:normAutofit/>
          </a:bodyPr>
          <a:lstStyle/>
          <a:p>
            <a:pPr algn="l"/>
            <a:r>
              <a:rPr lang="pl-PL" altLang="pl-PL" sz="2800" b="1" dirty="0">
                <a:solidFill>
                  <a:srgbClr val="FFC000"/>
                </a:solidFill>
                <a:latin typeface="Century Gothic" panose="020B0502020202020204" pitchFamily="34" charset="0"/>
              </a:rPr>
              <a:t>Podstawy prawne przetwarzania</a:t>
            </a:r>
            <a:endParaRPr lang="pl-PL" sz="2800" dirty="0"/>
          </a:p>
        </p:txBody>
      </p:sp>
      <p:sp>
        <p:nvSpPr>
          <p:cNvPr id="5" name="Prostokąt 4">
            <a:extLst>
              <a:ext uri="{FF2B5EF4-FFF2-40B4-BE49-F238E27FC236}">
                <a16:creationId xmlns:a16="http://schemas.microsoft.com/office/drawing/2014/main" id="{8303F49B-4DC3-4508-922E-976807D936FB}"/>
              </a:ext>
            </a:extLst>
          </p:cNvPr>
          <p:cNvSpPr/>
          <p:nvPr/>
        </p:nvSpPr>
        <p:spPr>
          <a:xfrm>
            <a:off x="611560" y="1988840"/>
            <a:ext cx="82296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q"/>
            </a:pP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zapewnienie obsługi administracyjnej, w tym prawnej, obsługi finansowej, w tym w zakresie wykonywania czynności, wykonywanie czynności z zakresu księgowości, obsługi organizacyjnej szkoły </a:t>
            </a:r>
          </a:p>
          <a:p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wykonywanie czynności w sprawach z zakresu prawa pracy w stosunku do dyrektora szkoły </a:t>
            </a:r>
          </a:p>
        </p:txBody>
      </p:sp>
      <p:pic>
        <p:nvPicPr>
          <p:cNvPr id="6" name="Obraz 5">
            <a:extLst>
              <a:ext uri="{FF2B5EF4-FFF2-40B4-BE49-F238E27FC236}">
                <a16:creationId xmlns:a16="http://schemas.microsoft.com/office/drawing/2014/main" id="{E23FB189-F06D-4AC0-AB9C-AA4F74D2868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74638"/>
            <a:ext cx="1749425" cy="1535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460873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5B33E0D-099F-4A26-AB62-29CD77737254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2121563" y="337004"/>
            <a:ext cx="6120680" cy="1143000"/>
          </a:xfrm>
        </p:spPr>
        <p:txBody>
          <a:bodyPr>
            <a:normAutofit/>
          </a:bodyPr>
          <a:lstStyle/>
          <a:p>
            <a:pPr algn="l"/>
            <a:r>
              <a:rPr lang="pl-PL" altLang="pl-PL" sz="2800" b="1" dirty="0">
                <a:solidFill>
                  <a:srgbClr val="FFC000"/>
                </a:solidFill>
                <a:latin typeface="Century Gothic" panose="020B0502020202020204" pitchFamily="34" charset="0"/>
              </a:rPr>
              <a:t>Podstawy prawne przetwarzania</a:t>
            </a:r>
            <a:endParaRPr lang="pl-PL" sz="2800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4E58C27-95CA-4062-BE75-8692B48243C2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539552" y="2276872"/>
            <a:ext cx="8229600" cy="341312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Organ prowadzący szkołę wobec powyższego ma prawo do dostępu do danych, jeśli są mu one niezbędne do należytego wykonywania ciążących na nim obowiązków, jednakże z zachowaniem zasady:</a:t>
            </a:r>
          </a:p>
          <a:p>
            <a:pPr marL="0" indent="0" algn="ctr">
              <a:buNone/>
            </a:pP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minimalizacji danych i adekwatności.</a:t>
            </a:r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3C1A21C5-412E-4E8F-B796-5B64F2DE923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74638"/>
            <a:ext cx="1749425" cy="1535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965698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273DAC0-CA25-4C22-B97C-6ED628573177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846312" y="336550"/>
            <a:ext cx="6326088" cy="1143000"/>
          </a:xfrm>
        </p:spPr>
        <p:txBody>
          <a:bodyPr>
            <a:normAutofit/>
          </a:bodyPr>
          <a:lstStyle/>
          <a:p>
            <a:pPr algn="l"/>
            <a:r>
              <a:rPr lang="pl-PL" altLang="pl-PL" sz="2800" b="1" dirty="0">
                <a:solidFill>
                  <a:srgbClr val="FFC000"/>
                </a:solidFill>
                <a:latin typeface="Century Gothic" panose="020B0502020202020204" pitchFamily="34" charset="0"/>
              </a:rPr>
              <a:t>   Podstawy prawne przetwarzania</a:t>
            </a:r>
            <a:endParaRPr lang="pl-PL" sz="2800" b="1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561FEE2-E545-4C2C-BDC0-737C5C8F7343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457200" y="2492896"/>
            <a:ext cx="8229600" cy="252095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„Inne formy wychowania przedszkolnego, szkoły, placówki, organy prowadzące szkoły lub placówki, przetwarzają dane osobowe w zakresie niezbędnym dla realizacji zadań i obowiązków wynikających z tych przepisów.”</a:t>
            </a:r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9610F5E6-A8A4-41FE-A90E-60C45415B7E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74638"/>
            <a:ext cx="1749425" cy="1535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130764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40F2AAE-322F-413F-8265-96791C08D8D3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2123728" y="336550"/>
            <a:ext cx="6480720" cy="1143000"/>
          </a:xfrm>
        </p:spPr>
        <p:txBody>
          <a:bodyPr>
            <a:normAutofit/>
          </a:bodyPr>
          <a:lstStyle/>
          <a:p>
            <a:pPr algn="l"/>
            <a:r>
              <a:rPr lang="pl-PL" altLang="pl-PL" sz="2800" b="1" dirty="0" smtClean="0">
                <a:solidFill>
                  <a:srgbClr val="FFC000"/>
                </a:solidFill>
                <a:latin typeface="Century Gothic" panose="020B0502020202020204" pitchFamily="34" charset="0"/>
              </a:rPr>
              <a:t>Podstawy </a:t>
            </a:r>
            <a:r>
              <a:rPr lang="pl-PL" altLang="pl-PL" sz="2800" b="1" dirty="0">
                <a:solidFill>
                  <a:srgbClr val="FFC000"/>
                </a:solidFill>
                <a:latin typeface="Century Gothic" panose="020B0502020202020204" pitchFamily="34" charset="0"/>
              </a:rPr>
              <a:t>prawne przetwarzania</a:t>
            </a:r>
            <a:endParaRPr lang="pl-PL" sz="2800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639E822-04FD-43F6-B741-A66DDD0E024A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534987" y="2060848"/>
            <a:ext cx="8074025" cy="344805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Organ prowadzący szkołę ma dostęp do danych osobowych nauczycieli (tj. imion, nazwisk, stopni awansów zawodowych, kwalifikacji poszczególnych nauczycieli oraz rodzajów prowadzonych przez nich zajęć, w tym liczby godzin tych zajęć), </a:t>
            </a:r>
            <a:r>
              <a:rPr lang="pl-PL" sz="2800" b="1" u="sng" dirty="0">
                <a:latin typeface="Arial" panose="020B0604020202020204" pitchFamily="34" charset="0"/>
                <a:cs typeface="Arial" panose="020B0604020202020204" pitchFamily="34" charset="0"/>
              </a:rPr>
              <a:t>zawartych w arkuszu organizacyjnym szkoły.</a:t>
            </a:r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67AF5F4C-051A-4F15-9975-07585FCE95C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74638"/>
            <a:ext cx="1749425" cy="1535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58302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1E07D85-D593-4234-9993-DBFC52347C4F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2149894" y="336550"/>
            <a:ext cx="6048672" cy="1143000"/>
          </a:xfrm>
        </p:spPr>
        <p:txBody>
          <a:bodyPr>
            <a:normAutofit/>
          </a:bodyPr>
          <a:lstStyle/>
          <a:p>
            <a:pPr algn="l"/>
            <a:r>
              <a:rPr lang="pl-PL" altLang="pl-PL" sz="2800" b="1" dirty="0" smtClean="0">
                <a:solidFill>
                  <a:srgbClr val="FFC000"/>
                </a:solidFill>
                <a:latin typeface="Century Gothic" panose="020B0502020202020204" pitchFamily="34" charset="0"/>
              </a:rPr>
              <a:t>Podstawy </a:t>
            </a:r>
            <a:r>
              <a:rPr lang="pl-PL" altLang="pl-PL" sz="2800" b="1" dirty="0">
                <a:solidFill>
                  <a:srgbClr val="FFC000"/>
                </a:solidFill>
                <a:latin typeface="Century Gothic" panose="020B0502020202020204" pitchFamily="34" charset="0"/>
              </a:rPr>
              <a:t>prawne przetwarzania</a:t>
            </a:r>
            <a:endParaRPr lang="pl-PL" sz="2800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949AFB7-4313-4A53-AC50-7145A5AFEE0D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457200" y="2119313"/>
            <a:ext cx="8229600" cy="2476500"/>
          </a:xfrm>
        </p:spPr>
        <p:txBody>
          <a:bodyPr/>
          <a:lstStyle/>
          <a:p>
            <a:endParaRPr lang="pl-PL" dirty="0"/>
          </a:p>
          <a:p>
            <a:pPr marL="0" indent="0" algn="ctr">
              <a:buNone/>
            </a:pP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Arkusz organizacji szkoły i przedszkola zatwierdza organ prowadzący, po zasięgnięciu opinii organu sprawującego nadzór pedagogiczny.</a:t>
            </a:r>
          </a:p>
          <a:p>
            <a:endParaRPr lang="pl-PL" dirty="0"/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EE042049-4DF1-4275-9F46-21F2AD6AC1A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74638"/>
            <a:ext cx="1749425" cy="1535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934416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3504034-CDE8-4D9C-B6EB-C3D58A1FA3D8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685800" y="2191147"/>
            <a:ext cx="7772400" cy="1082675"/>
          </a:xfrm>
        </p:spPr>
        <p:txBody>
          <a:bodyPr>
            <a:normAutofit fontScale="90000"/>
          </a:bodyPr>
          <a:lstStyle/>
          <a:p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Przetwarzanie danych w życiu szkoły 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43A28834-13C1-4F0E-970E-0065517D36DF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521804" y="3717032"/>
            <a:ext cx="8100392" cy="17526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pl-PL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Przetwarzanie danych osobowych w życiu szkoły oraz innych placówek oświatowych jest konieczne do ich normalnego funkcjonowania. </a:t>
            </a:r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FB2684BE-80E5-419A-A667-551051CF49E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188" y="212825"/>
            <a:ext cx="1749425" cy="1535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Prostokąt 8">
            <a:extLst>
              <a:ext uri="{FF2B5EF4-FFF2-40B4-BE49-F238E27FC236}">
                <a16:creationId xmlns:a16="http://schemas.microsoft.com/office/drawing/2014/main" id="{FDD398BD-AEF0-4DC7-ADD7-B0C9637E5414}"/>
              </a:ext>
            </a:extLst>
          </p:cNvPr>
          <p:cNvSpPr/>
          <p:nvPr/>
        </p:nvSpPr>
        <p:spPr>
          <a:xfrm>
            <a:off x="2123728" y="646440"/>
            <a:ext cx="364747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altLang="pl-PL" sz="2800" b="1" dirty="0">
                <a:solidFill>
                  <a:srgbClr val="FFC000"/>
                </a:solidFill>
                <a:latin typeface="Century Gothic" panose="020B0502020202020204" pitchFamily="34" charset="0"/>
              </a:rPr>
              <a:t>Informacje</a:t>
            </a:r>
            <a:r>
              <a:rPr lang="pl-PL" altLang="pl-PL" sz="2800" b="1" dirty="0">
                <a:solidFill>
                  <a:srgbClr val="FFC000"/>
                </a:solidFill>
                <a:latin typeface="Century Gothic" panose="020B0502020202020204" pitchFamily="34" charset="0"/>
                <a:ea typeface="Bliss 2 Regular"/>
                <a:cs typeface="Bliss 2 Regular"/>
              </a:rPr>
              <a:t> </a:t>
            </a:r>
            <a:r>
              <a:rPr lang="pl-PL" altLang="pl-PL" sz="2800" b="1" dirty="0">
                <a:solidFill>
                  <a:srgbClr val="FFC000"/>
                </a:solidFill>
                <a:latin typeface="Century Gothic" panose="020B0502020202020204" pitchFamily="34" charset="0"/>
              </a:rPr>
              <a:t>wstępne</a:t>
            </a:r>
          </a:p>
        </p:txBody>
      </p:sp>
    </p:spTree>
    <p:extLst>
      <p:ext uri="{BB962C8B-B14F-4D97-AF65-F5344CB8AC3E}">
        <p14:creationId xmlns:p14="http://schemas.microsoft.com/office/powerpoint/2010/main" val="2983233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5DDE977-5CC4-416B-8A73-1606F57BF0BB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811699" y="354779"/>
            <a:ext cx="6335351" cy="1143000"/>
          </a:xfrm>
        </p:spPr>
        <p:txBody>
          <a:bodyPr>
            <a:normAutofit/>
          </a:bodyPr>
          <a:lstStyle/>
          <a:p>
            <a:pPr algn="l"/>
            <a:r>
              <a:rPr lang="pl-PL" altLang="pl-PL" sz="2800" b="1" dirty="0">
                <a:solidFill>
                  <a:srgbClr val="FFC000"/>
                </a:solidFill>
                <a:latin typeface="Century Gothic" panose="020B0502020202020204" pitchFamily="34" charset="0"/>
              </a:rPr>
              <a:t>   Podstawy prawne przetwarzania</a:t>
            </a:r>
            <a:endParaRPr lang="pl-PL" sz="2800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D4320CD-B8CE-4573-8B3C-B556F2A6228A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498475" y="2204864"/>
            <a:ext cx="8147050" cy="348615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„Organ prowadzący szkołę nie powinien mieć dostępu do danych uczniów (i ich rodzin) </a:t>
            </a:r>
            <a:r>
              <a:rPr lang="pl-P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zawartych </a:t>
            </a: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w dokumentacji prowadzonej przez szkołę, które odnoszą się do indywidualnych problemów psychologicznych, czy pedagogicznych uczniów.”</a:t>
            </a:r>
          </a:p>
          <a:p>
            <a:pPr marL="0" indent="0" algn="r">
              <a:buNone/>
            </a:pP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Poradnik RODO </a:t>
            </a:r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095B772D-7570-4A46-928F-A41BBAE63BC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74638"/>
            <a:ext cx="1749425" cy="1535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628035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0B9397D-E201-48BA-9FC9-4BE33DCFFCF3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2123728" y="336550"/>
            <a:ext cx="6012160" cy="1143000"/>
          </a:xfrm>
        </p:spPr>
        <p:txBody>
          <a:bodyPr>
            <a:normAutofit/>
          </a:bodyPr>
          <a:lstStyle/>
          <a:p>
            <a:pPr algn="l"/>
            <a:r>
              <a:rPr lang="pl-PL" altLang="pl-PL" sz="2800" b="1" dirty="0">
                <a:solidFill>
                  <a:srgbClr val="FFC000"/>
                </a:solidFill>
                <a:latin typeface="Century Gothic" panose="020B0502020202020204" pitchFamily="34" charset="0"/>
              </a:rPr>
              <a:t>Podstawy prawne przetwarzania</a:t>
            </a:r>
            <a:endParaRPr lang="pl-PL" sz="2800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5E3C433-1466-4568-B0EC-F7A2BA088809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457200" y="2348880"/>
            <a:ext cx="8229600" cy="309721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Organ </a:t>
            </a: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prowadzący szkołę nie może mieć dostępu do danych zawartych w aktach osobowych: nauczycieli, innych niż nauczyciele pracowników pedagogicznych, osób niebędących nauczycielami – np. asystentów nauczycieli (w kontekście zwierzchnictwa służbowego dyrektora szkoły). </a:t>
            </a:r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C3842B51-23AC-4E6F-BD77-8711326EC86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74638"/>
            <a:ext cx="1749425" cy="1535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879719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B6D7169-6CD9-43EE-B1B6-5614FFED2039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2123728" y="336550"/>
            <a:ext cx="5868144" cy="1143000"/>
          </a:xfrm>
        </p:spPr>
        <p:txBody>
          <a:bodyPr>
            <a:normAutofit/>
          </a:bodyPr>
          <a:lstStyle/>
          <a:p>
            <a:pPr algn="l"/>
            <a:r>
              <a:rPr lang="pl-PL" altLang="pl-PL" sz="2800" b="1" dirty="0">
                <a:solidFill>
                  <a:srgbClr val="FFC000"/>
                </a:solidFill>
                <a:latin typeface="Century Gothic" panose="020B0502020202020204" pitchFamily="34" charset="0"/>
              </a:rPr>
              <a:t>Podstawy prawne przetwarzania</a:t>
            </a:r>
            <a:endParaRPr lang="pl-PL" sz="2800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C3D772B-A1E0-4755-9A2E-E54BC54EF8A5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527050" y="2060848"/>
            <a:ext cx="8089900" cy="36718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To dyrektor szkoły ma prawo dostępu do danych pracowniczych z akt osobowych ww. osób, ponieważ wykonuje w stosunku do tych osób obowiązki pracodawcy. Organ prowadzący szkołę ma dostęp wyłącznie do danych dyrektora szkoły (zawartych w jego aktach osobowych).</a:t>
            </a:r>
          </a:p>
          <a:p>
            <a:pPr marL="0" indent="0" algn="ctr">
              <a:buNone/>
            </a:pPr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r">
              <a:buNone/>
            </a:pP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Poradnik RODO</a:t>
            </a:r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A2A820CC-FFA1-4091-B17D-6B99798BC6C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74638"/>
            <a:ext cx="1749425" cy="1535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34226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690FD06-83E9-48F9-B01C-2B785225F18F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907704" y="336550"/>
            <a:ext cx="6084168" cy="1143000"/>
          </a:xfrm>
        </p:spPr>
        <p:txBody>
          <a:bodyPr>
            <a:normAutofit/>
          </a:bodyPr>
          <a:lstStyle/>
          <a:p>
            <a:pPr algn="l"/>
            <a:r>
              <a:rPr lang="pl-PL" altLang="pl-PL" sz="2800" b="1" dirty="0">
                <a:solidFill>
                  <a:srgbClr val="FFC000"/>
                </a:solidFill>
                <a:latin typeface="Century Gothic" panose="020B0502020202020204" pitchFamily="34" charset="0"/>
              </a:rPr>
              <a:t>  Podstawy prawne przetwarzania</a:t>
            </a:r>
            <a:endParaRPr lang="pl-PL" sz="2800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88041B9-9112-4E62-9B54-1B9793A78B03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457200" y="2276872"/>
            <a:ext cx="8229600" cy="331152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„Organ prowadzący szkołę nie powinien mieć dostępu do danych uczniów (i ich rodzin) za-wartych w dokumentacji prowadzonej przez szkołę, które odnoszą się do indywidualnych problemów psychologicznych, czy pedagogicznych uczniów.”</a:t>
            </a:r>
          </a:p>
          <a:p>
            <a:pPr marL="0" indent="0" algn="r">
              <a:buNone/>
            </a:pP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Poradnik RODO</a:t>
            </a:r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286253EA-70AE-4A5A-B675-5522C0214A8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74638"/>
            <a:ext cx="1749425" cy="1535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576695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DE30E97-2EC2-49BD-8D43-BA402D368737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907704" y="336550"/>
            <a:ext cx="6156176" cy="1143000"/>
          </a:xfrm>
        </p:spPr>
        <p:txBody>
          <a:bodyPr>
            <a:normAutofit/>
          </a:bodyPr>
          <a:lstStyle/>
          <a:p>
            <a:pPr algn="l"/>
            <a:r>
              <a:rPr lang="pl-PL" altLang="pl-PL" sz="2800" b="1" dirty="0">
                <a:solidFill>
                  <a:srgbClr val="FFC000"/>
                </a:solidFill>
                <a:latin typeface="Century Gothic" panose="020B0502020202020204" pitchFamily="34" charset="0"/>
              </a:rPr>
              <a:t>  Podstawy prawne przetwarzania</a:t>
            </a:r>
            <a:endParaRPr lang="pl-PL" sz="2800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C4350BD-6877-4C41-952F-6E90D9F931CB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426243" y="1809750"/>
            <a:ext cx="8291513" cy="427831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pl-PL" sz="2600" dirty="0">
                <a:latin typeface="Arial" panose="020B0604020202020204" pitchFamily="34" charset="0"/>
                <a:cs typeface="Arial" panose="020B0604020202020204" pitchFamily="34" charset="0"/>
              </a:rPr>
              <a:t>Nauczyciele oraz inne osoby pełniące funkcje lub wykonujące pracę w placówkach oświatowych są obowiązani do </a:t>
            </a:r>
            <a:r>
              <a:rPr lang="pl-PL" sz="2600" b="1" u="sng" dirty="0">
                <a:latin typeface="Arial" panose="020B0604020202020204" pitchFamily="34" charset="0"/>
                <a:cs typeface="Arial" panose="020B0604020202020204" pitchFamily="34" charset="0"/>
              </a:rPr>
              <a:t>zachowania w poufności </a:t>
            </a:r>
            <a:r>
              <a:rPr lang="pl-PL" sz="2600" dirty="0">
                <a:latin typeface="Arial" panose="020B0604020202020204" pitchFamily="34" charset="0"/>
                <a:cs typeface="Arial" panose="020B0604020202020204" pitchFamily="34" charset="0"/>
              </a:rPr>
              <a:t>informacji uzyskanych w związku z pełnioną funkcją lub wykonywaną pracą, dotyczących zdrowia, potrzeb rozwojowych i edukacyjnych, możliwości psychofizycznych, seksualności, orientacji seksualnej, pochodzenia rasowego lub etnicznego, poglądów politycznych, przekonań religijnych lub światopoglądowych uczniów. </a:t>
            </a:r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C69147D1-AF9A-4E7A-BBDE-18AA6736577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74638"/>
            <a:ext cx="1749425" cy="1535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421400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3EDC8F0-A4A9-4A26-A5BA-20DAA618BAAF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2123728" y="336550"/>
            <a:ext cx="5868144" cy="1143000"/>
          </a:xfrm>
        </p:spPr>
        <p:txBody>
          <a:bodyPr>
            <a:normAutofit/>
          </a:bodyPr>
          <a:lstStyle/>
          <a:p>
            <a:pPr algn="l"/>
            <a:r>
              <a:rPr lang="pl-PL" altLang="pl-PL" sz="2800" b="1" dirty="0">
                <a:solidFill>
                  <a:srgbClr val="FFC000"/>
                </a:solidFill>
                <a:latin typeface="Century Gothic" panose="020B0502020202020204" pitchFamily="34" charset="0"/>
              </a:rPr>
              <a:t>Podstawy prawne przetwarzania</a:t>
            </a:r>
            <a:endParaRPr lang="pl-PL" sz="2800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F53E3D7-E55D-4F13-AFBE-2BB80057503D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457200" y="1628800"/>
            <a:ext cx="8229600" cy="3916362"/>
          </a:xfrm>
        </p:spPr>
        <p:txBody>
          <a:bodyPr>
            <a:normAutofit/>
          </a:bodyPr>
          <a:lstStyle/>
          <a:p>
            <a:endParaRPr lang="pl-PL" dirty="0"/>
          </a:p>
          <a:p>
            <a:pPr marL="0" indent="0" algn="ctr">
              <a:buNone/>
            </a:pP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Wyniki postępowania rekrutacyjnego podaje się do publicznej wiadomości w formie listy kandydatów zakwalifikowanych i kandydatów niezakwalifikowanych, zawierającej imiona i nazwiska kandydatów oraz informację o zakwalifikowaniu albo niezakwalifikowaniu kandydata do danej placówki. </a:t>
            </a:r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2E558221-2D93-4310-B0F8-09EB3E3FB98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74638"/>
            <a:ext cx="1749425" cy="1535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013229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A603819-DF95-4CF2-A8BC-77E572808584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2123728" y="336550"/>
            <a:ext cx="5940152" cy="1143000"/>
          </a:xfrm>
        </p:spPr>
        <p:txBody>
          <a:bodyPr>
            <a:normAutofit/>
          </a:bodyPr>
          <a:lstStyle/>
          <a:p>
            <a:pPr algn="l"/>
            <a:r>
              <a:rPr lang="pl-PL" altLang="pl-PL" sz="2800" b="1" dirty="0">
                <a:solidFill>
                  <a:srgbClr val="FFC000"/>
                </a:solidFill>
                <a:latin typeface="Century Gothic" panose="020B0502020202020204" pitchFamily="34" charset="0"/>
              </a:rPr>
              <a:t>Podstawy prawne przetwarzania</a:t>
            </a:r>
            <a:endParaRPr lang="pl-PL" sz="2800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A68EEC7-355F-460F-822D-9862DDDAB6CA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395536" y="2132856"/>
            <a:ext cx="8229600" cy="327025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Listy kandydatów podaje się do publicznej wiadomości poprzez umieszczenie w widocznym miejscu </a:t>
            </a:r>
            <a:r>
              <a:rPr lang="pl-PL" sz="2800" u="sng" dirty="0">
                <a:latin typeface="Arial" panose="020B0604020202020204" pitchFamily="34" charset="0"/>
                <a:cs typeface="Arial" panose="020B0604020202020204" pitchFamily="34" charset="0"/>
              </a:rPr>
              <a:t>w siedzibie danej jednostki</a:t>
            </a: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. Listy zawierają imiona i nazwiska kandydatów uszeregowane w kolejności alfabetycznej oraz najniższą liczbę punktów, która uprawnia do przyjęcia.</a:t>
            </a:r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6E4E39A2-309F-4765-9380-68EC5EFA04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74638"/>
            <a:ext cx="1749425" cy="1535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721592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215EDAC-CB16-41A9-9D6A-C008DF312B39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907704" y="336550"/>
            <a:ext cx="6156176" cy="1143000"/>
          </a:xfrm>
        </p:spPr>
        <p:txBody>
          <a:bodyPr>
            <a:normAutofit/>
          </a:bodyPr>
          <a:lstStyle/>
          <a:p>
            <a:pPr algn="l"/>
            <a:r>
              <a:rPr lang="pl-PL" altLang="pl-PL" sz="2800" b="1" dirty="0">
                <a:solidFill>
                  <a:srgbClr val="FFC000"/>
                </a:solidFill>
                <a:latin typeface="Century Gothic" panose="020B0502020202020204" pitchFamily="34" charset="0"/>
              </a:rPr>
              <a:t>  Podstawy prawne przetwarzania</a:t>
            </a:r>
            <a:endParaRPr lang="pl-PL" sz="4800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DEFD812-0F28-4D3E-85AC-7E77093CD8D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457200" y="2060848"/>
            <a:ext cx="8229600" cy="392271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Czy powyższe oznacza, że nie mogę ujawnić wyników naboru na stronie internetowej? </a:t>
            </a:r>
          </a:p>
          <a:p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„publikowanie wyników procesu rekrutacyjnego na stronie internetowej szkoły jest niedopuszczalne, niezależnie od tego, czy na taką publikację wyraził zgodę uczeń lub opiekun prawny ucznia.”</a:t>
            </a:r>
          </a:p>
          <a:p>
            <a:pPr marL="0" indent="0" algn="r">
              <a:buNone/>
            </a:pP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Poradnik RODO</a:t>
            </a:r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B77368B6-45FC-4193-ADE5-B41D46EF3B4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74638"/>
            <a:ext cx="1749425" cy="1535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94129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9F6B8DA-6A69-4531-83CC-0E73687C4489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2123728" y="336550"/>
            <a:ext cx="6264696" cy="1143000"/>
          </a:xfrm>
        </p:spPr>
        <p:txBody>
          <a:bodyPr>
            <a:normAutofit/>
          </a:bodyPr>
          <a:lstStyle/>
          <a:p>
            <a:pPr algn="l"/>
            <a:r>
              <a:rPr lang="pl-PL" altLang="pl-PL" sz="2800" b="1" dirty="0" smtClean="0">
                <a:solidFill>
                  <a:srgbClr val="FFC000"/>
                </a:solidFill>
                <a:latin typeface="Century Gothic" panose="020B0502020202020204" pitchFamily="34" charset="0"/>
              </a:rPr>
              <a:t>Podstawy </a:t>
            </a:r>
            <a:r>
              <a:rPr lang="pl-PL" altLang="pl-PL" sz="2800" b="1" dirty="0">
                <a:solidFill>
                  <a:srgbClr val="FFC000"/>
                </a:solidFill>
                <a:latin typeface="Century Gothic" panose="020B0502020202020204" pitchFamily="34" charset="0"/>
              </a:rPr>
              <a:t>prawne przetwarzania</a:t>
            </a:r>
            <a:endParaRPr lang="pl-PL" sz="4800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3A2A463-88C5-425A-B57A-9C3DD9A386A8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611560" y="2132856"/>
            <a:ext cx="8147050" cy="31242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Publikacja list jest ograniczona czasowo:</a:t>
            </a:r>
          </a:p>
          <a:p>
            <a:pPr marL="0" indent="0" algn="ctr">
              <a:buNone/>
            </a:pPr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7 dni na złożenie wniosku o uzasadnienie;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5 dni na sporządzenie </a:t>
            </a:r>
            <a:r>
              <a:rPr lang="pl-P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uzasadnienia;</a:t>
            </a:r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7 dni na wniesienie odwołania od dnia otrzymania </a:t>
            </a:r>
            <a:r>
              <a:rPr lang="pl-P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uzasadnienia;</a:t>
            </a:r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E2D68443-EA7C-4C49-9333-C16FA333618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74638"/>
            <a:ext cx="1749425" cy="1535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983479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E5C0150-F797-4673-9AEE-51D772BFAD4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395536" y="2852936"/>
            <a:ext cx="8229600" cy="1612900"/>
          </a:xfrm>
        </p:spPr>
        <p:txBody>
          <a:bodyPr/>
          <a:lstStyle/>
          <a:p>
            <a:pPr marL="0" indent="0" algn="ctr">
              <a:buNone/>
            </a:pPr>
            <a:r>
              <a:rPr lang="pl-PL" b="1" dirty="0">
                <a:solidFill>
                  <a:srgbClr val="FFC000"/>
                </a:solidFill>
                <a:latin typeface="Century Gothic" panose="020B0502020202020204" pitchFamily="34" charset="0"/>
              </a:rPr>
              <a:t>Podstawy prawne przetwarzania danych szczególnej </a:t>
            </a:r>
            <a:r>
              <a:rPr lang="pl-PL" b="1" dirty="0" smtClean="0">
                <a:solidFill>
                  <a:srgbClr val="FFC000"/>
                </a:solidFill>
                <a:latin typeface="Century Gothic" panose="020B0502020202020204" pitchFamily="34" charset="0"/>
              </a:rPr>
              <a:t>kategorii</a:t>
            </a:r>
            <a:endParaRPr lang="pl-PL" b="1" dirty="0">
              <a:solidFill>
                <a:srgbClr val="FFC000"/>
              </a:solidFill>
              <a:latin typeface="Century Gothic" panose="020B0502020202020204" pitchFamily="34" charset="0"/>
            </a:endParaRPr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3E0FB300-7253-4DF2-B1C1-8C68F7FE16F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74638"/>
            <a:ext cx="1749425" cy="1535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636705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917A6FF-C7DF-43FE-BFC5-9E74A4D5F61B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317377" y="2414224"/>
            <a:ext cx="8229600" cy="792088"/>
          </a:xfrm>
        </p:spPr>
        <p:txBody>
          <a:bodyPr>
            <a:normAutofit fontScale="90000"/>
          </a:bodyPr>
          <a:lstStyle/>
          <a:p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Kto jest obowiązany do stosowania RODO?</a:t>
            </a:r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  <p:sp>
        <p:nvSpPr>
          <p:cNvPr id="3" name="Prostokąt 2">
            <a:extLst>
              <a:ext uri="{FF2B5EF4-FFF2-40B4-BE49-F238E27FC236}">
                <a16:creationId xmlns:a16="http://schemas.microsoft.com/office/drawing/2014/main" id="{A1EA88C3-B6F1-4387-A202-994502BDB9DB}"/>
              </a:ext>
            </a:extLst>
          </p:cNvPr>
          <p:cNvSpPr/>
          <p:nvPr/>
        </p:nvSpPr>
        <p:spPr>
          <a:xfrm>
            <a:off x="488827" y="3227094"/>
            <a:ext cx="78867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pl-PL" sz="28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Prawo ochrony danych osobowych ma zastosowanie powszechne. Muszą je stosować wszystkie podmioty przetwarzające dane osobowe, niezależnie od tego czy są nastawione na zysk.</a:t>
            </a:r>
            <a:endParaRPr lang="pl-PL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188" y="212825"/>
            <a:ext cx="1749425" cy="1535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Prostokąt 4"/>
          <p:cNvSpPr>
            <a:spLocks noChangeArrowheads="1"/>
          </p:cNvSpPr>
          <p:nvPr/>
        </p:nvSpPr>
        <p:spPr bwMode="auto">
          <a:xfrm>
            <a:off x="2123728" y="646440"/>
            <a:ext cx="597666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2800" b="1" dirty="0" smtClean="0">
                <a:solidFill>
                  <a:srgbClr val="FFC000"/>
                </a:solidFill>
                <a:latin typeface="Century Gothic" panose="020B0502020202020204" pitchFamily="34" charset="0"/>
                <a:ea typeface="Bliss 2 Regular"/>
                <a:cs typeface="Bliss 2 Regular"/>
              </a:rPr>
              <a:t>Informacje wstępne</a:t>
            </a:r>
            <a:endParaRPr lang="pl-PL" altLang="pl-PL" sz="2800" b="1" dirty="0">
              <a:solidFill>
                <a:srgbClr val="FFC000"/>
              </a:solidFill>
              <a:latin typeface="Century Gothic" panose="020B0502020202020204" pitchFamily="34" charset="0"/>
              <a:ea typeface="Bliss 2 Regular"/>
              <a:cs typeface="Bliss 2 Regular"/>
            </a:endParaRPr>
          </a:p>
        </p:txBody>
      </p:sp>
    </p:spTree>
    <p:extLst>
      <p:ext uri="{BB962C8B-B14F-4D97-AF65-F5344CB8AC3E}">
        <p14:creationId xmlns:p14="http://schemas.microsoft.com/office/powerpoint/2010/main" val="3404375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47EF6B7-32C1-4CC8-858A-5040438ABC55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2123728" y="328613"/>
            <a:ext cx="5364088" cy="1143000"/>
          </a:xfrm>
        </p:spPr>
        <p:txBody>
          <a:bodyPr>
            <a:normAutofit/>
          </a:bodyPr>
          <a:lstStyle/>
          <a:p>
            <a:pPr algn="l"/>
            <a:r>
              <a:rPr lang="pl-PL" sz="2800" b="1" dirty="0">
                <a:solidFill>
                  <a:srgbClr val="FFC000"/>
                </a:solidFill>
                <a:latin typeface="Century Gothic" panose="020B0502020202020204" pitchFamily="34" charset="0"/>
              </a:rPr>
              <a:t>Dane szczególnej kategorii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3093CFD-9365-4942-9F15-16824C055FBC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457200" y="2132856"/>
            <a:ext cx="8229600" cy="3448050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wyraźna zgoda,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wypełnienie obowiązków w dziedzinie prawa pracy,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przetwarzanie jest niezbędne do ochrony żywotnych interesów podmiotu danych lub innej osoby, a podmiot danych jest fizycznie lub prawnie niezdolny do udzielenia zgody,</a:t>
            </a:r>
          </a:p>
          <a:p>
            <a:pPr>
              <a:buFont typeface="Wingdings" panose="05000000000000000000" pitchFamily="2" charset="2"/>
              <a:buChar char="q"/>
            </a:pPr>
            <a:endParaRPr lang="pl-PL" dirty="0"/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BDA87DB7-2F19-4E89-B621-E793D300960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74638"/>
            <a:ext cx="1749425" cy="1535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744201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48A779D-1BE7-4BE1-BB97-FC1CEDD564C4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2123728" y="336550"/>
            <a:ext cx="5148064" cy="1143000"/>
          </a:xfrm>
        </p:spPr>
        <p:txBody>
          <a:bodyPr>
            <a:normAutofit/>
          </a:bodyPr>
          <a:lstStyle/>
          <a:p>
            <a:pPr algn="l"/>
            <a:r>
              <a:rPr lang="pl-PL" sz="2800" b="1" dirty="0">
                <a:solidFill>
                  <a:srgbClr val="FFC000"/>
                </a:solidFill>
                <a:latin typeface="Century Gothic" panose="020B0502020202020204" pitchFamily="34" charset="0"/>
              </a:rPr>
              <a:t>Dane szczególnej kategorii</a:t>
            </a:r>
            <a:endParaRPr lang="pl-PL" sz="4800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B572CBA-932C-4229-8574-F5133098168C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457200" y="2492896"/>
            <a:ext cx="8229600" cy="240347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Przetwarzanie </a:t>
            </a: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jest niezbędne do </a:t>
            </a:r>
            <a:r>
              <a:rPr lang="pl-PL" sz="2800" b="1" dirty="0">
                <a:latin typeface="Arial" panose="020B0604020202020204" pitchFamily="34" charset="0"/>
                <a:cs typeface="Arial" panose="020B0604020202020204" pitchFamily="34" charset="0"/>
              </a:rPr>
              <a:t>ustalenia, realizacji lub obrony roszczeń prawnych </a:t>
            </a: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lub gdy sądy działają w ramach sprawowania </a:t>
            </a:r>
            <a:b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wymiaru sprawiedliwości.</a:t>
            </a:r>
          </a:p>
          <a:p>
            <a:pPr algn="ctr"/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80059DEE-B55B-4044-915A-3D5BDE07B5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504" y="77975"/>
            <a:ext cx="1749704" cy="1536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45850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ostokąt 7"/>
          <p:cNvSpPr>
            <a:spLocks noChangeArrowheads="1"/>
          </p:cNvSpPr>
          <p:nvPr/>
        </p:nvSpPr>
        <p:spPr bwMode="auto">
          <a:xfrm>
            <a:off x="1979613" y="2924944"/>
            <a:ext cx="5976664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3200" b="1" dirty="0">
                <a:solidFill>
                  <a:srgbClr val="FFC000"/>
                </a:solidFill>
                <a:latin typeface="Century Gothic" panose="020B0502020202020204" pitchFamily="34" charset="0"/>
                <a:ea typeface="Bliss 2 Regular"/>
                <a:cs typeface="Bliss 2 Regular"/>
              </a:rPr>
              <a:t>Obowiązek informacyjny</a:t>
            </a:r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id="{80059DEE-B55B-4044-915A-3D5BDE07B5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504" y="77975"/>
            <a:ext cx="1749704" cy="1536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41238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>
            <a:extLst>
              <a:ext uri="{FF2B5EF4-FFF2-40B4-BE49-F238E27FC236}">
                <a16:creationId xmlns:a16="http://schemas.microsoft.com/office/drawing/2014/main" id="{77EBA7F5-4170-43FE-A69D-46F23EF2EC6F}"/>
              </a:ext>
            </a:extLst>
          </p:cNvPr>
          <p:cNvSpPr txBox="1"/>
          <p:nvPr/>
        </p:nvSpPr>
        <p:spPr>
          <a:xfrm>
            <a:off x="628650" y="1945292"/>
            <a:ext cx="7886700" cy="25365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pl-PL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Wszelkie informacje i wszelkie komunikaty związane z przetwarzaniem danych osobowych powinny być łatwo dostępne i zrozumiałe oraz sformułowane jasnym i prostym językiem.</a:t>
            </a:r>
          </a:p>
          <a:p>
            <a:pPr>
              <a:lnSpc>
                <a:spcPct val="150000"/>
              </a:lnSpc>
            </a:pPr>
            <a:endParaRPr lang="pl-PL" sz="1400" dirty="0"/>
          </a:p>
        </p:txBody>
      </p:sp>
      <p:sp>
        <p:nvSpPr>
          <p:cNvPr id="5" name="Prostokąt 4"/>
          <p:cNvSpPr>
            <a:spLocks noChangeArrowheads="1"/>
          </p:cNvSpPr>
          <p:nvPr/>
        </p:nvSpPr>
        <p:spPr bwMode="auto">
          <a:xfrm>
            <a:off x="2123728" y="584527"/>
            <a:ext cx="597666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2800" b="1" dirty="0">
                <a:solidFill>
                  <a:srgbClr val="FFC000"/>
                </a:solidFill>
                <a:latin typeface="Century Gothic" panose="020B0502020202020204" pitchFamily="34" charset="0"/>
                <a:ea typeface="Bliss 2 Regular"/>
                <a:cs typeface="Bliss 2 Regular"/>
              </a:rPr>
              <a:t>Obowiązek informacyjny</a:t>
            </a:r>
          </a:p>
        </p:txBody>
      </p:sp>
      <p:pic>
        <p:nvPicPr>
          <p:cNvPr id="6" name="Obraz 5">
            <a:extLst>
              <a:ext uri="{FF2B5EF4-FFF2-40B4-BE49-F238E27FC236}">
                <a16:creationId xmlns:a16="http://schemas.microsoft.com/office/drawing/2014/main" id="{80059DEE-B55B-4044-915A-3D5BDE07B5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504" y="77975"/>
            <a:ext cx="1749704" cy="1536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3629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>
            <a:extLst>
              <a:ext uri="{FF2B5EF4-FFF2-40B4-BE49-F238E27FC236}">
                <a16:creationId xmlns:a16="http://schemas.microsoft.com/office/drawing/2014/main" id="{9783F11A-6F6C-48DF-B20D-1942A6E33054}"/>
              </a:ext>
            </a:extLst>
          </p:cNvPr>
          <p:cNvSpPr/>
          <p:nvPr/>
        </p:nvSpPr>
        <p:spPr>
          <a:xfrm>
            <a:off x="395536" y="1916832"/>
            <a:ext cx="8496944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Jeżeli dane osobowe osoby, której dane dotyczą, zbierane są od tej osoby, administrator podczas pozyskiwania danych osobowych podaje jej wszystkie następujące informacje:</a:t>
            </a:r>
          </a:p>
          <a:p>
            <a:endParaRPr lang="pl-PL" sz="28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pl-PL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swoją tożsamość i dane kontaktowe;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pl-PL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gdy ma to zastosowanie – dane kontaktowe inspektora ochrony danych; </a:t>
            </a:r>
          </a:p>
        </p:txBody>
      </p:sp>
      <p:sp>
        <p:nvSpPr>
          <p:cNvPr id="5" name="Prostokąt 4"/>
          <p:cNvSpPr>
            <a:spLocks noChangeArrowheads="1"/>
          </p:cNvSpPr>
          <p:nvPr/>
        </p:nvSpPr>
        <p:spPr bwMode="auto">
          <a:xfrm>
            <a:off x="2123728" y="646440"/>
            <a:ext cx="597666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2800" b="1" dirty="0">
                <a:solidFill>
                  <a:srgbClr val="FFC000"/>
                </a:solidFill>
                <a:latin typeface="Century Gothic" panose="020B0502020202020204" pitchFamily="34" charset="0"/>
                <a:ea typeface="Bliss 2 Regular"/>
                <a:cs typeface="Bliss 2 Regular"/>
              </a:rPr>
              <a:t>Obowiązek informacyjny</a:t>
            </a:r>
          </a:p>
        </p:txBody>
      </p:sp>
      <p:pic>
        <p:nvPicPr>
          <p:cNvPr id="6" name="Obraz 5">
            <a:extLst>
              <a:ext uri="{FF2B5EF4-FFF2-40B4-BE49-F238E27FC236}">
                <a16:creationId xmlns:a16="http://schemas.microsoft.com/office/drawing/2014/main" id="{80059DEE-B55B-4044-915A-3D5BDE07B5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504" y="77975"/>
            <a:ext cx="1749704" cy="1536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76047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>
            <a:extLst>
              <a:ext uri="{FF2B5EF4-FFF2-40B4-BE49-F238E27FC236}">
                <a16:creationId xmlns:a16="http://schemas.microsoft.com/office/drawing/2014/main" id="{031D3F85-EC8D-4FC8-B90C-D807733116AB}"/>
              </a:ext>
            </a:extLst>
          </p:cNvPr>
          <p:cNvSpPr/>
          <p:nvPr/>
        </p:nvSpPr>
        <p:spPr>
          <a:xfrm>
            <a:off x="431540" y="2276872"/>
            <a:ext cx="828092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pl-PL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cele przetwarzania danych osobowych, oraz podstawę prawną przetwarzania; 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pl-PL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jeżeli przetwarzanie odbywa się na podstawie art. 6 ust. 1 lit. f) – prawnie uzasadnione interesy realizowane przez administratora lub przez stronę trzecią; </a:t>
            </a:r>
          </a:p>
        </p:txBody>
      </p:sp>
      <p:sp>
        <p:nvSpPr>
          <p:cNvPr id="5" name="Prostokąt 4"/>
          <p:cNvSpPr>
            <a:spLocks noChangeArrowheads="1"/>
          </p:cNvSpPr>
          <p:nvPr/>
        </p:nvSpPr>
        <p:spPr bwMode="auto">
          <a:xfrm>
            <a:off x="2123728" y="646440"/>
            <a:ext cx="597666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2800" b="1" dirty="0">
                <a:solidFill>
                  <a:srgbClr val="FFC000"/>
                </a:solidFill>
                <a:latin typeface="Century Gothic" panose="020B0502020202020204" pitchFamily="34" charset="0"/>
                <a:ea typeface="Bliss 2 Regular"/>
                <a:cs typeface="Bliss 2 Regular"/>
              </a:rPr>
              <a:t>Obowiązek informacyjny</a:t>
            </a:r>
          </a:p>
        </p:txBody>
      </p:sp>
      <p:pic>
        <p:nvPicPr>
          <p:cNvPr id="6" name="Obraz 5">
            <a:extLst>
              <a:ext uri="{FF2B5EF4-FFF2-40B4-BE49-F238E27FC236}">
                <a16:creationId xmlns:a16="http://schemas.microsoft.com/office/drawing/2014/main" id="{80059DEE-B55B-4044-915A-3D5BDE07B5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504" y="77975"/>
            <a:ext cx="1749704" cy="1536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33386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>
            <a:extLst>
              <a:ext uri="{FF2B5EF4-FFF2-40B4-BE49-F238E27FC236}">
                <a16:creationId xmlns:a16="http://schemas.microsoft.com/office/drawing/2014/main" id="{95CC29EE-114B-4586-9A75-70CC7C710815}"/>
              </a:ext>
            </a:extLst>
          </p:cNvPr>
          <p:cNvSpPr/>
          <p:nvPr/>
        </p:nvSpPr>
        <p:spPr>
          <a:xfrm>
            <a:off x="827584" y="2276872"/>
            <a:ext cx="7886699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pl-PL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informacje o odbiorcach danych osobowych lub o kategoriach odbiorców;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pl-PL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gdy ma to zastosowanie – informacje o zamiarze przekazania danych osobowych do państwa trzeciego lub organizacji międzynarodowej;</a:t>
            </a:r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Prostokąt 4"/>
          <p:cNvSpPr>
            <a:spLocks noChangeArrowheads="1"/>
          </p:cNvSpPr>
          <p:nvPr/>
        </p:nvSpPr>
        <p:spPr bwMode="auto">
          <a:xfrm>
            <a:off x="2123728" y="646440"/>
            <a:ext cx="597666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2800" b="1" dirty="0">
                <a:solidFill>
                  <a:srgbClr val="FFC000"/>
                </a:solidFill>
                <a:latin typeface="Century Gothic" panose="020B0502020202020204" pitchFamily="34" charset="0"/>
                <a:ea typeface="Bliss 2 Regular"/>
                <a:cs typeface="Bliss 2 Regular"/>
              </a:rPr>
              <a:t>Obowiązek informacyjny</a:t>
            </a:r>
          </a:p>
        </p:txBody>
      </p:sp>
      <p:pic>
        <p:nvPicPr>
          <p:cNvPr id="6" name="Obraz 5">
            <a:extLst>
              <a:ext uri="{FF2B5EF4-FFF2-40B4-BE49-F238E27FC236}">
                <a16:creationId xmlns:a16="http://schemas.microsoft.com/office/drawing/2014/main" id="{80059DEE-B55B-4044-915A-3D5BDE07B5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504" y="77975"/>
            <a:ext cx="1749704" cy="1536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49422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7C86A99-2284-413A-A0C2-08AB50DA9D8E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2123728" y="336550"/>
            <a:ext cx="5148064" cy="1143000"/>
          </a:xfrm>
        </p:spPr>
        <p:txBody>
          <a:bodyPr>
            <a:normAutofit/>
          </a:bodyPr>
          <a:lstStyle/>
          <a:p>
            <a:pPr lvl="0" algn="l">
              <a:spcBef>
                <a:spcPts val="0"/>
              </a:spcBef>
            </a:pPr>
            <a:r>
              <a:rPr lang="pl-PL" altLang="pl-PL" sz="2800" b="1" dirty="0">
                <a:solidFill>
                  <a:srgbClr val="FFC000"/>
                </a:solidFill>
                <a:latin typeface="Century Gothic" panose="020B0502020202020204" pitchFamily="34" charset="0"/>
                <a:ea typeface="Bliss 2 Regular"/>
                <a:cs typeface="Bliss 2 Regular"/>
              </a:rPr>
              <a:t>Obowiązek </a:t>
            </a:r>
            <a:r>
              <a:rPr lang="pl-PL" altLang="pl-PL" sz="2800" b="1" dirty="0" smtClean="0">
                <a:solidFill>
                  <a:srgbClr val="FFC000"/>
                </a:solidFill>
                <a:latin typeface="Century Gothic" panose="020B0502020202020204" pitchFamily="34" charset="0"/>
                <a:ea typeface="Bliss 2 Regular"/>
                <a:cs typeface="Bliss 2 Regular"/>
              </a:rPr>
              <a:t>informacyjny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73B7CF6-84AE-4EB6-ACE5-28C7E42B9786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467544" y="2708920"/>
            <a:ext cx="8089900" cy="153352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Obowiązek informacyjny należy spełnić także gdy otrzymujemy dane od innej osoby lub podmiotu niż tak, której dane dotyczą. </a:t>
            </a:r>
          </a:p>
        </p:txBody>
      </p:sp>
      <p:pic>
        <p:nvPicPr>
          <p:cNvPr id="6" name="Obraz 5">
            <a:extLst>
              <a:ext uri="{FF2B5EF4-FFF2-40B4-BE49-F238E27FC236}">
                <a16:creationId xmlns:a16="http://schemas.microsoft.com/office/drawing/2014/main" id="{80059DEE-B55B-4044-915A-3D5BDE07B5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504" y="77975"/>
            <a:ext cx="1749704" cy="1536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42804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4"/>
          <p:cNvSpPr>
            <a:spLocks noChangeArrowheads="1"/>
          </p:cNvSpPr>
          <p:nvPr/>
        </p:nvSpPr>
        <p:spPr bwMode="auto">
          <a:xfrm>
            <a:off x="1403648" y="2924944"/>
            <a:ext cx="5976664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pl-PL" altLang="pl-PL" sz="3200" b="1" dirty="0">
                <a:solidFill>
                  <a:srgbClr val="FFC000"/>
                </a:solidFill>
                <a:latin typeface="Century Gothic" panose="020B0502020202020204" pitchFamily="34" charset="0"/>
                <a:ea typeface="Bliss 2 Regular"/>
                <a:cs typeface="Bliss 2 Regular"/>
              </a:rPr>
              <a:t>Rejestr czynności przetwarzania</a:t>
            </a:r>
          </a:p>
        </p:txBody>
      </p:sp>
      <p:pic>
        <p:nvPicPr>
          <p:cNvPr id="6" name="Obraz 5">
            <a:extLst>
              <a:ext uri="{FF2B5EF4-FFF2-40B4-BE49-F238E27FC236}">
                <a16:creationId xmlns:a16="http://schemas.microsoft.com/office/drawing/2014/main" id="{80059DEE-B55B-4044-915A-3D5BDE07B5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504" y="77975"/>
            <a:ext cx="1749704" cy="1536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34840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>
            <a:extLst>
              <a:ext uri="{FF2B5EF4-FFF2-40B4-BE49-F238E27FC236}">
                <a16:creationId xmlns:a16="http://schemas.microsoft.com/office/drawing/2014/main" id="{7E2273D4-90BA-48AE-8C2D-62CF3878EF10}"/>
              </a:ext>
            </a:extLst>
          </p:cNvPr>
          <p:cNvSpPr/>
          <p:nvPr/>
        </p:nvSpPr>
        <p:spPr>
          <a:xfrm>
            <a:off x="628650" y="2348880"/>
            <a:ext cx="7886700" cy="25978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l-PL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Każdy administrator prowadzi rejestr czynności przetwarzania danych osobowych, za które odpowiada. W rejestrze tym zamieszcza się wszystkie następujące informacje: </a:t>
            </a:r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Prostokąt 4"/>
          <p:cNvSpPr>
            <a:spLocks noChangeArrowheads="1"/>
          </p:cNvSpPr>
          <p:nvPr/>
        </p:nvSpPr>
        <p:spPr bwMode="auto">
          <a:xfrm>
            <a:off x="2123728" y="646440"/>
            <a:ext cx="597666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2800" b="1" dirty="0">
                <a:solidFill>
                  <a:srgbClr val="FFC000"/>
                </a:solidFill>
                <a:latin typeface="Century Gothic" panose="020B0502020202020204" pitchFamily="34" charset="0"/>
                <a:ea typeface="Bliss 2 Regular"/>
                <a:cs typeface="Bliss 2 Regular"/>
              </a:rPr>
              <a:t>Rejestr czynności przetwarzania</a:t>
            </a:r>
          </a:p>
        </p:txBody>
      </p:sp>
      <p:pic>
        <p:nvPicPr>
          <p:cNvPr id="6" name="Obraz 5">
            <a:extLst>
              <a:ext uri="{FF2B5EF4-FFF2-40B4-BE49-F238E27FC236}">
                <a16:creationId xmlns:a16="http://schemas.microsoft.com/office/drawing/2014/main" id="{80059DEE-B55B-4044-915A-3D5BDE07B5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504" y="77975"/>
            <a:ext cx="1749704" cy="1536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09380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B95436E-3111-4992-A1DA-5A333D72103A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2123728" y="647944"/>
            <a:ext cx="5688632" cy="520211"/>
          </a:xfrm>
        </p:spPr>
        <p:txBody>
          <a:bodyPr>
            <a:normAutofit/>
          </a:bodyPr>
          <a:lstStyle/>
          <a:p>
            <a:pPr algn="l"/>
            <a:r>
              <a:rPr lang="pl-PL" altLang="pl-PL" sz="2800" b="1" dirty="0" smtClean="0">
                <a:solidFill>
                  <a:srgbClr val="FFC000"/>
                </a:solidFill>
                <a:latin typeface="Century Gothic" panose="020B0502020202020204" pitchFamily="34" charset="0"/>
              </a:rPr>
              <a:t>Informacje wstępne</a:t>
            </a:r>
            <a:endParaRPr lang="pl-PL" sz="2800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2136676-C83B-4B44-BE18-0F2C4803D67F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457200" y="2708920"/>
            <a:ext cx="8229600" cy="1684337"/>
          </a:xfrm>
        </p:spPr>
        <p:txBody>
          <a:bodyPr/>
          <a:lstStyle/>
          <a:p>
            <a:pPr marL="0" indent="0" algn="ctr">
              <a:lnSpc>
                <a:spcPct val="150000"/>
              </a:lnSpc>
              <a:buNone/>
            </a:pP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Nie istnieje obowiązek zgłaszania zbiorów do rejestracji! </a:t>
            </a:r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4A1C6944-238A-44DB-87DE-61927C45FA4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188" y="212825"/>
            <a:ext cx="1749425" cy="1535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1441802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>
            <a:extLst>
              <a:ext uri="{FF2B5EF4-FFF2-40B4-BE49-F238E27FC236}">
                <a16:creationId xmlns:a16="http://schemas.microsoft.com/office/drawing/2014/main" id="{9AC1CA2D-8B05-4D26-9E19-A71B71C6A702}"/>
              </a:ext>
            </a:extLst>
          </p:cNvPr>
          <p:cNvSpPr/>
          <p:nvPr/>
        </p:nvSpPr>
        <p:spPr>
          <a:xfrm>
            <a:off x="827584" y="2276872"/>
            <a:ext cx="78867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imię i nazwisko lub nazwę oraz dane kontaktowe administratora oraz inspektora ochrony danych; 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pl-PL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cele przetwarzania; 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pl-PL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opis kategorii osób, których dane dotyczą, oraz kategorii danych osobowych; </a:t>
            </a:r>
          </a:p>
        </p:txBody>
      </p:sp>
      <p:sp>
        <p:nvSpPr>
          <p:cNvPr id="5" name="Prostokąt 4"/>
          <p:cNvSpPr>
            <a:spLocks noChangeArrowheads="1"/>
          </p:cNvSpPr>
          <p:nvPr/>
        </p:nvSpPr>
        <p:spPr bwMode="auto">
          <a:xfrm>
            <a:off x="2123728" y="646440"/>
            <a:ext cx="597666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2800" b="1" dirty="0">
                <a:solidFill>
                  <a:srgbClr val="FFC000"/>
                </a:solidFill>
                <a:latin typeface="Century Gothic" panose="020B0502020202020204" pitchFamily="34" charset="0"/>
                <a:ea typeface="Bliss 2 Regular"/>
                <a:cs typeface="Bliss 2 Regular"/>
              </a:rPr>
              <a:t>Rejestr czynności przetwarzania</a:t>
            </a:r>
          </a:p>
        </p:txBody>
      </p:sp>
      <p:pic>
        <p:nvPicPr>
          <p:cNvPr id="6" name="Obraz 5">
            <a:extLst>
              <a:ext uri="{FF2B5EF4-FFF2-40B4-BE49-F238E27FC236}">
                <a16:creationId xmlns:a16="http://schemas.microsoft.com/office/drawing/2014/main" id="{80059DEE-B55B-4044-915A-3D5BDE07B5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504" y="77975"/>
            <a:ext cx="1749704" cy="1536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3702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>
            <a:extLst>
              <a:ext uri="{FF2B5EF4-FFF2-40B4-BE49-F238E27FC236}">
                <a16:creationId xmlns:a16="http://schemas.microsoft.com/office/drawing/2014/main" id="{6D42B6C2-230B-4808-AECB-B8A81FA0B0B4}"/>
              </a:ext>
            </a:extLst>
          </p:cNvPr>
          <p:cNvSpPr/>
          <p:nvPr/>
        </p:nvSpPr>
        <p:spPr>
          <a:xfrm>
            <a:off x="539552" y="2204864"/>
            <a:ext cx="788670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85800" lvl="1" indent="-342900">
              <a:buFont typeface="Wingdings" panose="05000000000000000000" pitchFamily="2" charset="2"/>
              <a:buChar char="q"/>
            </a:pPr>
            <a:r>
              <a:rPr lang="pl-PL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kategorie odbiorców, którym dane osobowe zostały lub zostaną ujawnione, w tym odbiorców w państwach trzecich lub w organizacjach międzynarodowych; </a:t>
            </a:r>
          </a:p>
          <a:p>
            <a:pPr marL="685800" lvl="1" indent="-342900">
              <a:buFont typeface="Wingdings" panose="05000000000000000000" pitchFamily="2" charset="2"/>
              <a:buChar char="q"/>
            </a:pPr>
            <a:endParaRPr lang="pl-PL" sz="28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0" lvl="1" indent="-342900">
              <a:buFont typeface="Wingdings" panose="05000000000000000000" pitchFamily="2" charset="2"/>
              <a:buChar char="q"/>
            </a:pPr>
            <a:r>
              <a:rPr lang="pl-PL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jeżeli jest to możliwe, planowane terminy usunięcia poszczególnych kategorii danych; </a:t>
            </a:r>
          </a:p>
        </p:txBody>
      </p:sp>
      <p:sp>
        <p:nvSpPr>
          <p:cNvPr id="5" name="Prostokąt 4"/>
          <p:cNvSpPr>
            <a:spLocks noChangeArrowheads="1"/>
          </p:cNvSpPr>
          <p:nvPr/>
        </p:nvSpPr>
        <p:spPr bwMode="auto">
          <a:xfrm>
            <a:off x="2123728" y="646440"/>
            <a:ext cx="597666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2800" b="1" dirty="0">
                <a:solidFill>
                  <a:srgbClr val="FFC000"/>
                </a:solidFill>
                <a:latin typeface="Century Gothic" panose="020B0502020202020204" pitchFamily="34" charset="0"/>
                <a:ea typeface="Bliss 2 Regular"/>
                <a:cs typeface="Bliss 2 Regular"/>
              </a:rPr>
              <a:t>Rejestr czynności przetwarzania</a:t>
            </a:r>
          </a:p>
        </p:txBody>
      </p:sp>
      <p:pic>
        <p:nvPicPr>
          <p:cNvPr id="6" name="Obraz 5">
            <a:extLst>
              <a:ext uri="{FF2B5EF4-FFF2-40B4-BE49-F238E27FC236}">
                <a16:creationId xmlns:a16="http://schemas.microsoft.com/office/drawing/2014/main" id="{80059DEE-B55B-4044-915A-3D5BDE07B5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504" y="77975"/>
            <a:ext cx="1749704" cy="1536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88927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>
            <a:extLst>
              <a:ext uri="{FF2B5EF4-FFF2-40B4-BE49-F238E27FC236}">
                <a16:creationId xmlns:a16="http://schemas.microsoft.com/office/drawing/2014/main" id="{1BE5E7D9-DA63-4DBB-844B-CDB1078DA285}"/>
              </a:ext>
            </a:extLst>
          </p:cNvPr>
          <p:cNvSpPr/>
          <p:nvPr/>
        </p:nvSpPr>
        <p:spPr>
          <a:xfrm>
            <a:off x="683568" y="2204864"/>
            <a:ext cx="788670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gdy ma to zastosowanie informacje o przekazywaniu danych do państw trzecich;</a:t>
            </a:r>
          </a:p>
          <a:p>
            <a:pPr marL="257175" indent="-257175">
              <a:buFont typeface="Wingdings" panose="05000000000000000000" pitchFamily="2" charset="2"/>
              <a:buChar char="q"/>
            </a:pPr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jeżeli jest to możliwe, ogólny opis technicznych i organizacyjnych środków bezpieczeństwa, o których mowa w art. 32 ust. 1. </a:t>
            </a:r>
          </a:p>
        </p:txBody>
      </p:sp>
      <p:sp>
        <p:nvSpPr>
          <p:cNvPr id="5" name="Prostokąt 4"/>
          <p:cNvSpPr>
            <a:spLocks noChangeArrowheads="1"/>
          </p:cNvSpPr>
          <p:nvPr/>
        </p:nvSpPr>
        <p:spPr bwMode="auto">
          <a:xfrm>
            <a:off x="2123728" y="646440"/>
            <a:ext cx="597666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2800" b="1" dirty="0">
                <a:solidFill>
                  <a:srgbClr val="FFC000"/>
                </a:solidFill>
                <a:latin typeface="Century Gothic" panose="020B0502020202020204" pitchFamily="34" charset="0"/>
                <a:ea typeface="Bliss 2 Regular"/>
                <a:cs typeface="Bliss 2 Regular"/>
              </a:rPr>
              <a:t>Rejestr czynności przetwarzania</a:t>
            </a:r>
          </a:p>
        </p:txBody>
      </p:sp>
      <p:pic>
        <p:nvPicPr>
          <p:cNvPr id="6" name="Obraz 5">
            <a:extLst>
              <a:ext uri="{FF2B5EF4-FFF2-40B4-BE49-F238E27FC236}">
                <a16:creationId xmlns:a16="http://schemas.microsoft.com/office/drawing/2014/main" id="{80059DEE-B55B-4044-915A-3D5BDE07B5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504" y="77975"/>
            <a:ext cx="1749704" cy="1536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5381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>
            <a:extLst>
              <a:ext uri="{FF2B5EF4-FFF2-40B4-BE49-F238E27FC236}">
                <a16:creationId xmlns:a16="http://schemas.microsoft.com/office/drawing/2014/main" id="{BC425D1D-B2E1-4EFD-9C65-714024A58EC7}"/>
              </a:ext>
            </a:extLst>
          </p:cNvPr>
          <p:cNvSpPr/>
          <p:nvPr/>
        </p:nvSpPr>
        <p:spPr>
          <a:xfrm>
            <a:off x="539552" y="2276872"/>
            <a:ext cx="7886699" cy="25978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l-PL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Każdy podmiot przetwarzający prowadzi rejestr wszystkich kategorii czynności przetwarzania dokonywanych w imieniu administratora, zawierający następujące informacje: </a:t>
            </a:r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Prostokąt 7"/>
          <p:cNvSpPr>
            <a:spLocks noChangeArrowheads="1"/>
          </p:cNvSpPr>
          <p:nvPr/>
        </p:nvSpPr>
        <p:spPr bwMode="auto">
          <a:xfrm>
            <a:off x="2123728" y="430996"/>
            <a:ext cx="5976664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2800" b="1" dirty="0">
                <a:solidFill>
                  <a:srgbClr val="FFC000"/>
                </a:solidFill>
                <a:latin typeface="Century Gothic" panose="020B0502020202020204" pitchFamily="34" charset="0"/>
                <a:ea typeface="Bliss 2 Regular"/>
                <a:cs typeface="Bliss 2 Regular"/>
              </a:rPr>
              <a:t>Rejestr kategorii czynności przetwarzania</a:t>
            </a:r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80059DEE-B55B-4044-915A-3D5BDE07B5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504" y="77975"/>
            <a:ext cx="1749704" cy="1536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93177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>
            <a:extLst>
              <a:ext uri="{FF2B5EF4-FFF2-40B4-BE49-F238E27FC236}">
                <a16:creationId xmlns:a16="http://schemas.microsoft.com/office/drawing/2014/main" id="{5D872E55-1133-4825-8319-B75E0D6E837A}"/>
              </a:ext>
            </a:extLst>
          </p:cNvPr>
          <p:cNvSpPr/>
          <p:nvPr/>
        </p:nvSpPr>
        <p:spPr>
          <a:xfrm>
            <a:off x="755576" y="1628400"/>
            <a:ext cx="7886700" cy="40403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pl-PL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imię i nazwisko lub nazwa oraz dane kontaktowe podmiotu przetwarzającego lub podmiotów przetwarzających oraz każdego administratora, w imieniu którego działa podmiot przetwarzający, oraz inspektora ochrony danych; </a:t>
            </a:r>
          </a:p>
          <a:p>
            <a:pPr marL="214313" indent="-214313">
              <a:lnSpc>
                <a:spcPct val="150000"/>
              </a:lnSpc>
              <a:buFont typeface="Wingdings" panose="05000000000000000000" pitchFamily="2" charset="2"/>
              <a:buChar char="q"/>
            </a:pPr>
            <a:endParaRPr lang="pl-PL" sz="6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pl-PL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kategorie przetwarzań dokonywanych w imieniu każdego z administratorów; </a:t>
            </a:r>
          </a:p>
        </p:txBody>
      </p:sp>
      <p:sp>
        <p:nvSpPr>
          <p:cNvPr id="7" name="Prostokąt 6"/>
          <p:cNvSpPr>
            <a:spLocks noChangeArrowheads="1"/>
          </p:cNvSpPr>
          <p:nvPr/>
        </p:nvSpPr>
        <p:spPr bwMode="auto">
          <a:xfrm>
            <a:off x="2123728" y="430996"/>
            <a:ext cx="5976664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2800" b="1" dirty="0">
                <a:solidFill>
                  <a:srgbClr val="FFC000"/>
                </a:solidFill>
                <a:latin typeface="Century Gothic" panose="020B0502020202020204" pitchFamily="34" charset="0"/>
                <a:ea typeface="Bliss 2 Regular"/>
                <a:cs typeface="Bliss 2 Regular"/>
              </a:rPr>
              <a:t>Rejestr kategorii czynności przetwarzania</a:t>
            </a:r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80059DEE-B55B-4044-915A-3D5BDE07B5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504" y="77975"/>
            <a:ext cx="1749704" cy="1536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81951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>
            <a:extLst>
              <a:ext uri="{FF2B5EF4-FFF2-40B4-BE49-F238E27FC236}">
                <a16:creationId xmlns:a16="http://schemas.microsoft.com/office/drawing/2014/main" id="{F001F8AB-A3F1-4382-9C74-02F158CF9C33}"/>
              </a:ext>
            </a:extLst>
          </p:cNvPr>
          <p:cNvSpPr/>
          <p:nvPr/>
        </p:nvSpPr>
        <p:spPr>
          <a:xfrm>
            <a:off x="628650" y="1844824"/>
            <a:ext cx="7886700" cy="39018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pl-PL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gdy ma to zastosowanie –przekazania danych osobowych do państwa trzeciego lub organizacji międzynarodowej, w tym nazwa tego państwa trzeciego lub organizacji międzynarodowej, a w przypadku przekazań, o których mowa w art. 49 ust. 1 akapit drugi, dokumentacja odpowiednich zabezpieczeń; </a:t>
            </a:r>
          </a:p>
        </p:txBody>
      </p:sp>
      <p:sp>
        <p:nvSpPr>
          <p:cNvPr id="5" name="Prostokąt 4"/>
          <p:cNvSpPr>
            <a:spLocks noChangeArrowheads="1"/>
          </p:cNvSpPr>
          <p:nvPr/>
        </p:nvSpPr>
        <p:spPr bwMode="auto">
          <a:xfrm>
            <a:off x="2123728" y="430996"/>
            <a:ext cx="5976664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2800" b="1" dirty="0">
                <a:solidFill>
                  <a:srgbClr val="FFC000"/>
                </a:solidFill>
                <a:latin typeface="Century Gothic" panose="020B0502020202020204" pitchFamily="34" charset="0"/>
                <a:ea typeface="Bliss 2 Regular"/>
                <a:cs typeface="Bliss 2 Regular"/>
              </a:rPr>
              <a:t>Rejestr kategorii czynności przetwarzania</a:t>
            </a:r>
          </a:p>
        </p:txBody>
      </p:sp>
      <p:pic>
        <p:nvPicPr>
          <p:cNvPr id="6" name="Obraz 5">
            <a:extLst>
              <a:ext uri="{FF2B5EF4-FFF2-40B4-BE49-F238E27FC236}">
                <a16:creationId xmlns:a16="http://schemas.microsoft.com/office/drawing/2014/main" id="{80059DEE-B55B-4044-915A-3D5BDE07B5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504" y="77975"/>
            <a:ext cx="1749704" cy="1536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88968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>
            <a:extLst>
              <a:ext uri="{FF2B5EF4-FFF2-40B4-BE49-F238E27FC236}">
                <a16:creationId xmlns:a16="http://schemas.microsoft.com/office/drawing/2014/main" id="{5B3AD8C2-AA6C-453E-B5D4-0A74A2D610C6}"/>
              </a:ext>
            </a:extLst>
          </p:cNvPr>
          <p:cNvSpPr/>
          <p:nvPr/>
        </p:nvSpPr>
        <p:spPr>
          <a:xfrm>
            <a:off x="683568" y="2636912"/>
            <a:ext cx="78867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pl-PL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jeżeli jest to możliwe, ogólny opis technicznych i organizacyjnych środków bezpieczeństwa, o których mowa w art. 32 ust. 1. </a:t>
            </a:r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Prostokąt 4"/>
          <p:cNvSpPr>
            <a:spLocks noChangeArrowheads="1"/>
          </p:cNvSpPr>
          <p:nvPr/>
        </p:nvSpPr>
        <p:spPr bwMode="auto">
          <a:xfrm>
            <a:off x="2123728" y="430996"/>
            <a:ext cx="5976664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2800" b="1" dirty="0">
                <a:solidFill>
                  <a:srgbClr val="FFC000"/>
                </a:solidFill>
                <a:latin typeface="Century Gothic" panose="020B0502020202020204" pitchFamily="34" charset="0"/>
                <a:ea typeface="Bliss 2 Regular"/>
                <a:cs typeface="Bliss 2 Regular"/>
              </a:rPr>
              <a:t>Rejestr kategorii czynności przetwarzania</a:t>
            </a:r>
          </a:p>
        </p:txBody>
      </p:sp>
      <p:pic>
        <p:nvPicPr>
          <p:cNvPr id="6" name="Obraz 5">
            <a:extLst>
              <a:ext uri="{FF2B5EF4-FFF2-40B4-BE49-F238E27FC236}">
                <a16:creationId xmlns:a16="http://schemas.microsoft.com/office/drawing/2014/main" id="{80059DEE-B55B-4044-915A-3D5BDE07B5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504" y="77975"/>
            <a:ext cx="1749704" cy="1536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72134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>
            <a:extLst>
              <a:ext uri="{FF2B5EF4-FFF2-40B4-BE49-F238E27FC236}">
                <a16:creationId xmlns:a16="http://schemas.microsoft.com/office/drawing/2014/main" id="{222E785D-AE60-40DD-BDC9-883B029C78A3}"/>
              </a:ext>
            </a:extLst>
          </p:cNvPr>
          <p:cNvSpPr/>
          <p:nvPr/>
        </p:nvSpPr>
        <p:spPr>
          <a:xfrm>
            <a:off x="467544" y="2132856"/>
            <a:ext cx="7886700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Rejestry mają formę pisemną, w tym formę elektroniczną. </a:t>
            </a:r>
          </a:p>
          <a:p>
            <a:pPr algn="ctr"/>
            <a:endParaRPr lang="pl-PL" sz="28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l-PL" sz="28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pl-PL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Administrator lub podmiot przetwarzający udostępniają rejestr na żądanie organu nadzorczego. </a:t>
            </a:r>
          </a:p>
          <a:p>
            <a:endParaRPr lang="pl-PL" sz="1400" dirty="0">
              <a:solidFill>
                <a:srgbClr val="000000"/>
              </a:solidFill>
              <a:latin typeface="EUAlbertina"/>
            </a:endParaRPr>
          </a:p>
        </p:txBody>
      </p:sp>
      <p:sp>
        <p:nvSpPr>
          <p:cNvPr id="5" name="Prostokąt 4"/>
          <p:cNvSpPr>
            <a:spLocks noChangeArrowheads="1"/>
          </p:cNvSpPr>
          <p:nvPr/>
        </p:nvSpPr>
        <p:spPr bwMode="auto">
          <a:xfrm>
            <a:off x="2123728" y="646440"/>
            <a:ext cx="597666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2800" b="1" dirty="0">
                <a:solidFill>
                  <a:srgbClr val="FFC000"/>
                </a:solidFill>
                <a:latin typeface="Century Gothic" panose="020B0502020202020204" pitchFamily="34" charset="0"/>
                <a:ea typeface="Bliss 2 Regular"/>
                <a:cs typeface="Bliss 2 Regular"/>
              </a:rPr>
              <a:t>Rejestry</a:t>
            </a:r>
          </a:p>
        </p:txBody>
      </p:sp>
      <p:pic>
        <p:nvPicPr>
          <p:cNvPr id="6" name="Obraz 5">
            <a:extLst>
              <a:ext uri="{FF2B5EF4-FFF2-40B4-BE49-F238E27FC236}">
                <a16:creationId xmlns:a16="http://schemas.microsoft.com/office/drawing/2014/main" id="{80059DEE-B55B-4044-915A-3D5BDE07B5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504" y="77975"/>
            <a:ext cx="1749704" cy="1536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0726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>
            <a:extLst>
              <a:ext uri="{FF2B5EF4-FFF2-40B4-BE49-F238E27FC236}">
                <a16:creationId xmlns:a16="http://schemas.microsoft.com/office/drawing/2014/main" id="{00DFA635-8976-4392-814C-C6229DA4EE4D}"/>
              </a:ext>
            </a:extLst>
          </p:cNvPr>
          <p:cNvSpPr/>
          <p:nvPr/>
        </p:nvSpPr>
        <p:spPr>
          <a:xfrm>
            <a:off x="628650" y="2204864"/>
            <a:ext cx="7886699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Obowiązki związane z prowadzeniem rejestrów nie mają zastosowania do przedsiębiorcy lub podmiotu </a:t>
            </a:r>
            <a:r>
              <a:rPr lang="pl-PL" sz="2800" u="sng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zatrudniającego mniej niż 250 osób</a:t>
            </a:r>
            <a:r>
              <a:rPr lang="pl-PL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l-PL" sz="2800" u="sng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chyba że </a:t>
            </a:r>
            <a:r>
              <a:rPr lang="pl-PL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przetwarzanie, którego dokonują, </a:t>
            </a:r>
            <a:r>
              <a:rPr lang="pl-PL" sz="2800" u="sng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obejmuje szczególne kategorie danych osobowych.</a:t>
            </a:r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Prostokąt 4"/>
          <p:cNvSpPr>
            <a:spLocks noChangeArrowheads="1"/>
          </p:cNvSpPr>
          <p:nvPr/>
        </p:nvSpPr>
        <p:spPr bwMode="auto">
          <a:xfrm>
            <a:off x="2123728" y="646440"/>
            <a:ext cx="597666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2800" b="1" dirty="0">
                <a:solidFill>
                  <a:srgbClr val="FFC000"/>
                </a:solidFill>
                <a:latin typeface="Century Gothic" panose="020B0502020202020204" pitchFamily="34" charset="0"/>
                <a:ea typeface="Bliss 2 Regular"/>
                <a:cs typeface="Bliss 2 Regular"/>
              </a:rPr>
              <a:t>Rejestry</a:t>
            </a:r>
          </a:p>
        </p:txBody>
      </p:sp>
      <p:pic>
        <p:nvPicPr>
          <p:cNvPr id="6" name="Obraz 5">
            <a:extLst>
              <a:ext uri="{FF2B5EF4-FFF2-40B4-BE49-F238E27FC236}">
                <a16:creationId xmlns:a16="http://schemas.microsoft.com/office/drawing/2014/main" id="{80059DEE-B55B-4044-915A-3D5BDE07B5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504" y="77975"/>
            <a:ext cx="1749704" cy="1536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4644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>
            <a:extLst>
              <a:ext uri="{FF2B5EF4-FFF2-40B4-BE49-F238E27FC236}">
                <a16:creationId xmlns:a16="http://schemas.microsoft.com/office/drawing/2014/main" id="{BE75C2BC-3B82-4DFB-A695-52C8F1D62CE6}"/>
              </a:ext>
            </a:extLst>
          </p:cNvPr>
          <p:cNvSpPr txBox="1"/>
          <p:nvPr/>
        </p:nvSpPr>
        <p:spPr>
          <a:xfrm>
            <a:off x="1439652" y="2924944"/>
            <a:ext cx="62646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200" b="1" dirty="0">
                <a:solidFill>
                  <a:srgbClr val="FFC000"/>
                </a:solidFill>
                <a:latin typeface="Century Gothic" panose="020B0502020202020204" pitchFamily="34" charset="0"/>
              </a:rPr>
              <a:t>Bezpieczeństwo przetwarzania</a:t>
            </a:r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80059DEE-B55B-4044-915A-3D5BDE07B5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504" y="77975"/>
            <a:ext cx="1749704" cy="1536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41675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6BCD13E-50ED-4947-B753-6248E2A9F7B3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2123728" y="620018"/>
            <a:ext cx="3024336" cy="576064"/>
          </a:xfrm>
        </p:spPr>
        <p:txBody>
          <a:bodyPr/>
          <a:lstStyle/>
          <a:p>
            <a:pPr algn="l"/>
            <a:r>
              <a:rPr lang="pl-PL" altLang="pl-PL" sz="2800" b="1" dirty="0" smtClean="0">
                <a:solidFill>
                  <a:srgbClr val="FFC000"/>
                </a:solidFill>
                <a:latin typeface="Century Gothic" panose="020B0502020202020204" pitchFamily="34" charset="0"/>
              </a:rPr>
              <a:t>Zasady 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2832A24-31C7-4F2B-A806-D28A54538D58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457200" y="2924944"/>
            <a:ext cx="8229600" cy="1254125"/>
          </a:xfrm>
        </p:spPr>
        <p:txBody>
          <a:bodyPr/>
          <a:lstStyle/>
          <a:p>
            <a:pPr marL="0" indent="0" algn="ctr">
              <a:buNone/>
            </a:pPr>
            <a:r>
              <a:rPr lang="pl-PL" b="1" dirty="0">
                <a:solidFill>
                  <a:srgbClr val="FFC000"/>
                </a:solidFill>
                <a:latin typeface="Century Gothic" panose="020B0502020202020204" pitchFamily="34" charset="0"/>
              </a:rPr>
              <a:t>Zasady przetwarzania danych osobowych </a:t>
            </a:r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8088250B-717A-461B-A21B-99A03E70ECC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188" y="212825"/>
            <a:ext cx="1749425" cy="1535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269872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>
            <a:extLst>
              <a:ext uri="{FF2B5EF4-FFF2-40B4-BE49-F238E27FC236}">
                <a16:creationId xmlns:a16="http://schemas.microsoft.com/office/drawing/2014/main" id="{36827A50-9257-4703-B8DE-6C1ECF108673}"/>
              </a:ext>
            </a:extLst>
          </p:cNvPr>
          <p:cNvSpPr/>
          <p:nvPr/>
        </p:nvSpPr>
        <p:spPr>
          <a:xfrm>
            <a:off x="539552" y="1844824"/>
            <a:ext cx="7886700" cy="11318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endParaRPr lang="pl-PL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pl-PL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pole tekstowe 1">
            <a:extLst>
              <a:ext uri="{FF2B5EF4-FFF2-40B4-BE49-F238E27FC236}">
                <a16:creationId xmlns:a16="http://schemas.microsoft.com/office/drawing/2014/main" id="{82584E4C-B531-43AF-9C6F-4EDF4E86D714}"/>
              </a:ext>
            </a:extLst>
          </p:cNvPr>
          <p:cNvSpPr txBox="1"/>
          <p:nvPr/>
        </p:nvSpPr>
        <p:spPr>
          <a:xfrm>
            <a:off x="558754" y="2665065"/>
            <a:ext cx="770485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Administrator obowiązany jest zapewnić bezpieczeństwo przetwarzania danych osobowych. </a:t>
            </a:r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2B0C864B-B656-42D3-AA2E-98D1FAB90055}"/>
              </a:ext>
            </a:extLst>
          </p:cNvPr>
          <p:cNvSpPr/>
          <p:nvPr/>
        </p:nvSpPr>
        <p:spPr>
          <a:xfrm>
            <a:off x="2123728" y="663950"/>
            <a:ext cx="604933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b="1" dirty="0">
                <a:solidFill>
                  <a:srgbClr val="FFC000"/>
                </a:solidFill>
                <a:latin typeface="Century Gothic" panose="020B0502020202020204" pitchFamily="34" charset="0"/>
              </a:rPr>
              <a:t>Bezpieczeństwo przetwarzania</a:t>
            </a:r>
          </a:p>
        </p:txBody>
      </p:sp>
      <p:pic>
        <p:nvPicPr>
          <p:cNvPr id="7" name="Obraz 6">
            <a:extLst>
              <a:ext uri="{FF2B5EF4-FFF2-40B4-BE49-F238E27FC236}">
                <a16:creationId xmlns:a16="http://schemas.microsoft.com/office/drawing/2014/main" id="{80059DEE-B55B-4044-915A-3D5BDE07B5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504" y="77975"/>
            <a:ext cx="1749704" cy="1536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3841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B93F45D-F9D7-4831-BE9B-35452DE92A26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2123728" y="519112"/>
            <a:ext cx="6275387" cy="777875"/>
          </a:xfrm>
        </p:spPr>
        <p:txBody>
          <a:bodyPr>
            <a:normAutofit/>
          </a:bodyPr>
          <a:lstStyle/>
          <a:p>
            <a:pPr algn="l"/>
            <a:r>
              <a:rPr lang="pl-PL" sz="3100" b="1" dirty="0" smtClean="0">
                <a:solidFill>
                  <a:srgbClr val="FFC000"/>
                </a:solidFill>
                <a:latin typeface="Century Gothic" panose="020B0502020202020204" pitchFamily="34" charset="0"/>
              </a:rPr>
              <a:t>Bezpieczeństwo przetwarzania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B36B856-762E-46C2-B3DF-B6C9C03B2E26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457200" y="1556792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Czy są szafy zgodne z RODO? </a:t>
            </a:r>
          </a:p>
        </p:txBody>
      </p:sp>
      <p:pic>
        <p:nvPicPr>
          <p:cNvPr id="6" name="Obraz 5">
            <a:extLst>
              <a:ext uri="{FF2B5EF4-FFF2-40B4-BE49-F238E27FC236}">
                <a16:creationId xmlns:a16="http://schemas.microsoft.com/office/drawing/2014/main" id="{80059DEE-B55B-4044-915A-3D5BDE07B5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504" y="77975"/>
            <a:ext cx="1749704" cy="1536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551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>
            <a:extLst>
              <a:ext uri="{FF2B5EF4-FFF2-40B4-BE49-F238E27FC236}">
                <a16:creationId xmlns:a16="http://schemas.microsoft.com/office/drawing/2014/main" id="{11166CE4-7E1B-4956-82C3-503B78DCEE5B}"/>
              </a:ext>
            </a:extLst>
          </p:cNvPr>
          <p:cNvSpPr txBox="1"/>
          <p:nvPr/>
        </p:nvSpPr>
        <p:spPr>
          <a:xfrm>
            <a:off x="1003181" y="2132856"/>
            <a:ext cx="7704856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Celem zapewnienia bezpieczeństwa należy stosować środki odpowiednie do wyników przeprowadzonej analizy ryzyka, np.:</a:t>
            </a:r>
          </a:p>
          <a:p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Anonimizacja;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pl-PL" sz="2800" dirty="0" err="1">
                <a:latin typeface="Arial" panose="020B0604020202020204" pitchFamily="34" charset="0"/>
                <a:cs typeface="Arial" panose="020B0604020202020204" pitchFamily="34" charset="0"/>
              </a:rPr>
              <a:t>Pseudonimizacja</a:t>
            </a: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Szyfrowanie.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39A7668A-1511-4404-A64B-B762F8A4A5D6}"/>
              </a:ext>
            </a:extLst>
          </p:cNvPr>
          <p:cNvSpPr/>
          <p:nvPr/>
        </p:nvSpPr>
        <p:spPr>
          <a:xfrm>
            <a:off x="2123728" y="646440"/>
            <a:ext cx="624644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b="1" dirty="0">
                <a:solidFill>
                  <a:srgbClr val="FFC000"/>
                </a:solidFill>
                <a:latin typeface="Century Gothic" panose="020B0502020202020204" pitchFamily="34" charset="0"/>
                <a:ea typeface="+mj-ea"/>
                <a:cs typeface="+mj-cs"/>
              </a:rPr>
              <a:t>Bezpieczeństwo przetwarzania</a:t>
            </a:r>
          </a:p>
        </p:txBody>
      </p:sp>
      <p:pic>
        <p:nvPicPr>
          <p:cNvPr id="7" name="Obraz 6">
            <a:extLst>
              <a:ext uri="{FF2B5EF4-FFF2-40B4-BE49-F238E27FC236}">
                <a16:creationId xmlns:a16="http://schemas.microsoft.com/office/drawing/2014/main" id="{80059DEE-B55B-4044-915A-3D5BDE07B5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504" y="77975"/>
            <a:ext cx="1749704" cy="1536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93774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>
            <a:extLst>
              <a:ext uri="{FF2B5EF4-FFF2-40B4-BE49-F238E27FC236}">
                <a16:creationId xmlns:a16="http://schemas.microsoft.com/office/drawing/2014/main" id="{5583A289-DD00-484E-B35F-7E9F966599E2}"/>
              </a:ext>
            </a:extLst>
          </p:cNvPr>
          <p:cNvSpPr txBox="1"/>
          <p:nvPr/>
        </p:nvSpPr>
        <p:spPr>
          <a:xfrm>
            <a:off x="755576" y="2924944"/>
            <a:ext cx="74168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200" b="1" dirty="0">
                <a:solidFill>
                  <a:srgbClr val="FFC000"/>
                </a:solidFill>
                <a:latin typeface="Century Gothic" panose="020B0502020202020204" pitchFamily="34" charset="0"/>
              </a:rPr>
              <a:t>Dokumentacja </a:t>
            </a:r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80059DEE-B55B-4044-915A-3D5BDE07B5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504" y="77975"/>
            <a:ext cx="1749704" cy="1536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18929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>
            <a:extLst>
              <a:ext uri="{FF2B5EF4-FFF2-40B4-BE49-F238E27FC236}">
                <a16:creationId xmlns:a16="http://schemas.microsoft.com/office/drawing/2014/main" id="{EEDAF603-977F-4804-A74C-680D37A331B8}"/>
              </a:ext>
            </a:extLst>
          </p:cNvPr>
          <p:cNvSpPr txBox="1"/>
          <p:nvPr/>
        </p:nvSpPr>
        <p:spPr>
          <a:xfrm>
            <a:off x="899592" y="2132856"/>
            <a:ext cx="7344816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Administrator obowiązany jest prowadzić dokumentację przetwarzania i ochrony danych osobowych przy czym RODO nie precyzuje o jaką dokumentację chodzi. </a:t>
            </a:r>
          </a:p>
          <a:p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Co z Polityką bezpieczeństwa i Instrukcją zarządzania? </a:t>
            </a:r>
          </a:p>
        </p:txBody>
      </p:sp>
      <p:sp>
        <p:nvSpPr>
          <p:cNvPr id="3" name="Prostokąt 2">
            <a:extLst>
              <a:ext uri="{FF2B5EF4-FFF2-40B4-BE49-F238E27FC236}">
                <a16:creationId xmlns:a16="http://schemas.microsoft.com/office/drawing/2014/main" id="{7DDA7C57-9A5A-4E7C-B76E-E900B46BDF88}"/>
              </a:ext>
            </a:extLst>
          </p:cNvPr>
          <p:cNvSpPr/>
          <p:nvPr/>
        </p:nvSpPr>
        <p:spPr>
          <a:xfrm>
            <a:off x="2123728" y="646440"/>
            <a:ext cx="277511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2800" b="1" dirty="0">
                <a:solidFill>
                  <a:srgbClr val="FFC000"/>
                </a:solidFill>
                <a:latin typeface="Century Gothic" panose="020B0502020202020204" pitchFamily="34" charset="0"/>
                <a:ea typeface="+mj-ea"/>
                <a:cs typeface="+mj-cs"/>
              </a:rPr>
              <a:t>Dokumentacja</a:t>
            </a:r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80059DEE-B55B-4044-915A-3D5BDE07B5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504" y="77975"/>
            <a:ext cx="1749704" cy="1536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39945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>
            <a:extLst>
              <a:ext uri="{FF2B5EF4-FFF2-40B4-BE49-F238E27FC236}">
                <a16:creationId xmlns:a16="http://schemas.microsoft.com/office/drawing/2014/main" id="{08A76D29-A6FF-4780-B003-BED84AB12CCB}"/>
              </a:ext>
            </a:extLst>
          </p:cNvPr>
          <p:cNvSpPr txBox="1"/>
          <p:nvPr/>
        </p:nvSpPr>
        <p:spPr>
          <a:xfrm>
            <a:off x="647564" y="2924944"/>
            <a:ext cx="78488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200" b="1" dirty="0">
                <a:solidFill>
                  <a:srgbClr val="FFC000"/>
                </a:solidFill>
                <a:latin typeface="Century Gothic" panose="020B0502020202020204" pitchFamily="34" charset="0"/>
              </a:rPr>
              <a:t>Zgłaszanie naruszeń </a:t>
            </a:r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80059DEE-B55B-4044-915A-3D5BDE07B5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504" y="77975"/>
            <a:ext cx="1749704" cy="1536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82243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>
            <a:extLst>
              <a:ext uri="{FF2B5EF4-FFF2-40B4-BE49-F238E27FC236}">
                <a16:creationId xmlns:a16="http://schemas.microsoft.com/office/drawing/2014/main" id="{39AD5DEC-7437-454C-8A2C-D57E8576B94E}"/>
              </a:ext>
            </a:extLst>
          </p:cNvPr>
          <p:cNvSpPr/>
          <p:nvPr/>
        </p:nvSpPr>
        <p:spPr>
          <a:xfrm>
            <a:off x="395536" y="2492896"/>
            <a:ext cx="7886700" cy="5778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id="{BABAAFF4-956D-4801-B5E8-59067C3BF23E}"/>
              </a:ext>
            </a:extLst>
          </p:cNvPr>
          <p:cNvSpPr txBox="1"/>
          <p:nvPr/>
        </p:nvSpPr>
        <p:spPr>
          <a:xfrm>
            <a:off x="683568" y="2132856"/>
            <a:ext cx="7776864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800" b="1" u="sng" dirty="0">
                <a:latin typeface="Arial" panose="020B0604020202020204" pitchFamily="34" charset="0"/>
                <a:cs typeface="Arial" panose="020B0604020202020204" pitchFamily="34" charset="0"/>
              </a:rPr>
              <a:t>Naruszenie ochrony danych osobowych </a:t>
            </a: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oznacza naruszenie bezpieczeństwa prowadzące do przypadkowego lub niezgodnego z prawem zniszczenia, utracenia, zmodyfikowania, nieuprawnionego ujawnienia lub nieuprawnionego dostępu do danych osobowych</a:t>
            </a:r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FDF5D639-E829-43D6-AE8B-88D6CDD1D2F0}"/>
              </a:ext>
            </a:extLst>
          </p:cNvPr>
          <p:cNvSpPr/>
          <p:nvPr/>
        </p:nvSpPr>
        <p:spPr>
          <a:xfrm>
            <a:off x="2123728" y="646440"/>
            <a:ext cx="379783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pl-PL" sz="2800" b="1" dirty="0">
                <a:solidFill>
                  <a:srgbClr val="FFC000"/>
                </a:solidFill>
                <a:latin typeface="Century Gothic" panose="020B0502020202020204" pitchFamily="34" charset="0"/>
                <a:ea typeface="+mj-ea"/>
                <a:cs typeface="+mj-cs"/>
              </a:rPr>
              <a:t>Zgłaszanie naruszeń </a:t>
            </a:r>
          </a:p>
        </p:txBody>
      </p:sp>
      <p:pic>
        <p:nvPicPr>
          <p:cNvPr id="7" name="Obraz 6">
            <a:extLst>
              <a:ext uri="{FF2B5EF4-FFF2-40B4-BE49-F238E27FC236}">
                <a16:creationId xmlns:a16="http://schemas.microsoft.com/office/drawing/2014/main" id="{80059DEE-B55B-4044-915A-3D5BDE07B5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504" y="77975"/>
            <a:ext cx="1749704" cy="1536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63569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4"/>
          <p:cNvSpPr>
            <a:spLocks noChangeArrowheads="1"/>
          </p:cNvSpPr>
          <p:nvPr/>
        </p:nvSpPr>
        <p:spPr bwMode="auto">
          <a:xfrm>
            <a:off x="2123728" y="646440"/>
            <a:ext cx="597666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2800" b="1" dirty="0">
                <a:solidFill>
                  <a:srgbClr val="FFC000"/>
                </a:solidFill>
                <a:latin typeface="Century Gothic" panose="020B0502020202020204" pitchFamily="34" charset="0"/>
                <a:ea typeface="Bliss 2 Regular"/>
                <a:cs typeface="Bliss 2 Regular"/>
              </a:rPr>
              <a:t>Zgłaszanie naruszeń </a:t>
            </a:r>
          </a:p>
        </p:txBody>
      </p:sp>
      <p:sp>
        <p:nvSpPr>
          <p:cNvPr id="2" name="pole tekstowe 1">
            <a:extLst>
              <a:ext uri="{FF2B5EF4-FFF2-40B4-BE49-F238E27FC236}">
                <a16:creationId xmlns:a16="http://schemas.microsoft.com/office/drawing/2014/main" id="{6369E1F0-8EEE-475B-B431-0E8E259B8FF1}"/>
              </a:ext>
            </a:extLst>
          </p:cNvPr>
          <p:cNvSpPr txBox="1"/>
          <p:nvPr/>
        </p:nvSpPr>
        <p:spPr>
          <a:xfrm>
            <a:off x="880678" y="2564904"/>
            <a:ext cx="738264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Zgłaszam, chyba że… jest mało prawdopodobne by naruszenie skutkowało ryzykiem naruszenia praw lub wolności osób fizycznych.  </a:t>
            </a:r>
          </a:p>
        </p:txBody>
      </p:sp>
      <p:pic>
        <p:nvPicPr>
          <p:cNvPr id="6" name="Obraz 5">
            <a:extLst>
              <a:ext uri="{FF2B5EF4-FFF2-40B4-BE49-F238E27FC236}">
                <a16:creationId xmlns:a16="http://schemas.microsoft.com/office/drawing/2014/main" id="{80059DEE-B55B-4044-915A-3D5BDE07B5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504" y="77975"/>
            <a:ext cx="1749704" cy="1536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1197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E8009BD-96BD-4F5E-A7BE-D51A3C1715F8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2123728" y="336550"/>
            <a:ext cx="4283968" cy="1143000"/>
          </a:xfrm>
        </p:spPr>
        <p:txBody>
          <a:bodyPr>
            <a:normAutofit/>
          </a:bodyPr>
          <a:lstStyle/>
          <a:p>
            <a:pPr algn="l"/>
            <a:r>
              <a:rPr lang="pl-PL" altLang="pl-PL" sz="2800" b="1" dirty="0">
                <a:solidFill>
                  <a:srgbClr val="FFC000"/>
                </a:solidFill>
                <a:latin typeface="Century Gothic" panose="020B0502020202020204" pitchFamily="34" charset="0"/>
              </a:rPr>
              <a:t>Zgłaszanie </a:t>
            </a:r>
            <a:r>
              <a:rPr lang="pl-PL" altLang="pl-PL" sz="2800" b="1" dirty="0" smtClean="0">
                <a:solidFill>
                  <a:srgbClr val="FFC000"/>
                </a:solidFill>
                <a:latin typeface="Century Gothic" panose="020B0502020202020204" pitchFamily="34" charset="0"/>
              </a:rPr>
              <a:t>naruszeń</a:t>
            </a:r>
            <a:endParaRPr lang="pl-PL" sz="2800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D618AAA-2F81-402D-AEE5-EECC5BCF7FD6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2890568" y="1196752"/>
            <a:ext cx="3362864" cy="3384376"/>
          </a:xfrm>
        </p:spPr>
        <p:txBody>
          <a:bodyPr/>
          <a:lstStyle/>
          <a:p>
            <a:pPr marL="0" indent="0" algn="ctr">
              <a:buNone/>
            </a:pPr>
            <a:endParaRPr lang="pl-PL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pl-PL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pl-PL" sz="9600" b="1" dirty="0">
                <a:latin typeface="Arial" panose="020B0604020202020204" pitchFamily="34" charset="0"/>
                <a:cs typeface="Arial" panose="020B0604020202020204" pitchFamily="34" charset="0"/>
              </a:rPr>
              <a:t>72</a:t>
            </a:r>
          </a:p>
        </p:txBody>
      </p:sp>
      <p:pic>
        <p:nvPicPr>
          <p:cNvPr id="6" name="Obraz 5">
            <a:extLst>
              <a:ext uri="{FF2B5EF4-FFF2-40B4-BE49-F238E27FC236}">
                <a16:creationId xmlns:a16="http://schemas.microsoft.com/office/drawing/2014/main" id="{80059DEE-B55B-4044-915A-3D5BDE07B5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504" y="77975"/>
            <a:ext cx="1749704" cy="1536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51673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A7A1DFC-5850-4ACF-A018-A059467DE108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2123728" y="336550"/>
            <a:ext cx="3851920" cy="1143000"/>
          </a:xfrm>
        </p:spPr>
        <p:txBody>
          <a:bodyPr/>
          <a:lstStyle/>
          <a:p>
            <a:pPr algn="l"/>
            <a:r>
              <a:rPr lang="pl-PL" altLang="pl-PL" sz="2800" b="1" dirty="0">
                <a:solidFill>
                  <a:srgbClr val="FFC000"/>
                </a:solidFill>
                <a:latin typeface="Century Gothic" panose="020B0502020202020204" pitchFamily="34" charset="0"/>
              </a:rPr>
              <a:t>Zgłaszanie naruszeń</a:t>
            </a:r>
            <a:endParaRPr lang="pl-PL" sz="2800" b="1" dirty="0">
              <a:solidFill>
                <a:srgbClr val="FFC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38AA9E6-404E-48FD-9B13-46FC53FFF5D1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59632" y="1340768"/>
            <a:ext cx="6444208" cy="3052936"/>
          </a:xfrm>
        </p:spPr>
        <p:txBody>
          <a:bodyPr/>
          <a:lstStyle/>
          <a:p>
            <a:pPr marL="0" indent="0" algn="ctr">
              <a:buNone/>
            </a:pPr>
            <a:endParaRPr lang="pl-P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pl-P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pl-P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Co jeśli wiem, że nie zdążę? </a:t>
            </a:r>
          </a:p>
        </p:txBody>
      </p:sp>
      <p:pic>
        <p:nvPicPr>
          <p:cNvPr id="6" name="Obraz 5">
            <a:extLst>
              <a:ext uri="{FF2B5EF4-FFF2-40B4-BE49-F238E27FC236}">
                <a16:creationId xmlns:a16="http://schemas.microsoft.com/office/drawing/2014/main" id="{80059DEE-B55B-4044-915A-3D5BDE07B5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504" y="77975"/>
            <a:ext cx="1749704" cy="1536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20055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ja_szablon" id="{BF726D2A-265C-44A7-A05E-09C0B65DF4ED}" vid="{E13AF833-6571-4CB3-B3E5-E114F442E47D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Pakiet 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2975</TotalTime>
  <Words>2901</Words>
  <Application>Microsoft Office PowerPoint</Application>
  <PresentationFormat>Pokaz na ekranie (4:3)</PresentationFormat>
  <Paragraphs>375</Paragraphs>
  <Slides>117</Slides>
  <Notes>1</Notes>
  <HiddenSlides>0</HiddenSlides>
  <MMClips>0</MMClips>
  <ScaleCrop>false</ScaleCrop>
  <HeadingPairs>
    <vt:vector size="6" baseType="variant">
      <vt:variant>
        <vt:lpstr>Używane czcionki</vt:lpstr>
      </vt:variant>
      <vt:variant>
        <vt:i4>8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117</vt:i4>
      </vt:variant>
    </vt:vector>
  </HeadingPairs>
  <TitlesOfParts>
    <vt:vector size="126" baseType="lpstr">
      <vt:lpstr>Arial</vt:lpstr>
      <vt:lpstr>Bliss 2 Regular</vt:lpstr>
      <vt:lpstr>Calibri</vt:lpstr>
      <vt:lpstr>Century Gothic</vt:lpstr>
      <vt:lpstr>Courier New</vt:lpstr>
      <vt:lpstr>EUAlbertina</vt:lpstr>
      <vt:lpstr>Times New Roman</vt:lpstr>
      <vt:lpstr>Wingdings</vt:lpstr>
      <vt:lpstr>Motyw pakietu Office</vt:lpstr>
      <vt:lpstr>Prezentacja programu PowerPoint</vt:lpstr>
      <vt:lpstr>Prezentacja programu PowerPoint</vt:lpstr>
      <vt:lpstr>Prezentacja programu PowerPoint</vt:lpstr>
      <vt:lpstr>Prezentacja programu PowerPoint</vt:lpstr>
      <vt:lpstr>Czym jest RODO? </vt:lpstr>
      <vt:lpstr>Przetwarzanie danych w życiu szkoły </vt:lpstr>
      <vt:lpstr>Kto jest obowiązany do stosowania RODO? </vt:lpstr>
      <vt:lpstr>Informacje wstępne</vt:lpstr>
      <vt:lpstr>Zasady </vt:lpstr>
      <vt:lpstr>Zasady</vt:lpstr>
      <vt:lpstr>Zasady</vt:lpstr>
      <vt:lpstr>Prezentacja programu PowerPoint</vt:lpstr>
      <vt:lpstr> Dane osobowe  </vt:lpstr>
      <vt:lpstr>Podstawowe pojęcia</vt:lpstr>
      <vt:lpstr>Podstawowe pojęcia</vt:lpstr>
      <vt:lpstr>Dane osobowe szczególnej kategorii </vt:lpstr>
      <vt:lpstr> </vt:lpstr>
      <vt:lpstr>Prezentacja programu PowerPoint</vt:lpstr>
      <vt:lpstr>Prezentacja programu PowerPoint</vt:lpstr>
      <vt:lpstr>Prezentacja programu PowerPoint</vt:lpstr>
      <vt:lpstr>           Administrator danych  osobowych </vt:lpstr>
      <vt:lpstr>Prezentacja programu PowerPoint</vt:lpstr>
      <vt:lpstr> </vt:lpstr>
      <vt:lpstr>Obowiązki Administratora</vt:lpstr>
      <vt:lpstr>Prezentacja programu PowerPoint</vt:lpstr>
      <vt:lpstr>Prezentacja programu PowerPoint</vt:lpstr>
      <vt:lpstr>Podmiot przetwarzający</vt:lpstr>
      <vt:lpstr>Podmiot przetwarzający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Podmiot przetwarzający</vt:lpstr>
      <vt:lpstr>Prezentacja programu PowerPoint</vt:lpstr>
      <vt:lpstr>Prezentacja programu PowerPoint</vt:lpstr>
      <vt:lpstr>Prezentacja programu PowerPoint</vt:lpstr>
      <vt:lpstr> </vt:lpstr>
      <vt:lpstr> Szkoła będąca podmiotem publicznym, tj. będąca jednostką budżetową jest obowiązana do powołania inspektora ochrony danych.  </vt:lpstr>
      <vt:lpstr>Inspektor Ochrony Danych (IOD)</vt:lpstr>
      <vt:lpstr>Inspektor Ochrony Danych (IOD)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Podstawy prawne przetwarzania</vt:lpstr>
      <vt:lpstr>Podstawy prawne przetwarzania</vt:lpstr>
      <vt:lpstr>   </vt:lpstr>
      <vt:lpstr>Podstawy prawne przetwarzania</vt:lpstr>
      <vt:lpstr>Podstawy prawne przetwarzania</vt:lpstr>
      <vt:lpstr>Podstawy prawne przetwarzania</vt:lpstr>
      <vt:lpstr>Podstawy prawne przetwarzania</vt:lpstr>
      <vt:lpstr>Podstawy prawne przetwarzania</vt:lpstr>
      <vt:lpstr>   Podstawy prawne przetwarzania</vt:lpstr>
      <vt:lpstr>Podstawy prawne przetwarzania</vt:lpstr>
      <vt:lpstr>Podstawy prawne przetwarzania</vt:lpstr>
      <vt:lpstr>   Podstawy prawne przetwarzania</vt:lpstr>
      <vt:lpstr>Podstawy prawne przetwarzania</vt:lpstr>
      <vt:lpstr>Podstawy prawne przetwarzania</vt:lpstr>
      <vt:lpstr>  Podstawy prawne przetwarzania</vt:lpstr>
      <vt:lpstr>  Podstawy prawne przetwarzania</vt:lpstr>
      <vt:lpstr>Podstawy prawne przetwarzania</vt:lpstr>
      <vt:lpstr>Podstawy prawne przetwarzania</vt:lpstr>
      <vt:lpstr>  Podstawy prawne przetwarzania</vt:lpstr>
      <vt:lpstr>Podstawy prawne przetwarzania</vt:lpstr>
      <vt:lpstr>Prezentacja programu PowerPoint</vt:lpstr>
      <vt:lpstr>Dane szczególnej kategorii</vt:lpstr>
      <vt:lpstr>Dane szczególnej kategorii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Obowiązek informacyjny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Bezpieczeństwo przetwarzania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Zgłaszanie naruszeń</vt:lpstr>
      <vt:lpstr>Zgłaszanie naruszeń</vt:lpstr>
      <vt:lpstr>Zgłaszanie naruszeń</vt:lpstr>
      <vt:lpstr>Dokumentowanie naruszeń </vt:lpstr>
      <vt:lpstr> Zawiadomienie o naruszeniu </vt:lpstr>
      <vt:lpstr>Prezentacja programu PowerPoint</vt:lpstr>
      <vt:lpstr>Monitoring wizyjny </vt:lpstr>
      <vt:lpstr>Monitoring wizyjny</vt:lpstr>
      <vt:lpstr>Monitoring wizyjny</vt:lpstr>
      <vt:lpstr>Monitoring wizyjny</vt:lpstr>
      <vt:lpstr>Monitoring wizyjny</vt:lpstr>
      <vt:lpstr>Monitoring wizyjny</vt:lpstr>
      <vt:lpstr>Monitoring wizyjny</vt:lpstr>
      <vt:lpstr>Monitoring wizyjny</vt:lpstr>
      <vt:lpstr>Monitoring wizyjny</vt:lpstr>
      <vt:lpstr>Monitoring wizyjny</vt:lpstr>
      <vt:lpstr>Monitoring wizyjny</vt:lpstr>
      <vt:lpstr>Prezentacja programu PowerPoint</vt:lpstr>
      <vt:lpstr>Źródła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Emil Oleksiński</dc:creator>
  <cp:lastModifiedBy>Michał Pociecha</cp:lastModifiedBy>
  <cp:revision>162</cp:revision>
  <cp:lastPrinted>2018-06-07T10:26:57Z</cp:lastPrinted>
  <dcterms:created xsi:type="dcterms:W3CDTF">2018-06-07T08:58:33Z</dcterms:created>
  <dcterms:modified xsi:type="dcterms:W3CDTF">2019-10-02T14:13:04Z</dcterms:modified>
</cp:coreProperties>
</file>