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2"/>
  </p:notesMasterIdLst>
  <p:sldIdLst>
    <p:sldId id="384" r:id="rId3"/>
    <p:sldId id="257" r:id="rId4"/>
    <p:sldId id="401" r:id="rId5"/>
    <p:sldId id="417" r:id="rId6"/>
    <p:sldId id="416" r:id="rId7"/>
    <p:sldId id="423" r:id="rId8"/>
    <p:sldId id="415" r:id="rId9"/>
    <p:sldId id="414" r:id="rId10"/>
    <p:sldId id="413" r:id="rId11"/>
    <p:sldId id="412" r:id="rId12"/>
    <p:sldId id="411" r:id="rId13"/>
    <p:sldId id="410" r:id="rId14"/>
    <p:sldId id="409" r:id="rId15"/>
    <p:sldId id="408" r:id="rId16"/>
    <p:sldId id="407" r:id="rId17"/>
    <p:sldId id="426" r:id="rId18"/>
    <p:sldId id="427" r:id="rId19"/>
    <p:sldId id="406" r:id="rId20"/>
    <p:sldId id="422" r:id="rId21"/>
    <p:sldId id="421" r:id="rId22"/>
    <p:sldId id="420" r:id="rId23"/>
    <p:sldId id="424" r:id="rId24"/>
    <p:sldId id="425" r:id="rId25"/>
    <p:sldId id="428" r:id="rId26"/>
    <p:sldId id="429" r:id="rId27"/>
    <p:sldId id="430" r:id="rId28"/>
    <p:sldId id="431" r:id="rId29"/>
    <p:sldId id="432" r:id="rId30"/>
    <p:sldId id="433" r:id="rId31"/>
    <p:sldId id="434" r:id="rId32"/>
    <p:sldId id="436" r:id="rId33"/>
    <p:sldId id="435" r:id="rId34"/>
    <p:sldId id="437" r:id="rId35"/>
    <p:sldId id="438" r:id="rId36"/>
    <p:sldId id="441" r:id="rId37"/>
    <p:sldId id="454" r:id="rId38"/>
    <p:sldId id="455" r:id="rId39"/>
    <p:sldId id="440" r:id="rId40"/>
    <p:sldId id="439" r:id="rId41"/>
    <p:sldId id="444" r:id="rId42"/>
    <p:sldId id="447" r:id="rId43"/>
    <p:sldId id="446" r:id="rId44"/>
    <p:sldId id="445" r:id="rId45"/>
    <p:sldId id="443" r:id="rId46"/>
    <p:sldId id="449" r:id="rId47"/>
    <p:sldId id="448" r:id="rId48"/>
    <p:sldId id="451" r:id="rId49"/>
    <p:sldId id="453" r:id="rId50"/>
    <p:sldId id="452" r:id="rId51"/>
    <p:sldId id="450" r:id="rId52"/>
    <p:sldId id="456" r:id="rId53"/>
    <p:sldId id="458" r:id="rId54"/>
    <p:sldId id="457" r:id="rId55"/>
    <p:sldId id="460" r:id="rId56"/>
    <p:sldId id="459" r:id="rId57"/>
    <p:sldId id="463" r:id="rId58"/>
    <p:sldId id="464" r:id="rId59"/>
    <p:sldId id="468" r:id="rId60"/>
    <p:sldId id="467" r:id="rId61"/>
    <p:sldId id="466" r:id="rId62"/>
    <p:sldId id="465" r:id="rId63"/>
    <p:sldId id="470" r:id="rId64"/>
    <p:sldId id="472" r:id="rId65"/>
    <p:sldId id="471" r:id="rId66"/>
    <p:sldId id="473" r:id="rId67"/>
    <p:sldId id="475" r:id="rId68"/>
    <p:sldId id="474" r:id="rId69"/>
    <p:sldId id="418" r:id="rId70"/>
    <p:sldId id="419" r:id="rId7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ona Pietrzak" initials="IP" lastIdx="7" clrIdx="0"/>
  <p:cmAuthor id="2" name="Halina Kędziora" initials="H" lastIdx="1" clrIdx="1">
    <p:extLst>
      <p:ext uri="{19B8F6BF-5375-455C-9EA6-DF929625EA0E}">
        <p15:presenceInfo xmlns:p15="http://schemas.microsoft.com/office/powerpoint/2012/main" userId="Halina Kędzio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8E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5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06-02T00:13:47.076"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BDC284-B3B0-49B3-99E3-EC997472A212}" type="datetimeFigureOut">
              <a:rPr lang="pl-PL" smtClean="0"/>
              <a:t>02.10.2019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8DC10A-20A2-4687-AD32-8C43355B9FCC}" type="slidenum">
              <a:rPr lang="pl-PL" smtClean="0"/>
              <a:t>‹#›</a:t>
            </a:fld>
            <a:endParaRPr lang="pl-PL"/>
          </a:p>
        </p:txBody>
      </p:sp>
    </p:spTree>
    <p:extLst>
      <p:ext uri="{BB962C8B-B14F-4D97-AF65-F5344CB8AC3E}">
        <p14:creationId xmlns:p14="http://schemas.microsoft.com/office/powerpoint/2010/main" val="1519699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D17FA3B-C404-4317-B0BC-953931111309}"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D17FA3B-C404-4317-B0BC-953931111309}"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D17FA3B-C404-4317-B0BC-953931111309}"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71E89B95-F983-48B2-83A7-6E469A702E30}"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185844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1E89B95-F983-48B2-83A7-6E469A702E30}"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3810975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1E89B95-F983-48B2-83A7-6E469A702E30}"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3341073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71E89B95-F983-48B2-83A7-6E469A702E30}" type="datetimeFigureOut">
              <a:rPr lang="pl-PL" smtClean="0"/>
              <a:t>02.10.2019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2701618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71E89B95-F983-48B2-83A7-6E469A702E30}" type="datetimeFigureOut">
              <a:rPr lang="pl-PL" smtClean="0"/>
              <a:t>02.10.2019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338946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71E89B95-F983-48B2-83A7-6E469A702E30}" type="datetimeFigureOut">
              <a:rPr lang="pl-PL" smtClean="0"/>
              <a:t>02.10.2019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2886679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1E89B95-F983-48B2-83A7-6E469A702E30}" type="datetimeFigureOut">
              <a:rPr lang="pl-PL" smtClean="0"/>
              <a:t>02.10.2019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40A3AEE-819A-49BC-A4AE-29F85F7658AD}" type="slidenum">
              <a:rPr lang="pl-PL" smtClean="0"/>
              <a:t>‹#›</a:t>
            </a:fld>
            <a:endParaRPr lang="pl-PL"/>
          </a:p>
        </p:txBody>
      </p:sp>
      <p:grpSp>
        <p:nvGrpSpPr>
          <p:cNvPr id="5" name="Grupa 4"/>
          <p:cNvGrpSpPr/>
          <p:nvPr userDrawn="1"/>
        </p:nvGrpSpPr>
        <p:grpSpPr>
          <a:xfrm>
            <a:off x="990000" y="5614491"/>
            <a:ext cx="7164000" cy="1090605"/>
            <a:chOff x="990000" y="5407900"/>
            <a:chExt cx="7164000" cy="1090605"/>
          </a:xfrm>
        </p:grpSpPr>
        <p:sp>
          <p:nvSpPr>
            <p:cNvPr id="6" name="pole tekstowe 5"/>
            <p:cNvSpPr txBox="1"/>
            <p:nvPr/>
          </p:nvSpPr>
          <p:spPr>
            <a:xfrm>
              <a:off x="1621019" y="6221506"/>
              <a:ext cx="5901962" cy="276999"/>
            </a:xfrm>
            <a:prstGeom prst="rect">
              <a:avLst/>
            </a:prstGeom>
            <a:noFill/>
          </p:spPr>
          <p:txBody>
            <a:bodyPr wrap="square" rtlCol="0">
              <a:spAutoFit/>
            </a:bodyPr>
            <a:lstStyle/>
            <a:p>
              <a:pPr algn="ctr"/>
              <a:r>
                <a:rPr lang="pl-PL" sz="1200" dirty="0">
                  <a:latin typeface="+mj-lt"/>
                </a:rPr>
                <a:t>Projekt współfinansowany przez Unię Europejską z Europejskiego Funduszu Społecznego</a:t>
              </a:r>
            </a:p>
          </p:txBody>
        </p:sp>
        <p:pic>
          <p:nvPicPr>
            <p:cNvPr id="7" name="Obraz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000" y="5407900"/>
              <a:ext cx="7164000" cy="825698"/>
            </a:xfrm>
            <a:prstGeom prst="rect">
              <a:avLst/>
            </a:prstGeom>
          </p:spPr>
        </p:pic>
      </p:grpSp>
    </p:spTree>
    <p:extLst>
      <p:ext uri="{BB962C8B-B14F-4D97-AF65-F5344CB8AC3E}">
        <p14:creationId xmlns:p14="http://schemas.microsoft.com/office/powerpoint/2010/main" val="4003171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1E89B95-F983-48B2-83A7-6E469A702E30}" type="datetimeFigureOut">
              <a:rPr lang="pl-PL" smtClean="0"/>
              <a:t>02.10.2019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2250079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D17FA3B-C404-4317-B0BC-953931111309}"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1E89B95-F983-48B2-83A7-6E469A702E30}" type="datetimeFigureOut">
              <a:rPr lang="pl-PL" smtClean="0"/>
              <a:t>02.10.2019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3030142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1E89B95-F983-48B2-83A7-6E469A702E30}"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4080065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71E89B95-F983-48B2-83A7-6E469A702E30}"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40A3AEE-819A-49BC-A4AE-29F85F7658AD}" type="slidenum">
              <a:rPr lang="pl-PL" smtClean="0"/>
              <a:t>‹#›</a:t>
            </a:fld>
            <a:endParaRPr lang="pl-PL"/>
          </a:p>
        </p:txBody>
      </p:sp>
    </p:spTree>
    <p:extLst>
      <p:ext uri="{BB962C8B-B14F-4D97-AF65-F5344CB8AC3E}">
        <p14:creationId xmlns:p14="http://schemas.microsoft.com/office/powerpoint/2010/main" val="478044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02.10.2019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D17FA3B-C404-4317-B0BC-953931111309}" type="datetimeFigureOut">
              <a:rPr lang="pl-PL" smtClean="0"/>
              <a:t>02.10.2019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D17FA3B-C404-4317-B0BC-953931111309}" type="datetimeFigureOut">
              <a:rPr lang="pl-PL" smtClean="0"/>
              <a:t>02.10.2019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D17FA3B-C404-4317-B0BC-953931111309}" type="datetimeFigureOut">
              <a:rPr lang="pl-PL" smtClean="0"/>
              <a:t>02.10.2019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02.10.2019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02.10.2019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02.10.2019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02.10.2019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89B95-F983-48B2-83A7-6E469A702E30}" type="datetimeFigureOut">
              <a:rPr lang="pl-PL" smtClean="0"/>
              <a:t>02.10.2019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A3AEE-819A-49BC-A4AE-29F85F7658AD}" type="slidenum">
              <a:rPr lang="pl-PL" smtClean="0"/>
              <a:t>‹#›</a:t>
            </a:fld>
            <a:endParaRPr lang="pl-PL"/>
          </a:p>
        </p:txBody>
      </p:sp>
    </p:spTree>
    <p:extLst>
      <p:ext uri="{BB962C8B-B14F-4D97-AF65-F5344CB8AC3E}">
        <p14:creationId xmlns:p14="http://schemas.microsoft.com/office/powerpoint/2010/main" val="529226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www.stat.gov.pl/Klasyfikacje" TargetMode="Externa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www.przepisy.gofin.pl/5,35,28360,35.html" TargetMode="External"/><Relationship Id="rId5" Type="http://schemas.openxmlformats.org/officeDocument/2006/relationships/hyperlink" Target="http://www.przepisy.gofin.pl/5,35,28360,34.html" TargetMode="External"/><Relationship Id="rId4" Type="http://schemas.openxmlformats.org/officeDocument/2006/relationships/image" Target="../media/image4.jpeg"/></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548680"/>
            <a:ext cx="1748857" cy="1536642"/>
          </a:xfrm>
          <a:prstGeom prst="rect">
            <a:avLst/>
          </a:prstGeom>
        </p:spPr>
      </p:pic>
      <p:sp>
        <p:nvSpPr>
          <p:cNvPr id="6" name="Rectangle 1"/>
          <p:cNvSpPr>
            <a:spLocks noChangeArrowheads="1"/>
          </p:cNvSpPr>
          <p:nvPr/>
        </p:nvSpPr>
        <p:spPr bwMode="auto">
          <a:xfrm>
            <a:off x="617274" y="2819743"/>
            <a:ext cx="7909538"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pl-PL" altLang="pl-PL" sz="2800" b="1" dirty="0">
                <a:solidFill>
                  <a:srgbClr val="1F497D">
                    <a:lumMod val="75000"/>
                  </a:srgbClr>
                </a:solidFill>
                <a:latin typeface="Century Gothic" panose="020B0502020202020204" pitchFamily="34" charset="0"/>
                <a:ea typeface="Times New Roman" panose="02020603050405020304" pitchFamily="18" charset="0"/>
              </a:rPr>
              <a:t>Kwalifikowalność VAT w projektach unijnych</a:t>
            </a:r>
          </a:p>
          <a:p>
            <a:pPr lvl="0" algn="ctr" eaLnBrk="0" fontAlgn="base" hangingPunct="0">
              <a:spcBef>
                <a:spcPct val="0"/>
              </a:spcBef>
              <a:spcAft>
                <a:spcPct val="0"/>
              </a:spcAft>
            </a:pPr>
            <a:endParaRPr kumimoji="0" lang="pl-PL" altLang="pl-PL" sz="2800" b="1" i="0" u="none" strike="noStrike" kern="1200" cap="none" spc="0" normalizeH="0" baseline="0" noProof="0" dirty="0">
              <a:ln>
                <a:noFill/>
              </a:ln>
              <a:solidFill>
                <a:srgbClr val="1F497D">
                  <a:lumMod val="75000"/>
                </a:srgbClr>
              </a:solidFill>
              <a:effectLst/>
              <a:uLnTx/>
              <a:uFillTx/>
              <a:latin typeface="Century Gothic" panose="020B05020202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altLang="pl-PL" sz="2400" b="1" i="0" u="none" strike="noStrike" kern="1200" cap="none" spc="0" normalizeH="0" baseline="0" noProof="0" dirty="0">
                <a:ln>
                  <a:noFill/>
                </a:ln>
                <a:solidFill>
                  <a:srgbClr val="1F497D">
                    <a:lumMod val="75000"/>
                  </a:srgbClr>
                </a:solidFill>
                <a:effectLst/>
                <a:uLnTx/>
                <a:uFillTx/>
                <a:latin typeface="Century Gothic" panose="020B0502020202020204" pitchFamily="34" charset="0"/>
                <a:ea typeface="+mn-ea"/>
                <a:cs typeface="+mn-cs"/>
              </a:rPr>
              <a:t>Trener: Halina Kędziora</a:t>
            </a:r>
            <a:endParaRPr kumimoji="0" lang="pl-PL" altLang="pl-PL" sz="2800" b="1" i="0" u="none" strike="noStrike" kern="1200" cap="none" spc="0" normalizeH="0" baseline="0" noProof="0" dirty="0">
              <a:ln>
                <a:noFill/>
              </a:ln>
              <a:solidFill>
                <a:srgbClr val="1F497D">
                  <a:lumMod val="75000"/>
                </a:srgbClr>
              </a:solidFill>
              <a:effectLst/>
              <a:uLnTx/>
              <a:uFillTx/>
              <a:latin typeface="Century Gothic" panose="020B05020202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altLang="pl-PL" sz="2400" b="1" i="0" u="none" strike="noStrike" kern="1200" cap="none" spc="0" normalizeH="0" baseline="0" noProof="0" dirty="0">
                <a:ln>
                  <a:noFill/>
                </a:ln>
                <a:solidFill>
                  <a:srgbClr val="1F497D">
                    <a:lumMod val="75000"/>
                  </a:srgbClr>
                </a:solidFill>
                <a:effectLst/>
                <a:uLnTx/>
                <a:uFillTx/>
                <a:latin typeface="Century Gothic" panose="020B0502020202020204" pitchFamily="34" charset="0"/>
                <a:ea typeface="+mn-ea"/>
                <a:cs typeface="+mn-cs"/>
              </a:rPr>
              <a:t>Łódź, </a:t>
            </a:r>
            <a:r>
              <a:rPr lang="pl-PL" altLang="pl-PL" sz="2400" b="1" dirty="0">
                <a:solidFill>
                  <a:srgbClr val="1F497D">
                    <a:lumMod val="75000"/>
                  </a:srgbClr>
                </a:solidFill>
                <a:latin typeface="Century Gothic" panose="020B0502020202020204" pitchFamily="34" charset="0"/>
              </a:rPr>
              <a:t>13</a:t>
            </a:r>
            <a:r>
              <a:rPr kumimoji="0" lang="pl-PL" altLang="pl-PL" sz="2400" b="1" i="0" u="none" strike="noStrike" kern="1200" cap="none" spc="0" normalizeH="0" baseline="0" noProof="0" dirty="0">
                <a:ln>
                  <a:noFill/>
                </a:ln>
                <a:solidFill>
                  <a:srgbClr val="1F497D">
                    <a:lumMod val="75000"/>
                  </a:srgbClr>
                </a:solidFill>
                <a:effectLst/>
                <a:uLnTx/>
                <a:uFillTx/>
                <a:latin typeface="Century Gothic" panose="020B0502020202020204" pitchFamily="34" charset="0"/>
                <a:ea typeface="+mn-ea"/>
                <a:cs typeface="+mn-cs"/>
              </a:rPr>
              <a:t> czerwca 2019 r.</a:t>
            </a:r>
          </a:p>
        </p:txBody>
      </p:sp>
    </p:spTree>
    <p:extLst>
      <p:ext uri="{BB962C8B-B14F-4D97-AF65-F5344CB8AC3E}">
        <p14:creationId xmlns:p14="http://schemas.microsoft.com/office/powerpoint/2010/main" val="3842464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Czynności opodatkowane</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1811280"/>
            <a:ext cx="8229600" cy="4314883"/>
          </a:xfrm>
        </p:spPr>
        <p:txBody>
          <a:bodyPr>
            <a:normAutofit/>
          </a:bodyPr>
          <a:lstStyle/>
          <a:p>
            <a:pPr marL="0" indent="0">
              <a:buNone/>
            </a:pPr>
            <a:r>
              <a:rPr lang="pl-PL" altLang="pl-PL" sz="2800" b="1" dirty="0">
                <a:latin typeface="Arial" panose="020B0604020202020204" pitchFamily="34" charset="0"/>
                <a:cs typeface="Arial" panose="020B0604020202020204" pitchFamily="34" charset="0"/>
              </a:rPr>
              <a:t>Art. 5. </a:t>
            </a:r>
            <a:r>
              <a:rPr lang="pl-PL" altLang="pl-PL" sz="2800" dirty="0">
                <a:latin typeface="Arial" panose="020B0604020202020204" pitchFamily="34" charset="0"/>
                <a:cs typeface="Arial" panose="020B0604020202020204" pitchFamily="34" charset="0"/>
              </a:rPr>
              <a:t>1. ustawy o VAT</a:t>
            </a:r>
          </a:p>
          <a:p>
            <a:pPr marL="363538" indent="-363538" algn="just">
              <a:buNone/>
            </a:pPr>
            <a:r>
              <a:rPr lang="pl-PL" altLang="pl-PL" sz="2800" dirty="0">
                <a:latin typeface="Arial" panose="020B0604020202020204" pitchFamily="34" charset="0"/>
                <a:cs typeface="Arial" panose="020B0604020202020204" pitchFamily="34" charset="0"/>
              </a:rPr>
              <a:t>1)	odpłatna dostawa towarów i odpłatne świadczenie usług; </a:t>
            </a:r>
          </a:p>
          <a:p>
            <a:pPr marL="363538" indent="-363538" algn="just">
              <a:buNone/>
            </a:pPr>
            <a:r>
              <a:rPr lang="pl-PL" altLang="pl-PL" sz="2800" dirty="0">
                <a:latin typeface="Arial" panose="020B0604020202020204" pitchFamily="34" charset="0"/>
                <a:cs typeface="Arial" panose="020B0604020202020204" pitchFamily="34" charset="0"/>
              </a:rPr>
              <a:t>2)	eksport towarów; </a:t>
            </a:r>
          </a:p>
          <a:p>
            <a:pPr marL="363538" indent="-363538" algn="just">
              <a:buNone/>
            </a:pPr>
            <a:r>
              <a:rPr lang="pl-PL" altLang="pl-PL" sz="2800" dirty="0">
                <a:latin typeface="Arial" panose="020B0604020202020204" pitchFamily="34" charset="0"/>
                <a:cs typeface="Arial" panose="020B0604020202020204" pitchFamily="34" charset="0"/>
              </a:rPr>
              <a:t>3)	import towarów; </a:t>
            </a:r>
          </a:p>
          <a:p>
            <a:pPr marL="363538" indent="-363538" algn="just">
              <a:buNone/>
            </a:pPr>
            <a:r>
              <a:rPr lang="pl-PL" altLang="pl-PL" sz="2800" dirty="0">
                <a:latin typeface="Arial" panose="020B0604020202020204" pitchFamily="34" charset="0"/>
                <a:cs typeface="Arial" panose="020B0604020202020204" pitchFamily="34" charset="0"/>
              </a:rPr>
              <a:t>4)	</a:t>
            </a:r>
            <a:r>
              <a:rPr lang="pl-PL" altLang="pl-PL" sz="2800" spc="-20" dirty="0">
                <a:latin typeface="Arial" panose="020B0604020202020204" pitchFamily="34" charset="0"/>
                <a:cs typeface="Arial" panose="020B0604020202020204" pitchFamily="34" charset="0"/>
              </a:rPr>
              <a:t>wewnątrzwspólnotowe nabycie towarów.</a:t>
            </a:r>
            <a:endParaRPr lang="pl-PL" altLang="pl-PL" sz="2800" dirty="0">
              <a:latin typeface="Arial" panose="020B0604020202020204" pitchFamily="34" charset="0"/>
              <a:cs typeface="Arial" panose="020B0604020202020204" pitchFamily="34" charset="0"/>
            </a:endParaRP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74940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Czynności opodatkowane</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lnSpc>
                <a:spcPct val="95000"/>
              </a:lnSpc>
              <a:buFontTx/>
              <a:buNone/>
              <a:defRPr/>
            </a:pPr>
            <a:r>
              <a:rPr lang="pl-PL" sz="2800" b="1" dirty="0">
                <a:latin typeface="Arial" panose="020B0604020202020204" pitchFamily="34" charset="0"/>
                <a:cs typeface="Arial" panose="020B0604020202020204" pitchFamily="34" charset="0"/>
              </a:rPr>
              <a:t>Dostawa towarów </a:t>
            </a:r>
            <a:r>
              <a:rPr lang="pl-PL" sz="2800" dirty="0">
                <a:latin typeface="Arial" panose="020B0604020202020204" pitchFamily="34" charset="0"/>
                <a:cs typeface="Arial" panose="020B0604020202020204" pitchFamily="34" charset="0"/>
              </a:rPr>
              <a:t>- przeniesienie prawa do rozporządzania towarami jak właściciel, w tym również przeniesienie z nakazu organu władzy własności towarów w zamian za odszkodowanie oraz  wydanie towarów na podstawie umowy dzierżawy, najmu, leasingu lub innej umowy o podobnym charakterze</a:t>
            </a:r>
          </a:p>
        </p:txBody>
      </p:sp>
    </p:spTree>
    <p:extLst>
      <p:ext uri="{BB962C8B-B14F-4D97-AF65-F5344CB8AC3E}">
        <p14:creationId xmlns:p14="http://schemas.microsoft.com/office/powerpoint/2010/main" val="1786317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Czynności opodatkowane</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lgn="just">
              <a:lnSpc>
                <a:spcPct val="150000"/>
              </a:lnSpc>
              <a:buFontTx/>
              <a:buNone/>
              <a:defRPr/>
            </a:pPr>
            <a:r>
              <a:rPr lang="pl-PL" sz="2800" b="1" dirty="0">
                <a:latin typeface="Arial" panose="020B0604020202020204" pitchFamily="34" charset="0"/>
                <a:cs typeface="Arial" panose="020B0604020202020204" pitchFamily="34" charset="0"/>
              </a:rPr>
              <a:t>Dostawą towarów </a:t>
            </a:r>
            <a:r>
              <a:rPr lang="pl-PL" sz="2800" dirty="0">
                <a:latin typeface="Arial" panose="020B0604020202020204" pitchFamily="34" charset="0"/>
                <a:cs typeface="Arial" panose="020B0604020202020204" pitchFamily="34" charset="0"/>
              </a:rPr>
              <a:t>jest również przekazanie lub zużycie towarów na cele osobiste podatnika lub jego pracowników oraz wszelkie inne darowizny</a:t>
            </a:r>
          </a:p>
          <a:p>
            <a:pPr marL="0" indent="0" algn="just">
              <a:lnSpc>
                <a:spcPct val="150000"/>
              </a:lnSpc>
              <a:buFontTx/>
              <a:buNone/>
              <a:defRPr/>
            </a:pPr>
            <a:r>
              <a:rPr lang="pl-PL" sz="2800" b="1" dirty="0">
                <a:latin typeface="Arial" panose="020B0604020202020204" pitchFamily="34" charset="0"/>
                <a:cs typeface="Arial" panose="020B0604020202020204" pitchFamily="34" charset="0"/>
              </a:rPr>
              <a:t>- jeżeli podatnikowi przysługiwało prawo do odliczenia podatku przy zakupie</a:t>
            </a:r>
          </a:p>
          <a:p>
            <a:pPr algn="just">
              <a:lnSpc>
                <a:spcPct val="95000"/>
              </a:lnSpc>
              <a:defRPr/>
            </a:pPr>
            <a:endParaRPr lang="pl-PL" sz="2800" b="1" dirty="0"/>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02266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Czynności opodatkowane</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p:txBody>
          <a:bodyPr>
            <a:normAutofit/>
          </a:bodyPr>
          <a:lstStyle/>
          <a:p>
            <a:pPr marL="0" indent="0" algn="just">
              <a:buFontTx/>
              <a:buNone/>
            </a:pPr>
            <a:r>
              <a:rPr lang="pl-PL" altLang="pl-PL" sz="2800" b="1" dirty="0">
                <a:latin typeface="Arial" panose="020B0604020202020204" pitchFamily="34" charset="0"/>
                <a:cs typeface="Arial" panose="020B0604020202020204" pitchFamily="34" charset="0"/>
              </a:rPr>
              <a:t>Świadczenie usług </a:t>
            </a:r>
            <a:r>
              <a:rPr lang="pl-PL" altLang="pl-PL" sz="2800" dirty="0">
                <a:latin typeface="Arial" panose="020B0604020202020204" pitchFamily="34" charset="0"/>
                <a:cs typeface="Arial" panose="020B0604020202020204" pitchFamily="34" charset="0"/>
              </a:rPr>
              <a:t>- każde świadczenie, które nie jest dostawą towarów, w tym: </a:t>
            </a:r>
          </a:p>
          <a:p>
            <a:pPr marL="363538" indent="-363538" algn="just">
              <a:buNone/>
            </a:pPr>
            <a:r>
              <a:rPr lang="pl-PL" altLang="pl-PL" sz="2800" dirty="0">
                <a:latin typeface="Arial" panose="020B0604020202020204" pitchFamily="34" charset="0"/>
                <a:cs typeface="Arial" panose="020B0604020202020204" pitchFamily="34" charset="0"/>
              </a:rPr>
              <a:t>1)	przeniesienie praw do </a:t>
            </a:r>
            <a:r>
              <a:rPr lang="pl-PL" altLang="pl-PL" sz="2800" dirty="0" err="1">
                <a:latin typeface="Arial" panose="020B0604020202020204" pitchFamily="34" charset="0"/>
                <a:cs typeface="Arial" panose="020B0604020202020204" pitchFamily="34" charset="0"/>
              </a:rPr>
              <a:t>WNiP</a:t>
            </a:r>
            <a:r>
              <a:rPr lang="pl-PL" altLang="pl-PL" sz="2800" dirty="0">
                <a:latin typeface="Arial" panose="020B0604020202020204" pitchFamily="34" charset="0"/>
                <a:cs typeface="Arial" panose="020B0604020202020204" pitchFamily="34" charset="0"/>
              </a:rPr>
              <a:t>,</a:t>
            </a:r>
          </a:p>
          <a:p>
            <a:pPr marL="363538" indent="-363538" algn="just">
              <a:buNone/>
            </a:pPr>
            <a:r>
              <a:rPr lang="pl-PL" altLang="pl-PL" sz="2800" dirty="0">
                <a:latin typeface="Arial" panose="020B0604020202020204" pitchFamily="34" charset="0"/>
                <a:cs typeface="Arial" panose="020B0604020202020204" pitchFamily="34" charset="0"/>
              </a:rPr>
              <a:t>2)	zobowiązanie do powstrzymania się od czynności lub do tolerowania czynności lub sytuacji; </a:t>
            </a:r>
          </a:p>
          <a:p>
            <a:pPr marL="363538" indent="-363538" algn="just">
              <a:buNone/>
            </a:pPr>
            <a:r>
              <a:rPr lang="pl-PL" altLang="pl-PL" sz="2800" dirty="0">
                <a:latin typeface="Arial" panose="020B0604020202020204" pitchFamily="34" charset="0"/>
                <a:cs typeface="Arial" panose="020B0604020202020204" pitchFamily="34" charset="0"/>
              </a:rPr>
              <a:t>3)	świadczenie usług zgodnie z nakazem organu władzy publicznej</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62449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Czynności opodatkowane</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FontTx/>
              <a:buNone/>
              <a:defRPr/>
            </a:pPr>
            <a:r>
              <a:rPr lang="pl-PL" altLang="pl-PL" sz="2800" b="1" dirty="0">
                <a:latin typeface="Arial" panose="020B0604020202020204" pitchFamily="34" charset="0"/>
                <a:cs typeface="Arial" panose="020B0604020202020204" pitchFamily="34" charset="0"/>
              </a:rPr>
              <a:t>Odpłatnym świadczeniem usług jest również:</a:t>
            </a:r>
          </a:p>
          <a:p>
            <a:pPr marL="514350" indent="-514350">
              <a:buAutoNum type="arabicParenR"/>
              <a:defRPr/>
            </a:pPr>
            <a:r>
              <a:rPr lang="pl-PL" altLang="pl-PL" sz="2800" dirty="0">
                <a:latin typeface="Arial" panose="020B0604020202020204" pitchFamily="34" charset="0"/>
                <a:cs typeface="Arial" panose="020B0604020202020204" pitchFamily="34" charset="0"/>
              </a:rPr>
              <a:t>użycie towarów stanowiących część przedsiębiorstwa do celów innych niż działalność gospodarcza, </a:t>
            </a:r>
          </a:p>
          <a:p>
            <a:pPr marL="514350" indent="-514350">
              <a:buFont typeface="Arial" pitchFamily="34" charset="0"/>
              <a:buAutoNum type="arabicParenR"/>
              <a:defRPr/>
            </a:pPr>
            <a:r>
              <a:rPr lang="pl-PL" altLang="pl-PL" sz="2800" dirty="0">
                <a:latin typeface="Arial" panose="020B0604020202020204" pitchFamily="34" charset="0"/>
                <a:cs typeface="Arial" panose="020B0604020202020204" pitchFamily="34" charset="0"/>
              </a:rPr>
              <a:t>wszelkie inne nieodpłatne świadczenie do     celów innych niż działalność gospodarcza podatnika.</a:t>
            </a:r>
          </a:p>
        </p:txBody>
      </p:sp>
    </p:spTree>
    <p:extLst>
      <p:ext uri="{BB962C8B-B14F-4D97-AF65-F5344CB8AC3E}">
        <p14:creationId xmlns:p14="http://schemas.microsoft.com/office/powerpoint/2010/main" val="314250963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Czynności opodatkowane</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288858"/>
            <a:ext cx="8229600" cy="4525963"/>
          </a:xfrm>
        </p:spPr>
        <p:txBody>
          <a:bodyPr>
            <a:normAutofit/>
          </a:bodyPr>
          <a:lstStyle/>
          <a:p>
            <a:pPr marL="0" indent="0">
              <a:buNone/>
            </a:pPr>
            <a:r>
              <a:rPr lang="pl-PL" altLang="pl-PL" sz="2800" b="1" dirty="0">
                <a:latin typeface="Arial" panose="020B0604020202020204" pitchFamily="34" charset="0"/>
                <a:cs typeface="Arial" panose="020B0604020202020204" pitchFamily="34" charset="0"/>
              </a:rPr>
              <a:t>Import towarów – </a:t>
            </a:r>
            <a:r>
              <a:rPr lang="pl-PL" altLang="pl-PL" sz="2800" dirty="0">
                <a:latin typeface="Arial" panose="020B0604020202020204" pitchFamily="34" charset="0"/>
                <a:cs typeface="Arial" panose="020B0604020202020204" pitchFamily="34" charset="0"/>
              </a:rPr>
              <a:t>przywóz towarów z terytorium państwa niewchodzącego w skład Unii Europejskiej na terytorium RP.</a:t>
            </a:r>
          </a:p>
          <a:p>
            <a:pPr marL="0" indent="0">
              <a:buNone/>
            </a:pPr>
            <a:endParaRPr lang="pl-PL" altLang="pl-PL" sz="2800" dirty="0">
              <a:latin typeface="Arial" panose="020B0604020202020204" pitchFamily="34" charset="0"/>
              <a:cs typeface="Arial" panose="020B0604020202020204" pitchFamily="34" charset="0"/>
            </a:endParaRPr>
          </a:p>
          <a:p>
            <a:pPr marL="0" indent="0">
              <a:buNone/>
            </a:pPr>
            <a:r>
              <a:rPr lang="pl-PL" altLang="pl-PL" sz="2800" dirty="0">
                <a:latin typeface="Arial" panose="020B0604020202020204" pitchFamily="34" charset="0"/>
                <a:cs typeface="Arial" panose="020B0604020202020204" pitchFamily="34" charset="0"/>
              </a:rPr>
              <a:t> </a:t>
            </a:r>
            <a:r>
              <a:rPr lang="pl-PL" altLang="pl-PL" sz="2800" b="1" spc="-20" dirty="0">
                <a:latin typeface="Arial" panose="020B0604020202020204" pitchFamily="34" charset="0"/>
                <a:cs typeface="Arial" panose="020B0604020202020204" pitchFamily="34" charset="0"/>
              </a:rPr>
              <a:t>Wewnątrzwspólnotowe nabycie towarów -  </a:t>
            </a:r>
            <a:r>
              <a:rPr lang="pl-PL" altLang="pl-PL" sz="2800" spc="-20" dirty="0">
                <a:latin typeface="Arial" panose="020B0604020202020204" pitchFamily="34" charset="0"/>
                <a:cs typeface="Arial" panose="020B0604020202020204" pitchFamily="34" charset="0"/>
              </a:rPr>
              <a:t>przywóz towarów z terenu Unii Europejskiej</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2919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altLang="pl-PL" sz="2800" b="1" dirty="0">
                <a:latin typeface="Arial" panose="020B0604020202020204" pitchFamily="34" charset="0"/>
                <a:cs typeface="Arial" panose="020B0604020202020204" pitchFamily="34" charset="0"/>
              </a:rPr>
              <a:t>Opodatkowanie VAT dotacji</a:t>
            </a:r>
            <a:endParaRPr lang="pl-PL" sz="2800" b="1" dirty="0">
              <a:latin typeface="Arial" panose="020B0604020202020204" pitchFamily="34" charset="0"/>
              <a:cs typeface="Arial" panose="020B0604020202020204" pitchFamily="34" charset="0"/>
            </a:endParaRP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1917274"/>
            <a:ext cx="8229600" cy="4897547"/>
          </a:xfrm>
        </p:spPr>
        <p:txBody>
          <a:bodyPr>
            <a:normAutofit/>
          </a:bodyPr>
          <a:lstStyle/>
          <a:p>
            <a:pPr algn="just">
              <a:buNone/>
              <a:defRPr/>
            </a:pPr>
            <a:r>
              <a:rPr lang="pl-PL" sz="2800" b="1" dirty="0">
                <a:latin typeface="Arial" panose="020B0604020202020204" pitchFamily="34" charset="0"/>
                <a:cs typeface="Arial" panose="020B0604020202020204" pitchFamily="34" charset="0"/>
              </a:rPr>
              <a:t>Art. 29a.</a:t>
            </a:r>
            <a:r>
              <a:rPr lang="pl-PL" sz="2800" dirty="0">
                <a:latin typeface="Arial" panose="020B0604020202020204" pitchFamily="34" charset="0"/>
                <a:cs typeface="Arial" panose="020B0604020202020204" pitchFamily="34" charset="0"/>
              </a:rPr>
              <a:t> </a:t>
            </a:r>
          </a:p>
          <a:p>
            <a:pPr>
              <a:buNone/>
              <a:defRPr/>
            </a:pPr>
            <a:r>
              <a:rPr lang="pl-PL" sz="2800" dirty="0">
                <a:latin typeface="Arial" panose="020B0604020202020204" pitchFamily="34" charset="0"/>
                <a:cs typeface="Arial" panose="020B0604020202020204" pitchFamily="34" charset="0"/>
              </a:rPr>
              <a:t>   Podstawą opodatkowania są  również </a:t>
            </a:r>
            <a:r>
              <a:rPr lang="pl-PL" sz="2800" b="1" dirty="0">
                <a:latin typeface="Arial" panose="020B0604020202020204" pitchFamily="34" charset="0"/>
                <a:cs typeface="Arial" panose="020B0604020202020204" pitchFamily="34" charset="0"/>
              </a:rPr>
              <a:t>otrzymane dotacje, </a:t>
            </a:r>
            <a:r>
              <a:rPr lang="pl-PL" sz="2800" dirty="0">
                <a:latin typeface="Arial" panose="020B0604020202020204" pitchFamily="34" charset="0"/>
                <a:cs typeface="Arial" panose="020B0604020202020204" pitchFamily="34" charset="0"/>
              </a:rPr>
              <a:t>subwencje i inne dopłaty o podobnym charakterze </a:t>
            </a:r>
            <a:r>
              <a:rPr lang="pl-PL" sz="2800" b="1" dirty="0">
                <a:latin typeface="Arial" panose="020B0604020202020204" pitchFamily="34" charset="0"/>
                <a:cs typeface="Arial" panose="020B0604020202020204" pitchFamily="34" charset="0"/>
              </a:rPr>
              <a:t>mające bezpośredni wpływ na cenę dostarczanych towarów lub usług świadczonych przez podatnika.</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90419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altLang="pl-PL" sz="2800" b="1" dirty="0">
                <a:latin typeface="Arial" panose="020B0604020202020204" pitchFamily="34" charset="0"/>
                <a:cs typeface="Arial" panose="020B0604020202020204" pitchFamily="34" charset="0"/>
              </a:rPr>
              <a:t>Opodatkowanie VAT dotacji</a:t>
            </a:r>
            <a:endParaRPr lang="pl-PL" sz="2800" b="1" dirty="0">
              <a:latin typeface="Arial" panose="020B0604020202020204" pitchFamily="34" charset="0"/>
              <a:cs typeface="Arial" panose="020B0604020202020204" pitchFamily="34" charset="0"/>
            </a:endParaRP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60848"/>
            <a:ext cx="8229600" cy="4753973"/>
          </a:xfrm>
        </p:spPr>
        <p:txBody>
          <a:bodyPr>
            <a:normAutofit/>
          </a:bodyPr>
          <a:lstStyle/>
          <a:p>
            <a:pPr marL="0" indent="0">
              <a:buNone/>
            </a:pPr>
            <a:r>
              <a:rPr lang="pl-PL" altLang="pl-PL" sz="2800" dirty="0">
                <a:latin typeface="Arial" panose="020B0604020202020204" pitchFamily="34" charset="0"/>
                <a:cs typeface="Arial" panose="020B0604020202020204" pitchFamily="34" charset="0"/>
              </a:rPr>
              <a:t>Dotacja z tytułu dostawy towaru lub usługi jest opodatkowana według takiej stawki VAT jak czynność, której dotyczy</a:t>
            </a:r>
          </a:p>
          <a:p>
            <a:pPr marL="0" indent="0">
              <a:buNone/>
            </a:pPr>
            <a:endParaRPr lang="pl-PL" altLang="pl-PL" sz="2800" dirty="0">
              <a:latin typeface="Arial" panose="020B0604020202020204" pitchFamily="34" charset="0"/>
              <a:cs typeface="Arial" panose="020B0604020202020204" pitchFamily="34" charset="0"/>
            </a:endParaRPr>
          </a:p>
          <a:p>
            <a:pPr marL="0" indent="0">
              <a:buNone/>
            </a:pPr>
            <a:r>
              <a:rPr lang="pl-PL" altLang="pl-PL" sz="2800" b="1" dirty="0">
                <a:latin typeface="Arial" panose="020B0604020202020204" pitchFamily="34" charset="0"/>
                <a:cs typeface="Arial" panose="020B0604020202020204" pitchFamily="34" charset="0"/>
              </a:rPr>
              <a:t>Pismo Ministerstwa Finansów PT1.8102.8.2017.ALX.280.2 z dnia 16.05.2017 r.</a:t>
            </a:r>
          </a:p>
          <a:p>
            <a:pPr marL="0" indent="0">
              <a:buNone/>
            </a:pPr>
            <a:endParaRPr lang="pl-PL" altLang="pl-PL" sz="2800" dirty="0"/>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874788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Podatnicy i płatnicy podatku VAT</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1917274"/>
            <a:ext cx="8229600" cy="4208889"/>
          </a:xfrm>
        </p:spPr>
        <p:txBody>
          <a:bodyPr>
            <a:normAutofit/>
          </a:bodyPr>
          <a:lstStyle/>
          <a:p>
            <a:pPr marL="0" indent="0">
              <a:lnSpc>
                <a:spcPct val="150000"/>
              </a:lnSpc>
              <a:buNone/>
            </a:pPr>
            <a:r>
              <a:rPr lang="pl-PL" altLang="pl-PL" sz="2800" dirty="0">
                <a:latin typeface="Arial" panose="020B0604020202020204" pitchFamily="34" charset="0"/>
                <a:cs typeface="Arial" panose="020B0604020202020204" pitchFamily="34" charset="0"/>
              </a:rPr>
              <a:t>Podatnikami są osoby prawne, jednostki organizacyjne niemające osobowości prawnej oraz osoby fizyczne, </a:t>
            </a:r>
            <a:r>
              <a:rPr lang="pl-PL" altLang="pl-PL" sz="2800" b="1" dirty="0">
                <a:latin typeface="Arial" panose="020B0604020202020204" pitchFamily="34" charset="0"/>
                <a:cs typeface="Arial" panose="020B0604020202020204" pitchFamily="34" charset="0"/>
              </a:rPr>
              <a:t>wykonujące samodzielnie działalność gospodarczą bez względu na cel lub rezultat takiej działalności. </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76455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Podatnicy i płatnicy podatku VAT</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dirty="0">
                <a:latin typeface="Arial" panose="020B0604020202020204" pitchFamily="34" charset="0"/>
                <a:cs typeface="Arial" panose="020B0604020202020204" pitchFamily="34" charset="0"/>
              </a:rPr>
              <a:t>Nie uznaje się za podatnika organów władzy publicznej w zakresie realizowanych zadań nałożonych odrębnymi przepisami prawa, z wyłączeniem czynności wykonywanych na podstawie zawartych umów cywilnoprawnych</a:t>
            </a:r>
          </a:p>
          <a:p>
            <a:pPr marL="0" indent="0">
              <a:buNone/>
            </a:pPr>
            <a:r>
              <a:rPr lang="pl-PL" altLang="pl-PL" sz="2800" b="1" dirty="0">
                <a:latin typeface="Arial" panose="020B0604020202020204" pitchFamily="34" charset="0"/>
                <a:cs typeface="Arial" panose="020B0604020202020204" pitchFamily="34" charset="0"/>
              </a:rPr>
              <a:t>(np. wynajem)</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57275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Spis treści</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622599" y="1986924"/>
            <a:ext cx="8229600" cy="4525963"/>
          </a:xfrm>
        </p:spPr>
        <p:txBody>
          <a:bodyPr>
            <a:normAutofit/>
          </a:bodyPr>
          <a:lstStyle/>
          <a:p>
            <a:pPr marL="514350" indent="-514350">
              <a:buAutoNum type="arabicPeriod"/>
            </a:pPr>
            <a:r>
              <a:rPr lang="pl-PL" sz="2800" dirty="0">
                <a:latin typeface="Arial" panose="020B0604020202020204" pitchFamily="34" charset="0"/>
                <a:cs typeface="Arial" panose="020B0604020202020204" pitchFamily="34" charset="0"/>
              </a:rPr>
              <a:t>Podstawy prawne</a:t>
            </a:r>
          </a:p>
          <a:p>
            <a:pPr marL="514350" indent="-514350">
              <a:buAutoNum type="arabicPeriod"/>
            </a:pPr>
            <a:r>
              <a:rPr lang="pl-PL" sz="2800" dirty="0">
                <a:latin typeface="Arial" panose="020B0604020202020204" pitchFamily="34" charset="0"/>
                <a:cs typeface="Arial" panose="020B0604020202020204" pitchFamily="34" charset="0"/>
              </a:rPr>
              <a:t>Zakres opodatkowania</a:t>
            </a:r>
          </a:p>
          <a:p>
            <a:pPr marL="514350" indent="-514350">
              <a:buAutoNum type="arabicPeriod"/>
            </a:pPr>
            <a:r>
              <a:rPr lang="pl-PL" sz="2800" dirty="0">
                <a:latin typeface="Arial" panose="020B0604020202020204" pitchFamily="34" charset="0"/>
                <a:cs typeface="Arial" panose="020B0604020202020204" pitchFamily="34" charset="0"/>
              </a:rPr>
              <a:t>Czynności opodatkowane</a:t>
            </a:r>
          </a:p>
          <a:p>
            <a:pPr marL="514350" indent="-514350">
              <a:buAutoNum type="arabicPeriod"/>
            </a:pPr>
            <a:r>
              <a:rPr lang="pl-PL" sz="2800" dirty="0">
                <a:latin typeface="Arial" panose="020B0604020202020204" pitchFamily="34" charset="0"/>
                <a:cs typeface="Arial" panose="020B0604020202020204" pitchFamily="34" charset="0"/>
              </a:rPr>
              <a:t>Podatnicy i płatnicy</a:t>
            </a:r>
          </a:p>
          <a:p>
            <a:pPr marL="514350" indent="-514350">
              <a:buAutoNum type="arabicPeriod"/>
            </a:pPr>
            <a:r>
              <a:rPr lang="pl-PL" sz="2800" dirty="0">
                <a:latin typeface="Arial" panose="020B0604020202020204" pitchFamily="34" charset="0"/>
                <a:cs typeface="Arial" panose="020B0604020202020204" pitchFamily="34" charset="0"/>
              </a:rPr>
              <a:t>Wysokość opodatkowania</a:t>
            </a:r>
          </a:p>
          <a:p>
            <a:pPr marL="514350" indent="-514350">
              <a:buAutoNum type="arabicPeriod"/>
            </a:pPr>
            <a:r>
              <a:rPr lang="pl-PL" sz="2800" dirty="0">
                <a:latin typeface="Arial" panose="020B0604020202020204" pitchFamily="34" charset="0"/>
                <a:cs typeface="Arial" panose="020B0604020202020204" pitchFamily="34" charset="0"/>
              </a:rPr>
              <a:t>Odliczenie i zwrot podatku</a:t>
            </a:r>
          </a:p>
          <a:p>
            <a:pPr marL="0" indent="0">
              <a:buNone/>
            </a:pPr>
            <a:endParaRPr lang="pl-PL" sz="2800" dirty="0">
              <a:latin typeface="Arial" panose="020B0604020202020204" pitchFamily="34" charset="0"/>
              <a:cs typeface="Arial" panose="020B0604020202020204" pitchFamily="34" charset="0"/>
            </a:endParaRPr>
          </a:p>
          <a:p>
            <a:pPr marL="514350" indent="-514350">
              <a:buAutoNum type="arabicPeriod"/>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4145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Podatnicy i płatnicy podatku VAT</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276872"/>
            <a:ext cx="8229600" cy="3849291"/>
          </a:xfrm>
        </p:spPr>
        <p:txBody>
          <a:bodyPr>
            <a:normAutofit/>
          </a:bodyPr>
          <a:lstStyle/>
          <a:p>
            <a:pPr marL="0" indent="0" algn="just">
              <a:buFontTx/>
              <a:buNone/>
            </a:pPr>
            <a:r>
              <a:rPr lang="pl-PL" altLang="pl-PL" sz="2800" b="1" dirty="0">
                <a:latin typeface="Arial" panose="020B0604020202020204" pitchFamily="34" charset="0"/>
                <a:cs typeface="Arial" panose="020B0604020202020204" pitchFamily="34" charset="0"/>
              </a:rPr>
              <a:t>TSUE Sprawa C-276/14 Gmina Wrocław</a:t>
            </a:r>
          </a:p>
          <a:p>
            <a:pPr marL="0" indent="0" algn="just">
              <a:buFontTx/>
              <a:buNone/>
            </a:pPr>
            <a:r>
              <a:rPr lang="pl-PL" altLang="pl-PL" sz="2800" dirty="0">
                <a:latin typeface="Arial" panose="020B0604020202020204" pitchFamily="34" charset="0"/>
                <a:cs typeface="Arial" panose="020B0604020202020204" pitchFamily="34" charset="0"/>
              </a:rPr>
              <a:t>W dniu 29.09.2015 r. Trybunał Sprawiedliwości UE orzekł – </a:t>
            </a:r>
            <a:r>
              <a:rPr lang="pl-PL" altLang="pl-PL" sz="2800" b="1" dirty="0">
                <a:latin typeface="Arial" panose="020B0604020202020204" pitchFamily="34" charset="0"/>
                <a:cs typeface="Arial" panose="020B0604020202020204" pitchFamily="34" charset="0"/>
              </a:rPr>
              <a:t>Gminne jednostki budżetowe nie są podatnikiem VAT.</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54733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Wysokość opodatkowania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a:buNone/>
            </a:pPr>
            <a:r>
              <a:rPr lang="pl-PL" altLang="pl-PL" sz="2800" dirty="0">
                <a:latin typeface="Arial" panose="020B0604020202020204" pitchFamily="34" charset="0"/>
                <a:cs typeface="Arial" panose="020B0604020202020204" pitchFamily="34" charset="0"/>
              </a:rPr>
              <a:t>    Podstawowa stawka podatku wynosi 23 %</a:t>
            </a:r>
          </a:p>
          <a:p>
            <a:pPr>
              <a:buNone/>
            </a:pPr>
            <a:r>
              <a:rPr lang="pl-PL" altLang="pl-PL" sz="2800" dirty="0">
                <a:latin typeface="Arial" panose="020B0604020202020204" pitchFamily="34" charset="0"/>
                <a:cs typeface="Arial" panose="020B0604020202020204" pitchFamily="34" charset="0"/>
              </a:rPr>
              <a:t>    </a:t>
            </a:r>
          </a:p>
          <a:p>
            <a:pPr>
              <a:buNone/>
            </a:pPr>
            <a:r>
              <a:rPr lang="pl-PL" altLang="pl-PL" sz="2800" dirty="0">
                <a:latin typeface="Arial" panose="020B0604020202020204" pitchFamily="34" charset="0"/>
                <a:cs typeface="Arial" panose="020B0604020202020204" pitchFamily="34" charset="0"/>
              </a:rPr>
              <a:t>   W przypadkach określonych ustawą może być stosowana stawka:</a:t>
            </a:r>
          </a:p>
          <a:p>
            <a:pPr>
              <a:buNone/>
            </a:pPr>
            <a:r>
              <a:rPr lang="pl-PL" altLang="pl-PL" sz="2800" dirty="0">
                <a:latin typeface="Arial" panose="020B0604020202020204" pitchFamily="34" charset="0"/>
                <a:cs typeface="Arial" panose="020B0604020202020204" pitchFamily="34" charset="0"/>
              </a:rPr>
              <a:t>    8%, 5%, 0%</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6986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Wysokość opodatkowania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276872"/>
            <a:ext cx="8229600" cy="3849291"/>
          </a:xfrm>
        </p:spPr>
        <p:txBody>
          <a:bodyPr>
            <a:normAutofit/>
          </a:bodyPr>
          <a:lstStyle/>
          <a:p>
            <a:pPr marL="0" indent="0">
              <a:buNone/>
            </a:pPr>
            <a:r>
              <a:rPr lang="pl-PL" altLang="pl-PL" sz="2800" b="1" dirty="0">
                <a:latin typeface="Arial" panose="020B0604020202020204" pitchFamily="34" charset="0"/>
                <a:cs typeface="Arial" panose="020B0604020202020204" pitchFamily="34" charset="0"/>
              </a:rPr>
              <a:t>Polska Klasyfikacja Wyrobów i usług</a:t>
            </a:r>
          </a:p>
          <a:p>
            <a:pPr marL="0" indent="0">
              <a:buNone/>
            </a:pPr>
            <a:r>
              <a:rPr lang="pl-PL" altLang="pl-PL" sz="2800" dirty="0">
                <a:latin typeface="Arial" panose="020B0604020202020204" pitchFamily="34" charset="0"/>
                <a:cs typeface="Arial" panose="020B0604020202020204" pitchFamily="34" charset="0"/>
                <a:hlinkClick r:id="rId5"/>
              </a:rPr>
              <a:t>www.stat.gov.pl/Klasyfikacje</a:t>
            </a:r>
            <a:r>
              <a:rPr lang="pl-PL" altLang="pl-PL" sz="2800" dirty="0">
                <a:latin typeface="Arial" panose="020B0604020202020204" pitchFamily="34" charset="0"/>
                <a:cs typeface="Arial" panose="020B0604020202020204" pitchFamily="34" charset="0"/>
              </a:rPr>
              <a:t>  - wyszukiwarka klasyfikacji umożliwiająca samodzielne wyszukiwanie odpowiednich grupowań klasyfikacji wyrobów i usług (wg PKWiU)</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86610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Wysokość opodatkowania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dirty="0">
                <a:latin typeface="Arial" panose="020B0604020202020204" pitchFamily="34" charset="0"/>
                <a:cs typeface="Arial" panose="020B0604020202020204" pitchFamily="34" charset="0"/>
              </a:rPr>
              <a:t>Ośrodek Klasyfikacji i Nomenklatur Urzędu Statystycznego w Łodzi (ul. Suwalska 29, 93-176 Łódź, tel. 42 683 92 70, faks: 42 683 90 10, </a:t>
            </a:r>
          </a:p>
          <a:p>
            <a:pPr marL="0" indent="0">
              <a:buNone/>
            </a:pPr>
            <a:r>
              <a:rPr lang="pl-PL" altLang="pl-PL" sz="2800" dirty="0">
                <a:latin typeface="Arial" panose="020B0604020202020204" pitchFamily="34" charset="0"/>
                <a:cs typeface="Arial" panose="020B0604020202020204" pitchFamily="34" charset="0"/>
              </a:rPr>
              <a:t>e-mail: KlasyfikacjeUSLDZ@stat.gov.pl).</a:t>
            </a:r>
          </a:p>
          <a:p>
            <a:pPr marL="0" indent="0">
              <a:buNone/>
            </a:pPr>
            <a:r>
              <a:rPr lang="pl-PL" altLang="pl-PL" sz="2800" dirty="0">
                <a:latin typeface="Arial" panose="020B0604020202020204" pitchFamily="34" charset="0"/>
                <a:cs typeface="Arial" panose="020B0604020202020204" pitchFamily="34" charset="0"/>
              </a:rPr>
              <a:t>- możliwość zwrócenia się z wnioskiem o wskazanie zaklasyfikowania towaru lub usługi</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136805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Wysokość opodatkowania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FontTx/>
              <a:buNone/>
            </a:pPr>
            <a:r>
              <a:rPr lang="pl-PL" altLang="pl-PL" sz="2800" dirty="0">
                <a:latin typeface="Arial" panose="020B0604020202020204" pitchFamily="34" charset="0"/>
                <a:cs typeface="Arial" panose="020B0604020202020204" pitchFamily="34" charset="0"/>
              </a:rPr>
              <a:t>Informacje nie są udzielane telefonicznie, lecz wyłącznie na wniosek pisemny.</a:t>
            </a:r>
          </a:p>
          <a:p>
            <a:pPr marL="0" indent="0">
              <a:buFontTx/>
              <a:buNone/>
            </a:pPr>
            <a:r>
              <a:rPr lang="pl-PL" altLang="pl-PL" sz="2800" b="1" dirty="0">
                <a:latin typeface="Arial" panose="020B0604020202020204" pitchFamily="34" charset="0"/>
                <a:cs typeface="Arial" panose="020B0604020202020204" pitchFamily="34" charset="0"/>
              </a:rPr>
              <a:t>Wydana informacja nie stanowi decyzji administracyjnej i nie ma charakteru wiążącego</a:t>
            </a:r>
          </a:p>
          <a:p>
            <a:pPr marL="0" indent="0">
              <a:lnSpc>
                <a:spcPct val="90000"/>
              </a:lnSpc>
              <a:buNone/>
            </a:pPr>
            <a:r>
              <a:rPr lang="pl-PL" altLang="pl-PL" sz="2800" dirty="0">
                <a:latin typeface="Arial" panose="020B0604020202020204" pitchFamily="34" charset="0"/>
                <a:cs typeface="Arial" panose="020B0604020202020204" pitchFamily="34" charset="0"/>
              </a:rPr>
              <a:t>W praktyce organy podatkowe i biegli rewidenci nie kwestionują tych kwalifikacji.</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44410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Wysokość opodatkowania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b="1" dirty="0">
                <a:latin typeface="Arial" panose="020B0604020202020204" pitchFamily="34" charset="0"/>
                <a:cs typeface="Arial" panose="020B0604020202020204" pitchFamily="34" charset="0"/>
              </a:rPr>
              <a:t>Usługi kompleksowe</a:t>
            </a:r>
          </a:p>
          <a:p>
            <a:pPr marL="0" indent="0">
              <a:buNone/>
            </a:pPr>
            <a:r>
              <a:rPr lang="pl-PL" sz="2800" dirty="0">
                <a:latin typeface="Arial" panose="020B0604020202020204" pitchFamily="34" charset="0"/>
                <a:cs typeface="Arial" panose="020B0604020202020204" pitchFamily="34" charset="0"/>
              </a:rPr>
              <a:t>Dostawa wyrobów medycznych wraz z innymi elementami niezbędnymi do prawidłowej instalacji takimi jak: komputery, systemy, oprogramowania stanowi świadczenie kompleksowe.</a:t>
            </a:r>
          </a:p>
          <a:p>
            <a:pPr marL="0" indent="0">
              <a:buNone/>
            </a:pPr>
            <a:r>
              <a:rPr lang="pl-PL" sz="2800" b="1" dirty="0">
                <a:latin typeface="Arial" panose="020B0604020202020204" pitchFamily="34" charset="0"/>
                <a:cs typeface="Arial" panose="020B0604020202020204" pitchFamily="34" charset="0"/>
              </a:rPr>
              <a:t>Wyrok WSA w Bydgoszczy z 12.7.2016 r., I SA/</a:t>
            </a:r>
            <a:r>
              <a:rPr lang="pl-PL" sz="2800" b="1" dirty="0" err="1">
                <a:latin typeface="Arial" panose="020B0604020202020204" pitchFamily="34" charset="0"/>
                <a:cs typeface="Arial" panose="020B0604020202020204" pitchFamily="34" charset="0"/>
              </a:rPr>
              <a:t>Bd</a:t>
            </a:r>
            <a:r>
              <a:rPr lang="pl-PL" sz="2800" b="1" dirty="0">
                <a:latin typeface="Arial" panose="020B0604020202020204" pitchFamily="34" charset="0"/>
                <a:cs typeface="Arial" panose="020B0604020202020204" pitchFamily="34" charset="0"/>
              </a:rPr>
              <a:t> 231/16</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86795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Wysokość opodatkowania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dirty="0"/>
              <a:t>Przedmiotem świadczenia jest </a:t>
            </a:r>
            <a:r>
              <a:rPr lang="pl-PL" altLang="pl-PL" sz="2800" b="1" dirty="0"/>
              <a:t>jedna złożona usługa organizacji szkoleń</a:t>
            </a:r>
            <a:r>
              <a:rPr lang="pl-PL" altLang="pl-PL" sz="2800" dirty="0"/>
              <a:t>. Poszczególne części składowe usługi (tj. wynajem sali, wyposażenia technicznego, gastronomia, noclegi, parkingi, itp.) nie są nabywane w oderwaniu od całości i nie stanowią celu samego w sobie.</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1598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Wysokość opodatkowania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dirty="0">
                <a:latin typeface="Arial" panose="020B0604020202020204" pitchFamily="34" charset="0"/>
                <a:cs typeface="Arial" panose="020B0604020202020204" pitchFamily="34" charset="0"/>
              </a:rPr>
              <a:t>Celem nabycia jest usługa zorganizowania całego szkolenia, w ramach której usługodawca zapewnia sprawny przebieg całego szkolenia i zapewnienie wszelkich elementów składających się na tę usługę (w tym gastronomie, sale, niezbędne urządzenia techniczne, noclegi i inne). </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61336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Wysokość opodatkowania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lnSpc>
                <a:spcPct val="150000"/>
              </a:lnSpc>
              <a:buNone/>
            </a:pPr>
            <a:r>
              <a:rPr lang="pl-PL" altLang="pl-PL" sz="2800" dirty="0">
                <a:latin typeface="Arial" panose="020B0604020202020204" pitchFamily="34" charset="0"/>
                <a:cs typeface="Arial" panose="020B0604020202020204" pitchFamily="34" charset="0"/>
              </a:rPr>
              <a:t>Rozpatrywanie osobno poszczególnych usług cząstkowych miałoby charakter sztuczny i przeczyłoby celom, jakie realizuje w obrocie usługa polegająca na organizacji szkolenia.</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3220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Wysokość opodatkowania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b="1" dirty="0">
                <a:latin typeface="Arial" panose="020B0604020202020204" pitchFamily="34" charset="0"/>
                <a:cs typeface="Arial" panose="020B0604020202020204" pitchFamily="34" charset="0"/>
              </a:rPr>
              <a:t>Zwolnienia przedmiotowe</a:t>
            </a:r>
          </a:p>
          <a:p>
            <a:pPr marL="0" indent="0" algn="just">
              <a:buNone/>
              <a:tabLst>
                <a:tab pos="174625" algn="l"/>
              </a:tabLst>
            </a:pPr>
            <a:r>
              <a:rPr lang="pl-PL" altLang="pl-PL" sz="2800" dirty="0"/>
              <a:t>Art. 43 i 44 ustawy o VAT</a:t>
            </a:r>
          </a:p>
          <a:p>
            <a:pPr marL="0" indent="0" algn="just">
              <a:buNone/>
              <a:tabLst>
                <a:tab pos="174625" algn="l"/>
              </a:tabLst>
            </a:pPr>
            <a:endParaRPr lang="pl-PL" altLang="pl-PL" sz="2800" b="1" dirty="0"/>
          </a:p>
          <a:p>
            <a:pPr marL="0" indent="0" algn="just">
              <a:buNone/>
              <a:tabLst>
                <a:tab pos="174625" algn="l"/>
              </a:tabLst>
            </a:pPr>
            <a:r>
              <a:rPr lang="pl-PL" altLang="pl-PL" sz="2800" dirty="0"/>
              <a:t>Rozporządzenie Ministra Finansów z dnia 20.12.2013 r. w sprawie zwolnień od podatku od towarów i usług oraz warunków stosowania tych zwolnień</a:t>
            </a:r>
          </a:p>
          <a:p>
            <a:pPr marL="0" indent="0">
              <a:buNone/>
            </a:pPr>
            <a:endParaRPr lang="pl-PL"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48711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Spis treści c.d.</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1715240"/>
            <a:ext cx="8229600" cy="4410923"/>
          </a:xfrm>
        </p:spPr>
        <p:txBody>
          <a:bodyPr>
            <a:normAutofit/>
          </a:bodyPr>
          <a:lstStyle/>
          <a:p>
            <a:pPr marL="0" indent="0">
              <a:buNone/>
            </a:pPr>
            <a:r>
              <a:rPr lang="pl-PL" sz="2800" dirty="0">
                <a:latin typeface="Arial" panose="020B0604020202020204" pitchFamily="34" charset="0"/>
                <a:cs typeface="Arial" panose="020B0604020202020204" pitchFamily="34" charset="0"/>
              </a:rPr>
              <a:t>7. Kwalifikowalność VAT w projektach unijnych</a:t>
            </a:r>
          </a:p>
          <a:p>
            <a:pPr marL="0" indent="0">
              <a:buNone/>
            </a:pPr>
            <a:r>
              <a:rPr lang="pl-PL" sz="2800" dirty="0">
                <a:latin typeface="Arial" panose="020B0604020202020204" pitchFamily="34" charset="0"/>
                <a:cs typeface="Arial" panose="020B0604020202020204" pitchFamily="34" charset="0"/>
              </a:rPr>
              <a:t>8. Dokumentacja</a:t>
            </a:r>
          </a:p>
          <a:p>
            <a:pPr marL="0" indent="0">
              <a:buNone/>
            </a:pPr>
            <a:r>
              <a:rPr lang="pl-PL" sz="2800" dirty="0">
                <a:latin typeface="Arial" panose="020B0604020202020204" pitchFamily="34" charset="0"/>
                <a:cs typeface="Arial" panose="020B0604020202020204" pitchFamily="34" charset="0"/>
              </a:rPr>
              <a:t>9. Wniosek o dofinansowanie i oświadczenia</a:t>
            </a:r>
          </a:p>
          <a:p>
            <a:pPr marL="0" indent="0">
              <a:buNone/>
            </a:pPr>
            <a:r>
              <a:rPr lang="pl-PL" sz="2800" dirty="0">
                <a:latin typeface="Arial" panose="020B0604020202020204" pitchFamily="34" charset="0"/>
                <a:cs typeface="Arial" panose="020B0604020202020204" pitchFamily="34" charset="0"/>
              </a:rPr>
              <a:t>10 Przykłady</a:t>
            </a:r>
          </a:p>
          <a:p>
            <a:r>
              <a:rPr lang="pl-PL" sz="2800" b="1" dirty="0">
                <a:latin typeface="Arial" panose="020B0604020202020204" pitchFamily="34" charset="0"/>
                <a:cs typeface="Arial" panose="020B0604020202020204" pitchFamily="34" charset="0"/>
              </a:rPr>
              <a:t>     </a:t>
            </a:r>
            <a:r>
              <a:rPr lang="pl-PL" sz="2800" dirty="0">
                <a:latin typeface="Arial" panose="020B0604020202020204" pitchFamily="34" charset="0"/>
                <a:cs typeface="Arial" panose="020B0604020202020204" pitchFamily="34" charset="0"/>
              </a:rPr>
              <a:t>VAT w projektach współfinansowanych z    </a:t>
            </a:r>
          </a:p>
          <a:p>
            <a:pPr marL="0" indent="0">
              <a:buNone/>
            </a:pPr>
            <a:r>
              <a:rPr lang="pl-PL" sz="2800" dirty="0">
                <a:latin typeface="Arial" panose="020B0604020202020204" pitchFamily="34" charset="0"/>
                <a:cs typeface="Arial" panose="020B0604020202020204" pitchFamily="34" charset="0"/>
              </a:rPr>
              <a:t>          EFS;</a:t>
            </a:r>
          </a:p>
          <a:p>
            <a:r>
              <a:rPr lang="pl-PL" sz="2800" dirty="0">
                <a:latin typeface="Arial" panose="020B0604020202020204" pitchFamily="34" charset="0"/>
                <a:cs typeface="Arial" panose="020B0604020202020204" pitchFamily="34" charset="0"/>
              </a:rPr>
              <a:t>      VAT w projektach współfinasowanych z</a:t>
            </a:r>
          </a:p>
          <a:p>
            <a:pPr marL="0" indent="0">
              <a:buNone/>
            </a:pPr>
            <a:r>
              <a:rPr lang="pl-PL" sz="2800" dirty="0">
                <a:latin typeface="Arial" panose="020B0604020202020204" pitchFamily="34" charset="0"/>
                <a:cs typeface="Arial" panose="020B0604020202020204" pitchFamily="34" charset="0"/>
              </a:rPr>
              <a:t>         EFRR</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75297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Wysokość opodatkowania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b="1" dirty="0">
                <a:latin typeface="Arial" panose="020B0604020202020204" pitchFamily="34" charset="0"/>
                <a:cs typeface="Arial" panose="020B0604020202020204" pitchFamily="34" charset="0"/>
              </a:rPr>
              <a:t>Zwolnienia podmiotowe</a:t>
            </a:r>
          </a:p>
          <a:p>
            <a:pPr marL="0" indent="0" algn="just">
              <a:buFontTx/>
              <a:buNone/>
            </a:pPr>
            <a:r>
              <a:rPr lang="pl-PL" altLang="pl-PL" sz="2800" b="1" dirty="0"/>
              <a:t>Art. 113 ustawy</a:t>
            </a:r>
          </a:p>
          <a:p>
            <a:pPr marL="0" indent="0" algn="just">
              <a:buFontTx/>
              <a:buNone/>
            </a:pPr>
            <a:r>
              <a:rPr lang="pl-PL" altLang="pl-PL" sz="2800" dirty="0"/>
              <a:t>Zwalnia się od podatku podatników, u których wartość sprzedaży opodatkowanej nie przekroczyła łącznie w poprzednim roku podatkowym kwoty</a:t>
            </a:r>
            <a:r>
              <a:rPr lang="pl-PL" altLang="pl-PL" sz="2800" b="1" dirty="0"/>
              <a:t> 200.000 zł</a:t>
            </a:r>
            <a:r>
              <a:rPr lang="pl-PL" altLang="pl-PL" sz="2800" dirty="0"/>
              <a:t>. </a:t>
            </a:r>
          </a:p>
          <a:p>
            <a:pPr marL="0" indent="0" algn="just">
              <a:buFontTx/>
              <a:buNone/>
            </a:pPr>
            <a:r>
              <a:rPr lang="pl-PL" altLang="pl-PL" sz="2800" dirty="0"/>
              <a:t>Do wartości sprzedaży nie wlicza się kwoty podatku.</a:t>
            </a:r>
          </a:p>
          <a:p>
            <a:pPr marL="0" indent="0">
              <a:buNone/>
            </a:pPr>
            <a:endParaRPr lang="pl-PL"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5758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Wysokość opodatkowania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b="1" dirty="0">
                <a:latin typeface="Arial" panose="020B0604020202020204" pitchFamily="34" charset="0"/>
                <a:cs typeface="Arial" panose="020B0604020202020204" pitchFamily="34" charset="0"/>
              </a:rPr>
              <a:t>Podatnicy mogą zrezygnować ze zwolnienia</a:t>
            </a:r>
            <a:r>
              <a:rPr lang="pl-PL" altLang="pl-PL" sz="2800" dirty="0">
                <a:latin typeface="Arial" panose="020B0604020202020204" pitchFamily="34" charset="0"/>
                <a:cs typeface="Arial" panose="020B0604020202020204" pitchFamily="34" charset="0"/>
              </a:rPr>
              <a:t> pod warunkiem pisemnego zawiadomienia o tym zamiarze naczelnika urzędu skarbowego przed początkiem miesiąca, w którym rezygnują ze zwolnienia (rozpoczynający działalność, przed dniem wykonania pierwszej czynności)</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893579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Wysokość opodatkowania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lnSpc>
                <a:spcPct val="90000"/>
              </a:lnSpc>
              <a:buFontTx/>
              <a:buNone/>
            </a:pPr>
            <a:r>
              <a:rPr lang="pl-PL" altLang="pl-PL" sz="2800" b="1" dirty="0"/>
              <a:t>Zwolnień ze względu na obrót nie stosuje się</a:t>
            </a:r>
            <a:r>
              <a:rPr lang="pl-PL" altLang="pl-PL" sz="2800" dirty="0"/>
              <a:t> do importu towarów i usług, wewnątrzwspólnotowego nabycia towarów, dostawy towarów, dla której podatnikiem jest ich nabywca, oraz podatników</a:t>
            </a:r>
          </a:p>
          <a:p>
            <a:pPr marL="363538" indent="-363538">
              <a:lnSpc>
                <a:spcPct val="90000"/>
              </a:lnSpc>
              <a:buNone/>
              <a:tabLst>
                <a:tab pos="363538" algn="l"/>
              </a:tabLst>
            </a:pPr>
            <a:r>
              <a:rPr lang="pl-PL" altLang="pl-PL" sz="2800" dirty="0"/>
              <a:t>świadczących usługi prawnicze oraz usługi w zakresie doradztwa.</a:t>
            </a:r>
            <a:br>
              <a:rPr lang="pl-PL" altLang="pl-PL" sz="2800" dirty="0"/>
            </a:b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06855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360040" y="2528237"/>
            <a:ext cx="8229600" cy="4027866"/>
          </a:xfrm>
        </p:spPr>
        <p:txBody>
          <a:bodyPr>
            <a:normAutofit/>
          </a:bodyPr>
          <a:lstStyle/>
          <a:p>
            <a:pPr marL="0" indent="0">
              <a:buNone/>
            </a:pPr>
            <a:r>
              <a:rPr lang="pl-PL" altLang="pl-PL" sz="2800" dirty="0">
                <a:latin typeface="Arial" panose="020B0604020202020204" pitchFamily="34" charset="0"/>
                <a:cs typeface="Arial" panose="020B0604020202020204" pitchFamily="34" charset="0"/>
              </a:rPr>
              <a:t>W zakresie, w jakim towary i usługi są wykorzystywane do wykonywania czynności opodatkowanych, podatnikowi przysługuje prawo do obniżenia kwoty podatku należnego o kwotę podatku naliczonego</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92778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dirty="0">
                <a:latin typeface="Arial" panose="020B0604020202020204" pitchFamily="34" charset="0"/>
                <a:cs typeface="Arial" panose="020B0604020202020204" pitchFamily="34" charset="0"/>
              </a:rPr>
              <a:t> Jeżeli nie dokonano obniżenia podatku naliczonego w powyższych terminach, można obniżyć podatek przez dokonanie </a:t>
            </a:r>
            <a:r>
              <a:rPr lang="pl-PL" altLang="pl-PL" sz="2800" b="1" dirty="0">
                <a:latin typeface="Arial" panose="020B0604020202020204" pitchFamily="34" charset="0"/>
                <a:cs typeface="Arial" panose="020B0604020202020204" pitchFamily="34" charset="0"/>
              </a:rPr>
              <a:t>korekty deklaracji podatkowej</a:t>
            </a:r>
            <a:r>
              <a:rPr lang="pl-PL" altLang="pl-PL" sz="2800" dirty="0">
                <a:latin typeface="Arial" panose="020B0604020202020204" pitchFamily="34" charset="0"/>
                <a:cs typeface="Arial" panose="020B0604020202020204" pitchFamily="34" charset="0"/>
              </a:rPr>
              <a:t>, nie później jednak niż w ciągu 5 lat, licząc od początku roku, w którym wystąpiło prawo do obniżenia podatku należnego. </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64239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dirty="0"/>
              <a:t> </a:t>
            </a:r>
            <a:r>
              <a:rPr lang="pl-PL" altLang="pl-PL" sz="2800" dirty="0">
                <a:latin typeface="Arial" panose="020B0604020202020204" pitchFamily="34" charset="0"/>
                <a:cs typeface="Arial" panose="020B0604020202020204" pitchFamily="34" charset="0"/>
              </a:rPr>
              <a:t>Obniżenia kwoty lub zwrotu różnicy podatku należnego nie stosuje się do nabywanych przez podatnika: </a:t>
            </a:r>
          </a:p>
          <a:p>
            <a:pPr marL="0" indent="0">
              <a:buNone/>
            </a:pPr>
            <a:r>
              <a:rPr lang="pl-PL" altLang="pl-PL" sz="2800" dirty="0">
                <a:latin typeface="Arial" panose="020B0604020202020204" pitchFamily="34" charset="0"/>
                <a:cs typeface="Arial" panose="020B0604020202020204" pitchFamily="34" charset="0"/>
              </a:rPr>
              <a:t>- usług noclegowych i gastronomicznych, z wyjątkiem nabycia gotowych posiłków przeznaczonych dla pasażerów przez podatników świadczących usługi przewozu osób;</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412891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lgn="just">
              <a:buFontTx/>
              <a:buNone/>
              <a:defRPr/>
            </a:pPr>
            <a:r>
              <a:rPr lang="pl-PL" altLang="pl-PL" sz="2800" dirty="0">
                <a:latin typeface="Arial" panose="020B0604020202020204" pitchFamily="34" charset="0"/>
                <a:cs typeface="Arial" panose="020B0604020202020204" pitchFamily="34" charset="0"/>
              </a:rPr>
              <a:t> </a:t>
            </a:r>
            <a:r>
              <a:rPr lang="pl-PL" altLang="pl-PL" sz="2800" b="1" dirty="0">
                <a:latin typeface="Arial" panose="020B0604020202020204" pitchFamily="34" charset="0"/>
                <a:cs typeface="Arial" panose="020B0604020202020204" pitchFamily="34" charset="0"/>
              </a:rPr>
              <a:t>Wytyczne w sprawie kwalifikowalności wydatków</a:t>
            </a:r>
          </a:p>
          <a:p>
            <a:pPr marL="0" indent="0" algn="just">
              <a:buFontTx/>
              <a:buNone/>
              <a:defRPr/>
            </a:pPr>
            <a:r>
              <a:rPr lang="pl-PL" altLang="pl-PL" sz="2800" i="1" dirty="0">
                <a:latin typeface="Arial" panose="020B0604020202020204" pitchFamily="34" charset="0"/>
                <a:cs typeface="Arial" panose="020B0604020202020204" pitchFamily="34" charset="0"/>
              </a:rPr>
              <a:t>Przepis zawarty w art. 88 ustawy o VAT zawiera katalog przypadków, kiedy podatnikowi VAT nie przysługuje prawo do odliczenia podatku naliczonego</a:t>
            </a:r>
            <a:r>
              <a:rPr lang="pl-PL" altLang="pl-PL" sz="2800" b="1" i="1" dirty="0">
                <a:latin typeface="Arial" panose="020B0604020202020204" pitchFamily="34" charset="0"/>
                <a:cs typeface="Arial" panose="020B0604020202020204" pitchFamily="34" charset="0"/>
              </a:rPr>
              <a:t>, tym samym VAT może stanowić wówczas wydatek kwalifikowalny</a:t>
            </a:r>
            <a:r>
              <a:rPr lang="pl-PL" altLang="pl-PL" sz="2800" i="1" dirty="0">
                <a:latin typeface="Arial" panose="020B0604020202020204" pitchFamily="34" charset="0"/>
                <a:cs typeface="Arial" panose="020B0604020202020204" pitchFamily="34" charset="0"/>
              </a:rPr>
              <a:t>.</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81208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b="1" dirty="0">
                <a:latin typeface="Arial" panose="020B0604020202020204" pitchFamily="34" charset="0"/>
                <a:cs typeface="Arial" panose="020B0604020202020204" pitchFamily="34" charset="0"/>
              </a:rPr>
              <a:t> </a:t>
            </a:r>
            <a:r>
              <a:rPr lang="pl-PL" sz="2800" b="1" dirty="0">
                <a:latin typeface="Arial" panose="020B0604020202020204" pitchFamily="34" charset="0"/>
                <a:cs typeface="Arial" panose="020B0604020202020204" pitchFamily="34" charset="0"/>
              </a:rPr>
              <a:t>Postanowienie NSA z 23 października 2017r., I FSK 2084/15. </a:t>
            </a:r>
            <a:r>
              <a:rPr lang="pl-PL" sz="2800" dirty="0">
                <a:latin typeface="Arial" panose="020B0604020202020204" pitchFamily="34" charset="0"/>
                <a:cs typeface="Arial" panose="020B0604020202020204" pitchFamily="34" charset="0"/>
              </a:rPr>
              <a:t>– zapytanie prejudycjalne.</a:t>
            </a:r>
          </a:p>
          <a:p>
            <a:pPr marL="0" indent="0">
              <a:buNone/>
            </a:pPr>
            <a:r>
              <a:rPr lang="pl-PL" sz="2800" dirty="0">
                <a:latin typeface="Arial" panose="020B0604020202020204" pitchFamily="34" charset="0"/>
                <a:cs typeface="Arial" panose="020B0604020202020204" pitchFamily="34" charset="0"/>
              </a:rPr>
              <a:t>Jeżeli TSUE orzeknie, że polski zakaz jest niezgodny z unijnymi regulacjami, firmy będą go mogły odliczać. Jeśli zobowiązania podatkowe się nie przedawniły, będą mogły odzyskać podatek.</a:t>
            </a:r>
            <a:endParaRPr lang="pl-PL" altLang="pl-PL" sz="2800" dirty="0">
              <a:solidFill>
                <a:srgbClr val="0070C0"/>
              </a:solidFill>
              <a:latin typeface="Arial" panose="020B0604020202020204" pitchFamily="34" charset="0"/>
              <a:cs typeface="Arial" panose="020B0604020202020204" pitchFamily="34" charset="0"/>
            </a:endParaRPr>
          </a:p>
          <a:p>
            <a:pPr marL="0" indent="0">
              <a:buNone/>
            </a:pPr>
            <a:endParaRPr lang="pl-PL" sz="2800" dirty="0">
              <a:latin typeface="Arial" panose="020B0604020202020204" pitchFamily="34" charset="0"/>
              <a:cs typeface="Arial" panose="020B0604020202020204" pitchFamily="34" charset="0"/>
            </a:endParaRP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829817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dirty="0"/>
              <a:t> </a:t>
            </a:r>
            <a:r>
              <a:rPr lang="pl-PL" altLang="pl-PL" sz="2800" dirty="0">
                <a:latin typeface="Arial" panose="020B0604020202020204" pitchFamily="34" charset="0"/>
                <a:cs typeface="Arial" panose="020B0604020202020204" pitchFamily="34" charset="0"/>
              </a:rPr>
              <a:t>Nie stanowią podstawy do obniżenia podatku należnego oraz zwrotu różnicy podatku lub zwrotu podatku naliczonego faktury i dokumenty celne w przypadku gdy: </a:t>
            </a:r>
          </a:p>
          <a:p>
            <a:pPr marL="0" indent="0">
              <a:buNone/>
            </a:pPr>
            <a:r>
              <a:rPr lang="pl-PL" altLang="pl-PL" sz="2800" dirty="0">
                <a:latin typeface="Arial" panose="020B0604020202020204" pitchFamily="34" charset="0"/>
                <a:cs typeface="Arial" panose="020B0604020202020204" pitchFamily="34" charset="0"/>
              </a:rPr>
              <a:t>1) sprzedaż została udokumentowana fakturami lub fakturami korygującymi: </a:t>
            </a:r>
          </a:p>
          <a:p>
            <a:pPr>
              <a:buFontTx/>
              <a:buNone/>
            </a:pPr>
            <a:r>
              <a:rPr lang="pl-PL" altLang="pl-PL" sz="2800" dirty="0">
                <a:latin typeface="Arial" panose="020B0604020202020204" pitchFamily="34" charset="0"/>
                <a:cs typeface="Arial" panose="020B0604020202020204" pitchFamily="34" charset="0"/>
              </a:rPr>
              <a:t>     a) wystawionymi przez podmiot nieistniejący</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098451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a:buFontTx/>
              <a:buNone/>
            </a:pPr>
            <a:r>
              <a:rPr lang="pl-PL" altLang="pl-PL" sz="2800" dirty="0"/>
              <a:t> </a:t>
            </a:r>
            <a:r>
              <a:rPr lang="pl-PL" altLang="pl-PL" sz="2800" dirty="0">
                <a:latin typeface="Arial" panose="020B0604020202020204" pitchFamily="34" charset="0"/>
                <a:cs typeface="Arial" panose="020B0604020202020204" pitchFamily="34" charset="0"/>
              </a:rPr>
              <a:t>b) w których kwota podatku wykazana na oryginale faktury lub faktury korygującej jest różna od kwoty wykazanej na kopii; </a:t>
            </a:r>
          </a:p>
          <a:p>
            <a:endParaRPr lang="pl-PL" altLang="pl-PL" sz="2800" dirty="0">
              <a:latin typeface="Arial" panose="020B0604020202020204" pitchFamily="34" charset="0"/>
              <a:cs typeface="Arial" panose="020B0604020202020204" pitchFamily="34" charset="0"/>
            </a:endParaRPr>
          </a:p>
          <a:p>
            <a:pPr marL="0" indent="0">
              <a:buNone/>
            </a:pPr>
            <a:r>
              <a:rPr lang="pl-PL" altLang="pl-PL" sz="2800" dirty="0">
                <a:latin typeface="Arial" panose="020B0604020202020204" pitchFamily="34" charset="0"/>
                <a:cs typeface="Arial" panose="020B0604020202020204" pitchFamily="34" charset="0"/>
              </a:rPr>
              <a:t>2) transakcja udokumentowana fakturą nie podlega opodatkowaniu albo jest zwolniona od podatku; </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2745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Zakres opodatkowania</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514350" indent="-514350">
              <a:buAutoNum type="arabicPeriod"/>
            </a:pPr>
            <a:r>
              <a:rPr lang="pl-PL" altLang="pl-PL" sz="2800" b="1" dirty="0">
                <a:latin typeface="Arial" panose="020B0604020202020204" pitchFamily="34" charset="0"/>
                <a:cs typeface="Arial" panose="020B0604020202020204" pitchFamily="34" charset="0"/>
              </a:rPr>
              <a:t>Działalność nie objęta ustawą o VAT</a:t>
            </a:r>
          </a:p>
          <a:p>
            <a:pPr marL="0" indent="0">
              <a:buNone/>
            </a:pPr>
            <a:r>
              <a:rPr lang="pl-PL" altLang="pl-PL" sz="2800" dirty="0">
                <a:latin typeface="Arial" panose="020B0604020202020204" pitchFamily="34" charset="0"/>
                <a:cs typeface="Arial" panose="020B0604020202020204" pitchFamily="34" charset="0"/>
              </a:rPr>
              <a:t>Czynności nie związane z działalnością gospodarczą – pozostające poza regulacjami ustawy o VAT (czynności organów władzy publicznej w zakresie realizowanych zadań nałożonych odrębnymi przepisami prawa, nieodpłatna działalność statutowa)</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95662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1917274"/>
            <a:ext cx="8229600" cy="4208889"/>
          </a:xfrm>
        </p:spPr>
        <p:txBody>
          <a:bodyPr>
            <a:normAutofit/>
          </a:bodyPr>
          <a:lstStyle/>
          <a:p>
            <a:pPr marL="0" indent="0">
              <a:buNone/>
            </a:pPr>
            <a:r>
              <a:rPr lang="pl-PL" sz="3000" b="1" dirty="0">
                <a:latin typeface="Arial" panose="020B0604020202020204" pitchFamily="34" charset="0"/>
                <a:cs typeface="Arial" panose="020B0604020202020204" pitchFamily="34" charset="0"/>
              </a:rPr>
              <a:t>Struktura sprzedaży</a:t>
            </a:r>
          </a:p>
          <a:p>
            <a:pPr marL="0" indent="0">
              <a:buNone/>
            </a:pPr>
            <a:r>
              <a:rPr lang="pl-PL" altLang="pl-PL" sz="3000" dirty="0">
                <a:latin typeface="Arial" panose="020B0604020202020204" pitchFamily="34" charset="0"/>
                <a:cs typeface="Arial" panose="020B0604020202020204" pitchFamily="34" charset="0"/>
              </a:rPr>
              <a:t>W stosunku do towarów i usług, które są wykorzystywane przez podatnika do czynności opodatkowanych, jak i czynności nieopodatkowanych, podatnik jest obowiązany do odrębnego określenia kwot podatku naliczonego</a:t>
            </a:r>
            <a:endParaRPr lang="pl-PL"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06330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dirty="0">
                <a:latin typeface="Arial" panose="020B0604020202020204" pitchFamily="34" charset="0"/>
                <a:cs typeface="Arial" panose="020B0604020202020204" pitchFamily="34" charset="0"/>
              </a:rPr>
              <a:t>Jeżeli nie jest możliwe wyodrębnienie, podatnik może pomniejszyć kwotę podatku należnego o taką część kwoty podatku naliczonego, którą można proporcjonalnie przypisać czynnościom, w stosunku do których podatnikowi przysługuje prawo do obniżenia kwoty podatku należnego</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78105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dirty="0">
                <a:latin typeface="Arial" panose="020B0604020202020204" pitchFamily="34" charset="0"/>
                <a:cs typeface="Arial" panose="020B0604020202020204" pitchFamily="34" charset="0"/>
              </a:rPr>
              <a:t>Proporcję ustala się jako udział rocznego obrotu z tytułu czynności, w związku z którymi przysługuje prawo do odliczenia, w całkowitym obrocie uzyskanym z tytułu czynności, w związku z którymi podatnikowi przysługuje prawo do </a:t>
            </a:r>
            <a:r>
              <a:rPr lang="pl-PL" altLang="pl-PL" sz="2800" dirty="0" err="1">
                <a:latin typeface="Arial" panose="020B0604020202020204" pitchFamily="34" charset="0"/>
                <a:cs typeface="Arial" panose="020B0604020202020204" pitchFamily="34" charset="0"/>
              </a:rPr>
              <a:t>odliczennia</a:t>
            </a:r>
            <a:r>
              <a:rPr lang="pl-PL" altLang="pl-PL" sz="2800" dirty="0">
                <a:latin typeface="Arial" panose="020B0604020202020204" pitchFamily="34" charset="0"/>
                <a:cs typeface="Arial" panose="020B0604020202020204" pitchFamily="34" charset="0"/>
              </a:rPr>
              <a:t>, oraz czynności, w związku z którymi podatnikowi nie przysługuje takie prawo. </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39502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dirty="0">
                <a:latin typeface="Arial" panose="020B0604020202020204" pitchFamily="34" charset="0"/>
                <a:cs typeface="Arial" panose="020B0604020202020204" pitchFamily="34" charset="0"/>
              </a:rPr>
              <a:t>Proporcję tę określa się procentowo w stosunku rocznym na podstawie obrotu osiągniętego w roku poprzedzającym rok podatkowy, w odniesieniu do którego jest ustalana proporcja. </a:t>
            </a:r>
          </a:p>
          <a:p>
            <a:pPr marL="0" indent="0">
              <a:buNone/>
            </a:pPr>
            <a:r>
              <a:rPr lang="pl-PL" altLang="pl-PL" sz="2800" dirty="0">
                <a:latin typeface="Arial" panose="020B0604020202020204" pitchFamily="34" charset="0"/>
                <a:cs typeface="Arial" panose="020B0604020202020204" pitchFamily="34" charset="0"/>
              </a:rPr>
              <a:t>Proporcję tę zaokrągla się w górę do najbliższej liczby całkowitej. </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93173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lgn="just">
              <a:buNone/>
            </a:pPr>
            <a:r>
              <a:rPr lang="pl-PL" altLang="pl-PL" sz="2800" dirty="0">
                <a:latin typeface="Arial" panose="020B0604020202020204" pitchFamily="34" charset="0"/>
                <a:cs typeface="Arial" panose="020B0604020202020204" pitchFamily="34" charset="0"/>
              </a:rPr>
              <a:t>W przypadku gdy proporcja:</a:t>
            </a:r>
          </a:p>
          <a:p>
            <a:pPr marL="363538" indent="-363538" algn="just">
              <a:buNone/>
            </a:pPr>
            <a:r>
              <a:rPr lang="pl-PL" altLang="pl-PL" sz="2800" dirty="0">
                <a:latin typeface="Arial" panose="020B0604020202020204" pitchFamily="34" charset="0"/>
                <a:cs typeface="Arial" panose="020B0604020202020204" pitchFamily="34" charset="0"/>
              </a:rPr>
              <a:t>1)	przekroczyła 98% oraz kwota podatku naliczonego niepodlegająca odliczeniu, była mniejsza niż 500 zł - podatnik ma prawo uznać, że proporcja ta wynosi 100%;</a:t>
            </a:r>
          </a:p>
          <a:p>
            <a:pPr marL="363538" indent="-363538" algn="just">
              <a:buNone/>
            </a:pPr>
            <a:r>
              <a:rPr lang="pl-PL" altLang="pl-PL" sz="2800" b="1" dirty="0">
                <a:latin typeface="Arial" panose="020B0604020202020204" pitchFamily="34" charset="0"/>
                <a:cs typeface="Arial" panose="020B0604020202020204" pitchFamily="34" charset="0"/>
              </a:rPr>
              <a:t>2)	nie przekroczyła 2% - podatnik ma prawo uznać, że proporcja ta wynosi 0%.</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51192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b="1" dirty="0" err="1">
                <a:latin typeface="Arial" panose="020B0604020202020204" pitchFamily="34" charset="0"/>
                <a:cs typeface="Arial" panose="020B0604020202020204" pitchFamily="34" charset="0"/>
              </a:rPr>
              <a:t>Prewspółczynnik</a:t>
            </a:r>
            <a:endParaRPr lang="pl-PL" altLang="pl-PL" sz="2800" dirty="0">
              <a:latin typeface="Arial" panose="020B0604020202020204" pitchFamily="34" charset="0"/>
              <a:cs typeface="Arial" panose="020B0604020202020204" pitchFamily="34" charset="0"/>
            </a:endParaRPr>
          </a:p>
          <a:p>
            <a:pPr marL="0" indent="0">
              <a:buNone/>
            </a:pPr>
            <a:r>
              <a:rPr lang="pl-PL" altLang="pl-PL" sz="2800" dirty="0">
                <a:latin typeface="Arial" panose="020B0604020202020204" pitchFamily="34" charset="0"/>
                <a:cs typeface="Arial" panose="020B0604020202020204" pitchFamily="34" charset="0"/>
              </a:rPr>
              <a:t>Podatnicy, którzy dokonują zakupu towarów i usług związanych zarówno z  działalnością gospodarczą, jak i z czynnościami pozostającymi poza regulacjami ustawy o VAT, muszą ustalić proporcję według której odliczać będą VAT naliczony.</a:t>
            </a:r>
          </a:p>
          <a:p>
            <a:pPr marL="0" indent="0">
              <a:buNone/>
            </a:pPr>
            <a:endParaRPr lang="pl-PL"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63106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dirty="0">
                <a:latin typeface="Arial" panose="020B0604020202020204" pitchFamily="34" charset="0"/>
                <a:cs typeface="Arial" panose="020B0604020202020204" pitchFamily="34" charset="0"/>
              </a:rPr>
              <a:t>Sposób określenia proporcji powinien najbardziej odpowiadać specyfice wykonywanej przez podatnika działalności i dokonywanych przez niego nabyć.</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794490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b="1" dirty="0">
                <a:latin typeface="Arial" panose="020B0604020202020204" pitchFamily="34" charset="0"/>
                <a:cs typeface="Arial" panose="020B0604020202020204" pitchFamily="34" charset="0"/>
              </a:rPr>
              <a:t>Odliczenie VAT od wydatków poniesionych przed rejestracją</a:t>
            </a:r>
          </a:p>
          <a:p>
            <a:pPr marL="0" indent="0">
              <a:buFontTx/>
              <a:buNone/>
            </a:pPr>
            <a:r>
              <a:rPr lang="pl-PL" altLang="pl-PL" sz="2800" dirty="0">
                <a:latin typeface="Arial" panose="020B0604020202020204" pitchFamily="34" charset="0"/>
                <a:cs typeface="Arial" panose="020B0604020202020204" pitchFamily="34" charset="0"/>
              </a:rPr>
              <a:t>TSUE - wyrok z 1 marca 2012 r. (C-280/10) - </a:t>
            </a:r>
            <a:r>
              <a:rPr lang="pl-PL" altLang="pl-PL" sz="2800" i="1" dirty="0">
                <a:latin typeface="Arial" panose="020B0604020202020204" pitchFamily="34" charset="0"/>
                <a:cs typeface="Arial" panose="020B0604020202020204" pitchFamily="34" charset="0"/>
              </a:rPr>
              <a:t>"Ktokolwiek dokonuje działań inwestycyjnych związanych z przyszłym wykorzystywaniem nieruchomości i koniecznych do tego celu, powinien być uważany za podatnika".</a:t>
            </a:r>
          </a:p>
          <a:p>
            <a:pPr marL="0" indent="0">
              <a:buNone/>
            </a:pPr>
            <a:endParaRPr lang="pl-PL"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30545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Odliczenie i zwrot podatku</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lgn="just">
              <a:buFontTx/>
              <a:buNone/>
            </a:pPr>
            <a:r>
              <a:rPr lang="pl-PL" altLang="pl-PL" sz="2800" dirty="0">
                <a:latin typeface="Arial" panose="020B0604020202020204" pitchFamily="34" charset="0"/>
                <a:cs typeface="Arial" panose="020B0604020202020204" pitchFamily="34" charset="0"/>
              </a:rPr>
              <a:t>Trybunał podkreślił, że nie można pozbawić podatnika (spółki) prawa do odliczenia VAT z uwagi na fakt, że faktura wystawiona przed rejestracją i identyfikacją podatnika (spółki) do celów VAT została wydana na przyszłych jej wspólników.</a:t>
            </a:r>
          </a:p>
          <a:p>
            <a:pPr marL="0" indent="0" algn="just">
              <a:buFontTx/>
              <a:buNone/>
            </a:pPr>
            <a:r>
              <a:rPr lang="pl-PL" altLang="pl-PL" sz="2800" dirty="0">
                <a:latin typeface="Arial" panose="020B0604020202020204" pitchFamily="34" charset="0"/>
                <a:cs typeface="Arial" panose="020B0604020202020204" pitchFamily="34" charset="0"/>
              </a:rPr>
              <a:t> </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3958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971600" y="460788"/>
            <a:ext cx="8064896" cy="1143000"/>
          </a:xfrm>
        </p:spPr>
        <p:txBody>
          <a:bodyPr>
            <a:normAutofit fontScale="90000"/>
          </a:bodyPr>
          <a:lstStyle/>
          <a:p>
            <a:pPr lvl="0"/>
            <a:r>
              <a:rPr lang="pl-PL" sz="3100" b="1" dirty="0">
                <a:latin typeface="Arial" panose="020B0604020202020204" pitchFamily="34" charset="0"/>
                <a:cs typeface="Arial" panose="020B0604020202020204" pitchFamily="34" charset="0"/>
              </a:rPr>
              <a:t>Kwalifikowalność VAT w projektach unijnych </a:t>
            </a:r>
            <a:r>
              <a:rPr lang="pl-PL" b="1" dirty="0">
                <a:latin typeface="Arial" panose="020B0604020202020204" pitchFamily="34" charset="0"/>
                <a:cs typeface="Arial" panose="020B0604020202020204" pitchFamily="34" charset="0"/>
              </a:rPr>
              <a:t/>
            </a:r>
            <a:br>
              <a:rPr lang="pl-PL" b="1" dirty="0">
                <a:latin typeface="Arial" panose="020B0604020202020204" pitchFamily="34" charset="0"/>
                <a:cs typeface="Arial" panose="020B0604020202020204" pitchFamily="34" charset="0"/>
              </a:rPr>
            </a:br>
            <a:endParaRPr lang="pl-PL" b="1" dirty="0">
              <a:latin typeface="Arial" panose="020B0604020202020204" pitchFamily="34" charset="0"/>
              <a:cs typeface="Arial" panose="020B0604020202020204" pitchFamily="34" charset="0"/>
            </a:endParaRP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lvl="0" indent="0">
              <a:buNone/>
            </a:pPr>
            <a:r>
              <a:rPr lang="pl-PL" dirty="0">
                <a:latin typeface="Arial" panose="020B0604020202020204" pitchFamily="34" charset="0"/>
                <a:cs typeface="Arial" panose="020B0604020202020204" pitchFamily="34" charset="0"/>
              </a:rPr>
              <a:t>Podatek VAT może być uznany za kwalifikowalny wówczas, gdy beneficjentowi zarówno w fazie realizacyjnej jak i operacyjnej, zgodnie z obowiązującym prawodawstwem, nie przysługuje prawo do odliczenia podatku lub ubiegania się o jego</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76042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Zakres opodatkowania</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348880"/>
            <a:ext cx="8229600" cy="3777283"/>
          </a:xfrm>
        </p:spPr>
        <p:txBody>
          <a:bodyPr>
            <a:normAutofit/>
          </a:bodyPr>
          <a:lstStyle/>
          <a:p>
            <a:pPr marL="0" indent="0" algn="just">
              <a:buNone/>
            </a:pPr>
            <a:r>
              <a:rPr lang="pl-PL" altLang="pl-PL" sz="2800" b="1" spc="-50" dirty="0">
                <a:latin typeface="Arial" panose="020B0604020202020204" pitchFamily="34" charset="0"/>
                <a:cs typeface="Arial" panose="020B0604020202020204" pitchFamily="34" charset="0"/>
              </a:rPr>
              <a:t>2. Czynności związane z działalnością gospodarczą</a:t>
            </a:r>
          </a:p>
          <a:p>
            <a:pPr marL="0" indent="0" algn="just">
              <a:buNone/>
            </a:pPr>
            <a:r>
              <a:rPr lang="pl-PL" altLang="pl-PL" sz="2800" dirty="0">
                <a:latin typeface="Arial" panose="020B0604020202020204" pitchFamily="34" charset="0"/>
                <a:cs typeface="Arial" panose="020B0604020202020204" pitchFamily="34" charset="0"/>
              </a:rPr>
              <a:t>      a) opodatkowane</a:t>
            </a:r>
          </a:p>
          <a:p>
            <a:pPr marL="0" indent="0">
              <a:buNone/>
            </a:pPr>
            <a:r>
              <a:rPr lang="pl-PL" altLang="pl-PL" sz="2800" dirty="0">
                <a:latin typeface="Arial" panose="020B0604020202020204" pitchFamily="34" charset="0"/>
                <a:cs typeface="Arial" panose="020B0604020202020204" pitchFamily="34" charset="0"/>
              </a:rPr>
              <a:t>      b) zwolnione</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57869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Kwalifikowalność VAT w projektach unijnych</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dirty="0">
                <a:latin typeface="Arial" panose="020B0604020202020204" pitchFamily="34" charset="0"/>
                <a:cs typeface="Arial" panose="020B0604020202020204" pitchFamily="34" charset="0"/>
              </a:rPr>
              <a:t>Posiadanie prawa (potencjalnej prawnej możliwości) do odliczenia wyklucza uznanie wydatku za kwalifikowalny, nawet jeśli faktycznie zwrot nie nastąpił, np. ze względu na nie podjęcie przez podmiot czynności zmierzających do realizacji tego prawa. </a:t>
            </a:r>
          </a:p>
        </p:txBody>
      </p:sp>
    </p:spTree>
    <p:extLst>
      <p:ext uri="{BB962C8B-B14F-4D97-AF65-F5344CB8AC3E}">
        <p14:creationId xmlns:p14="http://schemas.microsoft.com/office/powerpoint/2010/main" val="32607173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Kwalifikowalność VAT w projektach unijnych</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dirty="0">
                <a:latin typeface="Arial" panose="020B0604020202020204" pitchFamily="34" charset="0"/>
                <a:cs typeface="Arial" panose="020B0604020202020204" pitchFamily="34" charset="0"/>
              </a:rPr>
              <a:t>Za posiadanie prawa do obniżenia kwoty podatku należnego o kwotę podatku naliczonego nie uznaje się możliwości określonej w art. 113 ustawy o VAT. (zwolnienie podmiotowe)</a:t>
            </a:r>
          </a:p>
        </p:txBody>
      </p:sp>
    </p:spTree>
    <p:extLst>
      <p:ext uri="{BB962C8B-B14F-4D97-AF65-F5344CB8AC3E}">
        <p14:creationId xmlns:p14="http://schemas.microsoft.com/office/powerpoint/2010/main" val="38795623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12174"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Kwalifikowalność VAT w projektach unijnych</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dirty="0">
                <a:latin typeface="Arial" panose="020B0604020202020204" pitchFamily="34" charset="0"/>
                <a:cs typeface="Arial" panose="020B0604020202020204" pitchFamily="34" charset="0"/>
              </a:rPr>
              <a:t>W SZOOP, umowie o dofinansowanie, regulaminie konkursu lub dokumentacji dotyczącej projektu pozakonkursowego, IZ może wyłączyć możliwość kwalifikowania VAT w odniesieniu do osi priorytetowych, działań, rodzajów projektów, typów beneficjentów, odniesieniu do poszczególnych projektów. </a:t>
            </a:r>
          </a:p>
        </p:txBody>
      </p:sp>
    </p:spTree>
    <p:extLst>
      <p:ext uri="{BB962C8B-B14F-4D97-AF65-F5344CB8AC3E}">
        <p14:creationId xmlns:p14="http://schemas.microsoft.com/office/powerpoint/2010/main" val="9169952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Kwalifikowalność VAT w projektach unijnych</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dirty="0">
                <a:latin typeface="Arial" panose="020B0604020202020204" pitchFamily="34" charset="0"/>
                <a:cs typeface="Arial" panose="020B0604020202020204" pitchFamily="34" charset="0"/>
              </a:rPr>
              <a:t>IZ może podjąć decyzję, zgodnie z którą VAT będzie kwalifikowalny jedynie dla części projektu. W takiej sytuacji beneficjent jest zobowiązany zapewnić przejrzysty system rozliczania projektu, tak aby nie było wątpliwości w jakiej części oraz w jakim zakresie VAT może być uznany za kwalifikowalny.</a:t>
            </a:r>
          </a:p>
        </p:txBody>
      </p:sp>
    </p:spTree>
    <p:extLst>
      <p:ext uri="{BB962C8B-B14F-4D97-AF65-F5344CB8AC3E}">
        <p14:creationId xmlns:p14="http://schemas.microsoft.com/office/powerpoint/2010/main" val="263798609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Kwalifikowalność VAT w projektach unijnych</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dirty="0">
                <a:latin typeface="Arial" panose="020B0604020202020204" pitchFamily="34" charset="0"/>
                <a:cs typeface="Arial" panose="020B0604020202020204" pitchFamily="34" charset="0"/>
              </a:rPr>
              <a:t>Beneficjenci, którzy zaliczą VAT do wydatków kwalifikowalnych, zobowiązani są dołączyć do wniosku o dofinansowanie „Oświadczenie o kwalifikowalności VAT”, którego wzór opracowuje IZ PO. Oświadczenie składa się z dwóch integralnych części. </a:t>
            </a:r>
          </a:p>
        </p:txBody>
      </p:sp>
    </p:spTree>
    <p:extLst>
      <p:ext uri="{BB962C8B-B14F-4D97-AF65-F5344CB8AC3E}">
        <p14:creationId xmlns:p14="http://schemas.microsoft.com/office/powerpoint/2010/main" val="31398286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Kwalifikowalność VAT w projektach unijnych</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dirty="0">
                <a:latin typeface="Arial" panose="020B0604020202020204" pitchFamily="34" charset="0"/>
                <a:cs typeface="Arial" panose="020B0604020202020204" pitchFamily="34" charset="0"/>
              </a:rPr>
              <a:t>W ramach pierwszej części beneficjent oświadcza, iż w chwili składania wniosku o dofinansowanie nie może odzyskać w żaden sposób poniesionego kosztu VAT, którego wysokość została określona w odpowiednim punkcie wniosku o dofinansowanie (fakt ten decyduje o kwalifikowalności VAT)</a:t>
            </a:r>
          </a:p>
        </p:txBody>
      </p:sp>
    </p:spTree>
    <p:extLst>
      <p:ext uri="{BB962C8B-B14F-4D97-AF65-F5344CB8AC3E}">
        <p14:creationId xmlns:p14="http://schemas.microsoft.com/office/powerpoint/2010/main" val="24687055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Kwalifikowalność VAT w projektach unijnych</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dirty="0">
                <a:latin typeface="Arial" panose="020B0604020202020204" pitchFamily="34" charset="0"/>
                <a:cs typeface="Arial" panose="020B0604020202020204" pitchFamily="34" charset="0"/>
              </a:rPr>
              <a:t>W części drugiej beneficjent zobowiązuje się do zwrotu zrefundowanej części VAT, jeżeli zaistnieją przesłanki umożliwiające jego odzyskanie. „Oświadczenie” podpisane przez beneficjenta stanowi załącznik do zawieranej z beneficjentem umowy o dofinansowanie. </a:t>
            </a:r>
          </a:p>
        </p:txBody>
      </p:sp>
    </p:spTree>
    <p:extLst>
      <p:ext uri="{BB962C8B-B14F-4D97-AF65-F5344CB8AC3E}">
        <p14:creationId xmlns:p14="http://schemas.microsoft.com/office/powerpoint/2010/main" val="10715439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Ryzyka związane z finansowaniem </a:t>
            </a:r>
            <a:r>
              <a:rPr lang="pl-PL" sz="2800" b="1" dirty="0" err="1">
                <a:latin typeface="Arial" panose="020B0604020202020204" pitchFamily="34" charset="0"/>
                <a:cs typeface="Arial" panose="020B0604020202020204" pitchFamily="34" charset="0"/>
              </a:rPr>
              <a:t>Vat-u</a:t>
            </a:r>
            <a:endParaRPr lang="pl-PL" sz="2800" b="1" dirty="0">
              <a:latin typeface="Arial" panose="020B0604020202020204" pitchFamily="34" charset="0"/>
              <a:cs typeface="Arial" panose="020B0604020202020204" pitchFamily="34" charset="0"/>
            </a:endParaRP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514350" indent="-514350">
              <a:buAutoNum type="arabicPeriod"/>
            </a:pPr>
            <a:r>
              <a:rPr lang="pl-PL" altLang="pl-PL" sz="2800" b="1" dirty="0">
                <a:latin typeface="Arial" panose="020B0604020202020204" pitchFamily="34" charset="0"/>
                <a:cs typeface="Arial" panose="020B0604020202020204" pitchFamily="34" charset="0"/>
              </a:rPr>
              <a:t>Implementacja dyrektyw unijnych</a:t>
            </a:r>
          </a:p>
          <a:p>
            <a:pPr marL="0" indent="0">
              <a:buNone/>
            </a:pPr>
            <a:r>
              <a:rPr lang="pl-PL" altLang="pl-PL" sz="2800" dirty="0">
                <a:latin typeface="Arial" panose="020B0604020202020204" pitchFamily="34" charset="0"/>
                <a:cs typeface="Arial" panose="020B0604020202020204" pitchFamily="34" charset="0"/>
              </a:rPr>
              <a:t>Wyrok C-41/74 ETS z 2005 r. - </a:t>
            </a:r>
            <a:r>
              <a:rPr lang="pl-PL" altLang="pl-PL" sz="2800" i="1" dirty="0">
                <a:latin typeface="Arial" panose="020B0604020202020204" pitchFamily="34" charset="0"/>
                <a:cs typeface="Arial" panose="020B0604020202020204" pitchFamily="34" charset="0"/>
              </a:rPr>
              <a:t>w przypadku sprzeczności prawa krajowego z prawem wspólnotowym, podmioty, mają obowiązek pominięcia normy prawa krajowego sprzecznej z normą prawa wspólnotowego. </a:t>
            </a:r>
            <a:r>
              <a:rPr lang="pl-PL" altLang="pl-PL" sz="2800" b="1" i="1" dirty="0">
                <a:latin typeface="Arial" panose="020B0604020202020204" pitchFamily="34" charset="0"/>
                <a:cs typeface="Arial" panose="020B0604020202020204" pitchFamily="34" charset="0"/>
              </a:rPr>
              <a:t>Dotyczy to również organów podatkowych.</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67380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Ryzyka związane z finansowaniem </a:t>
            </a:r>
            <a:r>
              <a:rPr lang="pl-PL" sz="2800" b="1" dirty="0" err="1">
                <a:latin typeface="Arial" panose="020B0604020202020204" pitchFamily="34" charset="0"/>
                <a:cs typeface="Arial" panose="020B0604020202020204" pitchFamily="34" charset="0"/>
              </a:rPr>
              <a:t>Vat-u</a:t>
            </a:r>
            <a:endParaRPr lang="pl-PL" sz="2800" b="1" dirty="0">
              <a:latin typeface="Arial" panose="020B0604020202020204" pitchFamily="34" charset="0"/>
              <a:cs typeface="Arial" panose="020B0604020202020204" pitchFamily="34" charset="0"/>
            </a:endParaRP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FontTx/>
              <a:buNone/>
            </a:pPr>
            <a:r>
              <a:rPr lang="pl-PL" altLang="pl-PL" sz="2800" dirty="0">
                <a:latin typeface="Arial" panose="020B0604020202020204" pitchFamily="34" charset="0"/>
                <a:cs typeface="Arial" panose="020B0604020202020204" pitchFamily="34" charset="0"/>
              </a:rPr>
              <a:t>NSA w wyroku z 13 kwietnia 2010 r., sygn. akt I FSK 532/09 </a:t>
            </a:r>
            <a:r>
              <a:rPr lang="pl-PL" altLang="pl-PL" sz="2800" i="1" dirty="0">
                <a:latin typeface="Arial" panose="020B0604020202020204" pitchFamily="34" charset="0"/>
                <a:cs typeface="Arial" panose="020B0604020202020204" pitchFamily="34" charset="0"/>
              </a:rPr>
              <a:t>"(...) implementacja przepisów do porządku polskiego jest wadliwa i narusza fundamentalną zasadę neutralności podatku od towarów i usług,</a:t>
            </a:r>
            <a:r>
              <a:rPr lang="pl-PL" altLang="pl-PL" sz="2800" b="1" i="1" dirty="0">
                <a:latin typeface="Arial" panose="020B0604020202020204" pitchFamily="34" charset="0"/>
                <a:cs typeface="Arial" panose="020B0604020202020204" pitchFamily="34" charset="0"/>
              </a:rPr>
              <a:t> wobec czego organ przy wydaniu interpretacji przepisów powinien te przepisy … pominąć. (...)"</a:t>
            </a:r>
            <a:endParaRPr lang="pl-PL" altLang="pl-PL" sz="2800" dirty="0">
              <a:latin typeface="Arial" panose="020B0604020202020204" pitchFamily="34" charset="0"/>
              <a:cs typeface="Arial" panose="020B0604020202020204" pitchFamily="34" charset="0"/>
            </a:endParaRP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8904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Ryzyka związane z finansowaniem </a:t>
            </a:r>
            <a:r>
              <a:rPr lang="pl-PL" sz="2800" b="1" dirty="0" err="1">
                <a:latin typeface="Arial" panose="020B0604020202020204" pitchFamily="34" charset="0"/>
                <a:cs typeface="Arial" panose="020B0604020202020204" pitchFamily="34" charset="0"/>
              </a:rPr>
              <a:t>Vat-u</a:t>
            </a:r>
            <a:endParaRPr lang="pl-PL" sz="2800" b="1" dirty="0">
              <a:latin typeface="Arial" panose="020B0604020202020204" pitchFamily="34" charset="0"/>
              <a:cs typeface="Arial" panose="020B0604020202020204" pitchFamily="34" charset="0"/>
            </a:endParaRP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FontTx/>
              <a:buNone/>
            </a:pPr>
            <a:r>
              <a:rPr lang="pl-PL" altLang="pl-PL" sz="2800" b="1" dirty="0">
                <a:latin typeface="Arial" panose="020B0604020202020204" pitchFamily="34" charset="0"/>
                <a:cs typeface="Arial" panose="020B0604020202020204" pitchFamily="34" charset="0"/>
              </a:rPr>
              <a:t>WYROK WSA w Rzeszowie z 11 marca 2010 r.</a:t>
            </a:r>
            <a:endParaRPr lang="pl-PL" altLang="pl-PL" sz="2800" dirty="0">
              <a:latin typeface="Arial" panose="020B0604020202020204" pitchFamily="34" charset="0"/>
              <a:cs typeface="Arial" panose="020B0604020202020204" pitchFamily="34" charset="0"/>
            </a:endParaRPr>
          </a:p>
          <a:p>
            <a:pPr marL="0" indent="0">
              <a:buFontTx/>
              <a:buNone/>
            </a:pPr>
            <a:r>
              <a:rPr lang="pl-PL" altLang="pl-PL" sz="2800" b="1" dirty="0">
                <a:latin typeface="Arial" panose="020B0604020202020204" pitchFamily="34" charset="0"/>
                <a:cs typeface="Arial" panose="020B0604020202020204" pitchFamily="34" charset="0"/>
              </a:rPr>
              <a:t>sygn. akt I SA/</a:t>
            </a:r>
            <a:r>
              <a:rPr lang="pl-PL" altLang="pl-PL" sz="2800" b="1" dirty="0" err="1">
                <a:latin typeface="Arial" panose="020B0604020202020204" pitchFamily="34" charset="0"/>
                <a:cs typeface="Arial" panose="020B0604020202020204" pitchFamily="34" charset="0"/>
              </a:rPr>
              <a:t>Rz</a:t>
            </a:r>
            <a:r>
              <a:rPr lang="pl-PL" altLang="pl-PL" sz="2800" b="1" dirty="0">
                <a:latin typeface="Arial" panose="020B0604020202020204" pitchFamily="34" charset="0"/>
                <a:cs typeface="Arial" panose="020B0604020202020204" pitchFamily="34" charset="0"/>
              </a:rPr>
              <a:t> 21/10 - „</a:t>
            </a:r>
            <a:r>
              <a:rPr lang="pl-PL" altLang="pl-PL" sz="2800" i="1" dirty="0">
                <a:latin typeface="Arial" panose="020B0604020202020204" pitchFamily="34" charset="0"/>
                <a:cs typeface="Arial" panose="020B0604020202020204" pitchFamily="34" charset="0"/>
              </a:rPr>
              <a:t>sprzeczny z art. 175 ust. 3 Dyrektywy 2006/112/WE jest również art. 91 ust. 1 </a:t>
            </a:r>
            <a:r>
              <a:rPr lang="pl-PL" altLang="pl-PL" sz="2800" i="1" dirty="0" err="1">
                <a:latin typeface="Arial" panose="020B0604020202020204" pitchFamily="34" charset="0"/>
                <a:cs typeface="Arial" panose="020B0604020202020204" pitchFamily="34" charset="0"/>
              </a:rPr>
              <a:t>zd</a:t>
            </a:r>
            <a:r>
              <a:rPr lang="pl-PL" altLang="pl-PL" sz="2800" i="1" dirty="0">
                <a:latin typeface="Arial" panose="020B0604020202020204" pitchFamily="34" charset="0"/>
                <a:cs typeface="Arial" panose="020B0604020202020204" pitchFamily="34" charset="0"/>
              </a:rPr>
              <a:t>. drugie </a:t>
            </a:r>
            <a:r>
              <a:rPr lang="pl-PL" altLang="pl-PL" sz="2800" b="1" i="1" dirty="0">
                <a:latin typeface="Arial" panose="020B0604020202020204" pitchFamily="34" charset="0"/>
                <a:cs typeface="Arial" panose="020B0604020202020204" pitchFamily="34" charset="0"/>
              </a:rPr>
              <a:t>. </a:t>
            </a:r>
            <a:r>
              <a:rPr lang="pl-PL" altLang="pl-PL" sz="2800" i="1" dirty="0">
                <a:latin typeface="Arial" panose="020B0604020202020204" pitchFamily="34" charset="0"/>
                <a:cs typeface="Arial" panose="020B0604020202020204" pitchFamily="34" charset="0"/>
              </a:rPr>
              <a:t>Dlatego też </a:t>
            </a:r>
            <a:r>
              <a:rPr lang="pl-PL" altLang="pl-PL" sz="2800" b="1" i="1" dirty="0">
                <a:latin typeface="Arial" panose="020B0604020202020204" pitchFamily="34" charset="0"/>
                <a:cs typeface="Arial" panose="020B0604020202020204" pitchFamily="34" charset="0"/>
              </a:rPr>
              <a:t>nie może być stosowany</a:t>
            </a:r>
            <a:r>
              <a:rPr lang="pl-PL" altLang="pl-PL" sz="2800" i="1" dirty="0">
                <a:latin typeface="Arial" panose="020B0604020202020204" pitchFamily="34" charset="0"/>
                <a:cs typeface="Arial" panose="020B0604020202020204" pitchFamily="34" charset="0"/>
              </a:rPr>
              <a:t> jako podstawa do wyłączenia uprawnienia (obowiązku) dokonania korekty podatku odliczonego na podstawie proporcji wstępnej.”</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60606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Zakres opodatkowania</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FontTx/>
              <a:buNone/>
            </a:pPr>
            <a:r>
              <a:rPr lang="pl-PL" altLang="pl-PL" sz="2800" b="1" dirty="0">
                <a:latin typeface="Arial" panose="020B0604020202020204" pitchFamily="34" charset="0"/>
                <a:cs typeface="Arial" panose="020B0604020202020204" pitchFamily="34" charset="0"/>
              </a:rPr>
              <a:t>Działalność gospodarcza </a:t>
            </a:r>
            <a:r>
              <a:rPr lang="pl-PL" altLang="pl-PL" sz="2800" dirty="0">
                <a:latin typeface="Arial" panose="020B0604020202020204" pitchFamily="34" charset="0"/>
                <a:cs typeface="Arial" panose="020B0604020202020204" pitchFamily="34" charset="0"/>
              </a:rPr>
              <a:t>- wszelka działalność producentów, handlowców lub usługodawców, </a:t>
            </a:r>
            <a:br>
              <a:rPr lang="pl-PL" altLang="pl-PL" sz="2800" dirty="0">
                <a:latin typeface="Arial" panose="020B0604020202020204" pitchFamily="34" charset="0"/>
                <a:cs typeface="Arial" panose="020B0604020202020204" pitchFamily="34" charset="0"/>
              </a:rPr>
            </a:br>
            <a:r>
              <a:rPr lang="pl-PL" altLang="pl-PL" sz="2800" dirty="0">
                <a:latin typeface="Arial" panose="020B0604020202020204" pitchFamily="34" charset="0"/>
                <a:cs typeface="Arial" panose="020B0604020202020204" pitchFamily="34" charset="0"/>
              </a:rPr>
              <a:t>a także osób wykonujących wolne zawody.</a:t>
            </a:r>
          </a:p>
          <a:p>
            <a:pPr marL="0" indent="0">
              <a:buFontTx/>
              <a:buNone/>
            </a:pPr>
            <a:r>
              <a:rPr lang="pl-PL" sz="2800" dirty="0">
                <a:latin typeface="Arial" panose="020B0604020202020204" pitchFamily="34" charset="0"/>
                <a:cs typeface="Arial" panose="020B0604020202020204" pitchFamily="34" charset="0"/>
              </a:rPr>
              <a:t>Działalność gospodarcza obejmuje wykorzystywanie towarów lub </a:t>
            </a:r>
            <a:r>
              <a:rPr lang="pl-PL" sz="2800" dirty="0" err="1">
                <a:latin typeface="Arial" panose="020B0604020202020204" pitchFamily="34" charset="0"/>
                <a:cs typeface="Arial" panose="020B0604020202020204" pitchFamily="34" charset="0"/>
              </a:rPr>
              <a:t>WNiP</a:t>
            </a:r>
            <a:r>
              <a:rPr lang="pl-PL" sz="2800" dirty="0">
                <a:latin typeface="Arial" panose="020B0604020202020204" pitchFamily="34" charset="0"/>
                <a:cs typeface="Arial" panose="020B0604020202020204" pitchFamily="34" charset="0"/>
              </a:rPr>
              <a:t> w sposób ciągły dla celów zarobkowych.</a:t>
            </a:r>
            <a:endParaRPr lang="pl-PL" altLang="pl-PL" sz="2800" b="1" dirty="0">
              <a:latin typeface="Arial" panose="020B0604020202020204" pitchFamily="34" charset="0"/>
              <a:cs typeface="Arial" panose="020B0604020202020204" pitchFamily="34" charset="0"/>
            </a:endParaRP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385659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Ryzyka związane z finansowaniem </a:t>
            </a:r>
            <a:r>
              <a:rPr lang="pl-PL" sz="2800" b="1" dirty="0" err="1">
                <a:latin typeface="Arial" panose="020B0604020202020204" pitchFamily="34" charset="0"/>
                <a:cs typeface="Arial" panose="020B0604020202020204" pitchFamily="34" charset="0"/>
              </a:rPr>
              <a:t>Vat-u</a:t>
            </a:r>
            <a:endParaRPr lang="pl-PL" sz="2800" b="1" dirty="0">
              <a:latin typeface="Arial" panose="020B0604020202020204" pitchFamily="34" charset="0"/>
              <a:cs typeface="Arial" panose="020B0604020202020204" pitchFamily="34" charset="0"/>
            </a:endParaRP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b="1" dirty="0">
                <a:latin typeface="Arial" panose="020B0604020202020204" pitchFamily="34" charset="0"/>
                <a:cs typeface="Arial" panose="020B0604020202020204" pitchFamily="34" charset="0"/>
              </a:rPr>
              <a:t>2. </a:t>
            </a:r>
            <a:r>
              <a:rPr lang="pl-PL" altLang="pl-PL" sz="2800" b="1" dirty="0">
                <a:latin typeface="Arial" panose="020B0604020202020204" pitchFamily="34" charset="0"/>
                <a:cs typeface="Arial" panose="020B0604020202020204" pitchFamily="34" charset="0"/>
              </a:rPr>
              <a:t>Przepisy prawa polskiego</a:t>
            </a:r>
          </a:p>
          <a:p>
            <a:r>
              <a:rPr lang="pl-PL" sz="2800" dirty="0">
                <a:latin typeface="Arial" panose="020B0604020202020204" pitchFamily="34" charset="0"/>
                <a:cs typeface="Arial" panose="020B0604020202020204" pitchFamily="34" charset="0"/>
              </a:rPr>
              <a:t>częste zmiany przepisów</a:t>
            </a:r>
          </a:p>
          <a:p>
            <a:r>
              <a:rPr lang="pl-PL" sz="2800" dirty="0">
                <a:latin typeface="Arial" panose="020B0604020202020204" pitchFamily="34" charset="0"/>
                <a:cs typeface="Arial" panose="020B0604020202020204" pitchFamily="34" charset="0"/>
              </a:rPr>
              <a:t>zmiany w ustawach nie dotyczących podatku VAT (np. ustawa o wyrobach medycznych)</a:t>
            </a:r>
          </a:p>
        </p:txBody>
      </p:sp>
    </p:spTree>
    <p:extLst>
      <p:ext uri="{BB962C8B-B14F-4D97-AF65-F5344CB8AC3E}">
        <p14:creationId xmlns:p14="http://schemas.microsoft.com/office/powerpoint/2010/main" val="28171152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Ryzyka związane z finansowaniem </a:t>
            </a:r>
            <a:r>
              <a:rPr lang="pl-PL" sz="2800" b="1" dirty="0" err="1">
                <a:latin typeface="Arial" panose="020B0604020202020204" pitchFamily="34" charset="0"/>
                <a:cs typeface="Arial" panose="020B0604020202020204" pitchFamily="34" charset="0"/>
              </a:rPr>
              <a:t>Vat-u</a:t>
            </a:r>
            <a:endParaRPr lang="pl-PL" sz="2800" b="1" dirty="0">
              <a:latin typeface="Arial" panose="020B0604020202020204" pitchFamily="34" charset="0"/>
              <a:cs typeface="Arial" panose="020B0604020202020204" pitchFamily="34" charset="0"/>
            </a:endParaRP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b="1" dirty="0">
                <a:latin typeface="Arial" panose="020B0604020202020204" pitchFamily="34" charset="0"/>
                <a:cs typeface="Arial" panose="020B0604020202020204" pitchFamily="34" charset="0"/>
              </a:rPr>
              <a:t>3. Interpretacje Izb Skarbowych (KIS)</a:t>
            </a:r>
          </a:p>
          <a:p>
            <a:pPr>
              <a:lnSpc>
                <a:spcPct val="80000"/>
              </a:lnSpc>
              <a:buNone/>
            </a:pPr>
            <a:r>
              <a:rPr lang="pl-PL" altLang="pl-PL" sz="2800" dirty="0">
                <a:latin typeface="Arial" panose="020B0604020202020204" pitchFamily="34" charset="0"/>
                <a:cs typeface="Arial" panose="020B0604020202020204" pitchFamily="34" charset="0"/>
              </a:rPr>
              <a:t>    Ustawa z dnia 29.08.1997 r. – Ordynacja podatkowa - art. 14a. § 1. Minister właściwy do spraw finansów publicznych dąży do zapewnienia jednolitego stosowania przepisów przez organy podatkowe, dokonując w szczególności ich interpretacji</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798270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Ryzyka związane z finansowaniem </a:t>
            </a:r>
            <a:r>
              <a:rPr lang="pl-PL" sz="2800" b="1" dirty="0" err="1">
                <a:latin typeface="Arial" panose="020B0604020202020204" pitchFamily="34" charset="0"/>
                <a:cs typeface="Arial" panose="020B0604020202020204" pitchFamily="34" charset="0"/>
              </a:rPr>
              <a:t>Vat-u</a:t>
            </a:r>
            <a:endParaRPr lang="pl-PL" sz="2800" b="1" dirty="0">
              <a:latin typeface="Arial" panose="020B0604020202020204" pitchFamily="34" charset="0"/>
              <a:cs typeface="Arial" panose="020B0604020202020204" pitchFamily="34" charset="0"/>
            </a:endParaRP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dirty="0">
                <a:latin typeface="Arial" panose="020B0604020202020204" pitchFamily="34" charset="0"/>
                <a:cs typeface="Arial" panose="020B0604020202020204" pitchFamily="34" charset="0"/>
              </a:rPr>
              <a:t>4. </a:t>
            </a:r>
            <a:r>
              <a:rPr lang="pl-PL" altLang="pl-PL" sz="2800" b="1" dirty="0">
                <a:latin typeface="Arial" panose="020B0604020202020204" pitchFamily="34" charset="0"/>
                <a:cs typeface="Arial" panose="020B0604020202020204" pitchFamily="34" charset="0"/>
              </a:rPr>
              <a:t>Orzecznictwo sądowe</a:t>
            </a:r>
          </a:p>
          <a:p>
            <a:pPr marL="0" indent="0">
              <a:buFontTx/>
              <a:buNone/>
            </a:pPr>
            <a:r>
              <a:rPr lang="pl-PL" altLang="pl-PL" sz="2800" dirty="0">
                <a:latin typeface="Arial" panose="020B0604020202020204" pitchFamily="34" charset="0"/>
                <a:cs typeface="Arial" panose="020B0604020202020204" pitchFamily="34" charset="0"/>
              </a:rPr>
              <a:t>Ustawa z 30 sierpnia 2002 r. Prawo o postępowaniu przed sądami administracyjnymi </a:t>
            </a:r>
          </a:p>
          <a:p>
            <a:pPr marL="0" indent="0">
              <a:buFontTx/>
              <a:buNone/>
            </a:pPr>
            <a:r>
              <a:rPr lang="pl-PL" altLang="pl-PL" sz="2800" dirty="0">
                <a:latin typeface="Arial" panose="020B0604020202020204" pitchFamily="34" charset="0"/>
                <a:cs typeface="Arial" panose="020B0604020202020204" pitchFamily="34" charset="0"/>
              </a:rPr>
              <a:t>Art. 170. </a:t>
            </a:r>
          </a:p>
          <a:p>
            <a:pPr marL="0" indent="0">
              <a:buFontTx/>
              <a:buNone/>
            </a:pPr>
            <a:r>
              <a:rPr lang="pl-PL" altLang="pl-PL" sz="2800" i="1" dirty="0">
                <a:latin typeface="Arial" panose="020B0604020202020204" pitchFamily="34" charset="0"/>
                <a:cs typeface="Arial" panose="020B0604020202020204" pitchFamily="34" charset="0"/>
              </a:rPr>
              <a:t>Orzeczenie prawomocne wiąże nie tylko strony i sąd, który je wydał, lecz również inne sądy i inne organy państwowe.</a:t>
            </a:r>
            <a:endParaRPr lang="pl-PL" altLang="pl-PL" sz="1800" dirty="0">
              <a:latin typeface="Arial" panose="020B0604020202020204" pitchFamily="34" charset="0"/>
              <a:cs typeface="Arial" panose="020B0604020202020204" pitchFamily="34" charset="0"/>
            </a:endParaRP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848362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Ryzyka związane z finansowaniem </a:t>
            </a:r>
            <a:r>
              <a:rPr lang="pl-PL" sz="2800" b="1" dirty="0" err="1">
                <a:latin typeface="Arial" panose="020B0604020202020204" pitchFamily="34" charset="0"/>
                <a:cs typeface="Arial" panose="020B0604020202020204" pitchFamily="34" charset="0"/>
              </a:rPr>
              <a:t>Vat-u</a:t>
            </a:r>
            <a:endParaRPr lang="pl-PL" sz="2800" b="1" dirty="0">
              <a:latin typeface="Arial" panose="020B0604020202020204" pitchFamily="34" charset="0"/>
              <a:cs typeface="Arial" panose="020B0604020202020204" pitchFamily="34" charset="0"/>
            </a:endParaRP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altLang="pl-PL" sz="2800" dirty="0">
                <a:latin typeface="Arial" panose="020B0604020202020204" pitchFamily="34" charset="0"/>
                <a:cs typeface="Arial" panose="020B0604020202020204" pitchFamily="34" charset="0"/>
              </a:rPr>
              <a:t> </a:t>
            </a:r>
            <a:r>
              <a:rPr lang="pl-PL" altLang="pl-PL" sz="2800" b="1" dirty="0">
                <a:latin typeface="Arial" panose="020B0604020202020204" pitchFamily="34" charset="0"/>
                <a:cs typeface="Arial" panose="020B0604020202020204" pitchFamily="34" charset="0"/>
              </a:rPr>
              <a:t>Orzeczenie z 25 lutego 2014 r. (NSA sygn. akt II FSK 211/12) </a:t>
            </a:r>
            <a:r>
              <a:rPr lang="pl-PL" altLang="pl-PL" sz="2800" dirty="0">
                <a:latin typeface="Arial" panose="020B0604020202020204" pitchFamily="34" charset="0"/>
                <a:cs typeface="Arial" panose="020B0604020202020204" pitchFamily="34" charset="0"/>
              </a:rPr>
              <a:t>- dożywotnik </a:t>
            </a:r>
            <a:r>
              <a:rPr lang="pl-PL" altLang="pl-PL" sz="2800" b="1" dirty="0">
                <a:latin typeface="Arial" panose="020B0604020202020204" pitchFamily="34" charset="0"/>
                <a:cs typeface="Arial" panose="020B0604020202020204" pitchFamily="34" charset="0"/>
              </a:rPr>
              <a:t>nie musi płacić podatku</a:t>
            </a:r>
            <a:r>
              <a:rPr lang="pl-PL" altLang="pl-PL" sz="2800" dirty="0">
                <a:latin typeface="Arial" panose="020B0604020202020204" pitchFamily="34" charset="0"/>
                <a:cs typeface="Arial" panose="020B0604020202020204" pitchFamily="34" charset="0"/>
              </a:rPr>
              <a:t>, bo żadne przepisy podatkowe nie określają, w jaki sposób miałby ustalić wartość otrzymanych świadczeń. </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46122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Ryzyka związane z finansowaniem </a:t>
            </a:r>
            <a:r>
              <a:rPr lang="pl-PL" sz="2800" b="1" dirty="0" err="1">
                <a:latin typeface="Arial" panose="020B0604020202020204" pitchFamily="34" charset="0"/>
                <a:cs typeface="Arial" panose="020B0604020202020204" pitchFamily="34" charset="0"/>
              </a:rPr>
              <a:t>Vat-u</a:t>
            </a:r>
            <a:endParaRPr lang="pl-PL" sz="2800" b="1" dirty="0">
              <a:latin typeface="Arial" panose="020B0604020202020204" pitchFamily="34" charset="0"/>
              <a:cs typeface="Arial" panose="020B0604020202020204" pitchFamily="34" charset="0"/>
            </a:endParaRP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a:lnSpc>
                <a:spcPct val="80000"/>
              </a:lnSpc>
              <a:buNone/>
            </a:pPr>
            <a:endParaRPr lang="pl-PL" altLang="pl-PL" sz="2800" dirty="0">
              <a:latin typeface="Arial" panose="020B0604020202020204" pitchFamily="34" charset="0"/>
              <a:cs typeface="Arial" panose="020B0604020202020204" pitchFamily="34" charset="0"/>
            </a:endParaRPr>
          </a:p>
          <a:p>
            <a:pPr>
              <a:lnSpc>
                <a:spcPct val="80000"/>
              </a:lnSpc>
              <a:buNone/>
            </a:pPr>
            <a:r>
              <a:rPr lang="pl-PL" altLang="pl-PL" sz="2800" dirty="0">
                <a:latin typeface="Arial" panose="020B0604020202020204" pitchFamily="34" charset="0"/>
                <a:cs typeface="Arial" panose="020B0604020202020204" pitchFamily="34" charset="0"/>
              </a:rPr>
              <a:t>    </a:t>
            </a:r>
            <a:r>
              <a:rPr lang="pl-PL" altLang="pl-PL" sz="2800" b="1" dirty="0">
                <a:latin typeface="Arial" panose="020B0604020202020204" pitchFamily="34" charset="0"/>
                <a:cs typeface="Arial" panose="020B0604020202020204" pitchFamily="34" charset="0"/>
              </a:rPr>
              <a:t>Orzeczenie z 4 marca 2014 r. (NSA sygn. akt II FSK 749/12) </a:t>
            </a:r>
            <a:r>
              <a:rPr lang="pl-PL" altLang="pl-PL" sz="2800" dirty="0">
                <a:latin typeface="Arial" panose="020B0604020202020204" pitchFamily="34" charset="0"/>
                <a:cs typeface="Arial" panose="020B0604020202020204" pitchFamily="34" charset="0"/>
              </a:rPr>
              <a:t>dożywotnik jest w stanie wyliczyć sobie przychód. Ma więc zapłacić podatek</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60345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dirty="0"/>
              <a:t> </a:t>
            </a:r>
            <a:r>
              <a:rPr lang="pl-PL" sz="2800" b="1" dirty="0">
                <a:latin typeface="Arial" panose="020B0604020202020204" pitchFamily="34" charset="0"/>
                <a:cs typeface="Arial" panose="020B0604020202020204" pitchFamily="34" charset="0"/>
              </a:rPr>
              <a:t>Dokumentacja </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514350" lvl="0" indent="-514350">
              <a:buFont typeface="+mj-lt"/>
              <a:buAutoNum type="arabicPeriod"/>
            </a:pPr>
            <a:r>
              <a:rPr lang="pl-PL" sz="2800"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xmlns="" val="tx"/>
                    </a:ext>
                  </a:extLst>
                </a:hlinkClick>
              </a:rPr>
              <a:t>Faktury</a:t>
            </a:r>
            <a:r>
              <a:rPr lang="pl-PL" sz="2800" dirty="0">
                <a:latin typeface="Arial" panose="020B0604020202020204" pitchFamily="34" charset="0"/>
                <a:cs typeface="Arial" panose="020B0604020202020204" pitchFamily="34" charset="0"/>
              </a:rPr>
              <a:t> – dowód księgowy, poprawność wystawiania</a:t>
            </a:r>
          </a:p>
          <a:p>
            <a:pPr marL="514350" lvl="0" indent="-514350">
              <a:buFont typeface="+mj-lt"/>
              <a:buAutoNum type="arabicPeriod"/>
            </a:pPr>
            <a:r>
              <a:rPr lang="pl-PL" sz="2800" u="sng" dirty="0">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Ewidencje </a:t>
            </a:r>
            <a:r>
              <a:rPr lang="pl-PL" sz="2800" u="sng" dirty="0">
                <a:latin typeface="Arial" panose="020B0604020202020204" pitchFamily="34" charset="0"/>
                <a:cs typeface="Arial" panose="020B0604020202020204" pitchFamily="34" charset="0"/>
              </a:rPr>
              <a:t>– </a:t>
            </a:r>
            <a:r>
              <a:rPr lang="pl-PL" sz="2800" dirty="0">
                <a:latin typeface="Arial" panose="020B0604020202020204" pitchFamily="34" charset="0"/>
                <a:cs typeface="Arial" panose="020B0604020202020204" pitchFamily="34" charset="0"/>
              </a:rPr>
              <a:t>rejestry zakupu, Jednolity Plik Kontrolny</a:t>
            </a:r>
          </a:p>
          <a:p>
            <a:pPr marL="514350" lvl="0" indent="-514350">
              <a:buFont typeface="+mj-lt"/>
              <a:buAutoNum type="arabicPeriod"/>
            </a:pPr>
            <a:r>
              <a:rPr lang="pl-PL" sz="2800" u="sng" dirty="0">
                <a:latin typeface="Arial" panose="020B0604020202020204" pitchFamily="34" charset="0"/>
                <a:cs typeface="Arial" panose="020B0604020202020204" pitchFamily="34" charset="0"/>
              </a:rPr>
              <a:t>Deklaracje VAT </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32841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dirty="0"/>
              <a:t> </a:t>
            </a:r>
            <a:r>
              <a:rPr lang="pl-PL" sz="2800" b="1" dirty="0">
                <a:latin typeface="Arial" panose="020B0604020202020204" pitchFamily="34" charset="0"/>
                <a:cs typeface="Arial" panose="020B0604020202020204" pitchFamily="34" charset="0"/>
              </a:rPr>
              <a:t>Wnioski i oświadczenia</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indent="0">
              <a:buNone/>
            </a:pPr>
            <a:r>
              <a:rPr lang="pl-PL" sz="2800" b="1" dirty="0">
                <a:latin typeface="Arial" panose="020B0604020202020204" pitchFamily="34" charset="0"/>
                <a:cs typeface="Arial" panose="020B0604020202020204" pitchFamily="34" charset="0"/>
              </a:rPr>
              <a:t>Wniosek o dofinansowanie</a:t>
            </a:r>
          </a:p>
          <a:p>
            <a:pPr marL="0" indent="0">
              <a:buNone/>
            </a:pPr>
            <a:r>
              <a:rPr lang="pl-PL" sz="2800" dirty="0">
                <a:latin typeface="Arial" panose="020B0604020202020204" pitchFamily="34" charset="0"/>
                <a:cs typeface="Arial" panose="020B0604020202020204" pitchFamily="34" charset="0"/>
              </a:rPr>
              <a:t>Oświadczenie o kwalifikowalności podatku VAT</a:t>
            </a:r>
          </a:p>
          <a:p>
            <a:pPr marL="0" indent="0">
              <a:buNone/>
            </a:pPr>
            <a:r>
              <a:rPr lang="pl-PL" sz="2800" b="1" dirty="0">
                <a:latin typeface="Arial" panose="020B0604020202020204" pitchFamily="34" charset="0"/>
                <a:cs typeface="Arial" panose="020B0604020202020204" pitchFamily="34" charset="0"/>
              </a:rPr>
              <a:t>Wnioski o płatność pośrednią</a:t>
            </a:r>
          </a:p>
          <a:p>
            <a:pPr marL="0" indent="0">
              <a:buNone/>
            </a:pPr>
            <a:r>
              <a:rPr lang="pl-PL" sz="2800" dirty="0">
                <a:latin typeface="Arial" panose="020B0604020202020204" pitchFamily="34" charset="0"/>
                <a:cs typeface="Arial" panose="020B0604020202020204" pitchFamily="34" charset="0"/>
              </a:rPr>
              <a:t>Aktualizacja oświadczenia</a:t>
            </a:r>
          </a:p>
          <a:p>
            <a:pPr marL="0" indent="0">
              <a:buNone/>
            </a:pPr>
            <a:r>
              <a:rPr lang="pl-PL" sz="2800" b="1" dirty="0">
                <a:latin typeface="Arial" panose="020B0604020202020204" pitchFamily="34" charset="0"/>
                <a:cs typeface="Arial" panose="020B0604020202020204" pitchFamily="34" charset="0"/>
              </a:rPr>
              <a:t>Wniosek o płatność końcową</a:t>
            </a:r>
          </a:p>
          <a:p>
            <a:pPr marL="0" indent="0">
              <a:buNone/>
            </a:pPr>
            <a:r>
              <a:rPr lang="pl-PL" sz="2800" dirty="0">
                <a:latin typeface="Arial" panose="020B0604020202020204" pitchFamily="34" charset="0"/>
                <a:cs typeface="Arial" panose="020B0604020202020204" pitchFamily="34" charset="0"/>
              </a:rPr>
              <a:t>Aktualizacja oświadczenia</a:t>
            </a:r>
          </a:p>
          <a:p>
            <a:pPr marL="0" indent="0">
              <a:buNone/>
            </a:pPr>
            <a:endParaRPr lang="pl-PL"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09299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pPr lvl="0"/>
            <a:r>
              <a:rPr lang="pl-PL" sz="2800" b="1" dirty="0">
                <a:latin typeface="Arial" panose="020B0604020202020204" pitchFamily="34" charset="0"/>
                <a:cs typeface="Arial" panose="020B0604020202020204" pitchFamily="34" charset="0"/>
              </a:rPr>
              <a:t>Przykłady</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marL="0" lvl="0" indent="0">
              <a:buNone/>
            </a:pPr>
            <a:r>
              <a:rPr lang="pl-PL" sz="2800" b="1" dirty="0">
                <a:latin typeface="Arial" panose="020B0604020202020204" pitchFamily="34" charset="0"/>
                <a:cs typeface="Arial" panose="020B0604020202020204" pitchFamily="34" charset="0"/>
              </a:rPr>
              <a:t>Przykłady:</a:t>
            </a:r>
            <a:endParaRPr lang="pl-PL" sz="2800" dirty="0">
              <a:latin typeface="Arial" panose="020B0604020202020204" pitchFamily="34" charset="0"/>
              <a:cs typeface="Arial" panose="020B0604020202020204" pitchFamily="34" charset="0"/>
            </a:endParaRPr>
          </a:p>
          <a:p>
            <a:r>
              <a:rPr lang="pl-PL" sz="2800" dirty="0">
                <a:latin typeface="Arial" panose="020B0604020202020204" pitchFamily="34" charset="0"/>
                <a:cs typeface="Arial" panose="020B0604020202020204" pitchFamily="34" charset="0"/>
              </a:rPr>
              <a:t>VAT w projektach współfinansowanych z EFS;</a:t>
            </a:r>
          </a:p>
          <a:p>
            <a:r>
              <a:rPr lang="pl-PL" sz="2800" dirty="0">
                <a:latin typeface="Arial" panose="020B0604020202020204" pitchFamily="34" charset="0"/>
                <a:cs typeface="Arial" panose="020B0604020202020204" pitchFamily="34" charset="0"/>
              </a:rPr>
              <a:t>VAT w projektach współfinasowanych z EFRR. </a:t>
            </a:r>
          </a:p>
          <a:p>
            <a:endParaRPr lang="pl-PL" sz="2800" dirty="0">
              <a:latin typeface="Arial" panose="020B0604020202020204" pitchFamily="34" charset="0"/>
              <a:cs typeface="Arial" panose="020B0604020202020204" pitchFamily="34" charset="0"/>
            </a:endParaRPr>
          </a:p>
          <a:p>
            <a:pPr marL="0" indent="0">
              <a:buNone/>
            </a:pPr>
            <a:r>
              <a:rPr lang="pl-PL" sz="2800">
                <a:latin typeface="Arial" panose="020B0604020202020204" pitchFamily="34" charset="0"/>
                <a:cs typeface="Arial" panose="020B0604020202020204" pitchFamily="34" charset="0"/>
              </a:rPr>
              <a:t>Załączniki </a:t>
            </a:r>
            <a:r>
              <a:rPr lang="pl-PL" sz="2800" dirty="0">
                <a:latin typeface="Arial" panose="020B0604020202020204" pitchFamily="34" charset="0"/>
                <a:cs typeface="Arial" panose="020B0604020202020204" pitchFamily="34" charset="0"/>
              </a:rPr>
              <a:t>do prezentacji</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546667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Źródła - Podstawy prawne</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1917274"/>
            <a:ext cx="8229600" cy="4208889"/>
          </a:xfrm>
        </p:spPr>
        <p:txBody>
          <a:bodyPr>
            <a:normAutofit/>
          </a:bodyPr>
          <a:lstStyle/>
          <a:p>
            <a:pPr marL="0" indent="0">
              <a:buNone/>
            </a:pPr>
            <a:r>
              <a:rPr lang="pl-PL" altLang="pl-PL" sz="2800" b="1" dirty="0">
                <a:latin typeface="Arial" panose="020B0604020202020204" pitchFamily="34" charset="0"/>
                <a:cs typeface="Arial" panose="020B0604020202020204" pitchFamily="34" charset="0"/>
              </a:rPr>
              <a:t>DYREKTYWA 2006/112/WE RADY z dnia </a:t>
            </a:r>
            <a:br>
              <a:rPr lang="pl-PL" altLang="pl-PL" sz="2800" b="1" dirty="0">
                <a:latin typeface="Arial" panose="020B0604020202020204" pitchFamily="34" charset="0"/>
                <a:cs typeface="Arial" panose="020B0604020202020204" pitchFamily="34" charset="0"/>
              </a:rPr>
            </a:br>
            <a:r>
              <a:rPr lang="pl-PL" altLang="pl-PL" sz="2800" b="1" dirty="0">
                <a:latin typeface="Arial" panose="020B0604020202020204" pitchFamily="34" charset="0"/>
                <a:cs typeface="Arial" panose="020B0604020202020204" pitchFamily="34" charset="0"/>
              </a:rPr>
              <a:t>28 listopada 2006 r. w sprawie wspólnego systemu podatku od wartości dodanej</a:t>
            </a:r>
          </a:p>
          <a:p>
            <a:pPr marL="0" indent="0">
              <a:buNone/>
            </a:pPr>
            <a:endParaRPr lang="pl-PL" altLang="pl-PL" sz="2800" b="1" dirty="0">
              <a:latin typeface="Arial" panose="020B0604020202020204" pitchFamily="34" charset="0"/>
              <a:cs typeface="Arial" panose="020B0604020202020204" pitchFamily="34" charset="0"/>
            </a:endParaRPr>
          </a:p>
          <a:p>
            <a:pPr marL="0" indent="0">
              <a:buNone/>
            </a:pPr>
            <a:r>
              <a:rPr lang="pl-PL" altLang="pl-PL" sz="2800" b="1" dirty="0">
                <a:latin typeface="Arial" panose="020B0604020202020204" pitchFamily="34" charset="0"/>
                <a:cs typeface="Arial" panose="020B0604020202020204" pitchFamily="34" charset="0"/>
              </a:rPr>
              <a:t>Ustawa z dnia 11 marca 2004 r. o podatku od towarów i usług</a:t>
            </a:r>
          </a:p>
          <a:p>
            <a:pPr marL="0" indent="0">
              <a:buNone/>
            </a:pPr>
            <a:endParaRPr lang="pl-PL" altLang="pl-PL" sz="2800" b="1" dirty="0"/>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2420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Źródła - Podstawy prawne  c.d.</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276872"/>
            <a:ext cx="8229600" cy="3849291"/>
          </a:xfrm>
        </p:spPr>
        <p:txBody>
          <a:bodyPr>
            <a:normAutofit/>
          </a:bodyPr>
          <a:lstStyle/>
          <a:p>
            <a:pPr marL="0" indent="0">
              <a:buNone/>
            </a:pPr>
            <a:r>
              <a:rPr lang="pl-PL" sz="2800" b="1" dirty="0">
                <a:latin typeface="Arial" panose="020B0604020202020204" pitchFamily="34" charset="0"/>
                <a:cs typeface="Arial" panose="020B0604020202020204" pitchFamily="34" charset="0"/>
              </a:rPr>
              <a:t>Wytyczne w zakresie kwalifikowalności wydatków w ramach Europejskiego Funduszu Rozwoju Regionalnego, Europejskiego Funduszu Społecznego oraz Funduszu Spójności na lata 2014-2020 </a:t>
            </a:r>
            <a:endParaRPr lang="pl-PL" altLang="pl-PL" sz="2800" b="1" dirty="0">
              <a:latin typeface="Arial" panose="020B0604020202020204" pitchFamily="34" charset="0"/>
              <a:cs typeface="Arial" panose="020B0604020202020204" pitchFamily="34" charset="0"/>
            </a:endParaRP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449990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Zakres opodatkowania</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098297"/>
            <a:ext cx="8229600" cy="4027866"/>
          </a:xfrm>
        </p:spPr>
        <p:txBody>
          <a:bodyPr>
            <a:normAutofit/>
          </a:bodyPr>
          <a:lstStyle/>
          <a:p>
            <a:pPr algn="just">
              <a:buFontTx/>
              <a:buNone/>
            </a:pPr>
            <a:r>
              <a:rPr lang="pl-PL" altLang="pl-PL" sz="2800" dirty="0">
                <a:latin typeface="Arial" panose="020B0604020202020204" pitchFamily="34" charset="0"/>
                <a:cs typeface="Arial" panose="020B0604020202020204" pitchFamily="34" charset="0"/>
              </a:rPr>
              <a:t>Przesłanki umożliwiające odliczenie podatku VAT:</a:t>
            </a:r>
          </a:p>
          <a:p>
            <a:pPr algn="just">
              <a:buFontTx/>
              <a:buNone/>
            </a:pPr>
            <a:endParaRPr lang="pl-PL" altLang="pl-PL" sz="2800" dirty="0">
              <a:latin typeface="Arial" panose="020B0604020202020204" pitchFamily="34" charset="0"/>
              <a:cs typeface="Arial" panose="020B0604020202020204" pitchFamily="34" charset="0"/>
            </a:endParaRPr>
          </a:p>
          <a:p>
            <a:pPr marL="457200" indent="-457200" algn="just">
              <a:buFontTx/>
              <a:buAutoNum type="arabicPeriod"/>
            </a:pPr>
            <a:r>
              <a:rPr lang="pl-PL" altLang="pl-PL" sz="2800" dirty="0">
                <a:latin typeface="Arial" panose="020B0604020202020204" pitchFamily="34" charset="0"/>
                <a:cs typeface="Arial" panose="020B0604020202020204" pitchFamily="34" charset="0"/>
              </a:rPr>
              <a:t>Podmiot jest zarejestrowanym czynnym podatnikiem VAT</a:t>
            </a:r>
          </a:p>
          <a:p>
            <a:pPr marL="457200" indent="-457200" algn="just">
              <a:buFontTx/>
              <a:buAutoNum type="arabicPeriod"/>
            </a:pPr>
            <a:r>
              <a:rPr lang="pl-PL" altLang="pl-PL" sz="2800" dirty="0">
                <a:latin typeface="Arial" panose="020B0604020202020204" pitchFamily="34" charset="0"/>
                <a:cs typeface="Arial" panose="020B0604020202020204" pitchFamily="34" charset="0"/>
              </a:rPr>
              <a:t>Występuje związek zakupów z czynnościami opodatkowanymi</a:t>
            </a: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92099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Zakres opodatkowania</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1800695"/>
            <a:ext cx="8229600" cy="4325468"/>
          </a:xfrm>
        </p:spPr>
        <p:txBody>
          <a:bodyPr>
            <a:normAutofit/>
          </a:bodyPr>
          <a:lstStyle/>
          <a:p>
            <a:pPr algn="just">
              <a:buFontTx/>
              <a:buNone/>
            </a:pPr>
            <a:r>
              <a:rPr lang="pl-PL" altLang="pl-PL" sz="2800" b="1" dirty="0">
                <a:latin typeface="Arial" panose="020B0604020202020204" pitchFamily="34" charset="0"/>
                <a:cs typeface="Arial" panose="020B0604020202020204" pitchFamily="34" charset="0"/>
              </a:rPr>
              <a:t>Zasada natychmiastowości odliczenia</a:t>
            </a:r>
          </a:p>
          <a:p>
            <a:pPr marL="0" indent="0">
              <a:buNone/>
            </a:pPr>
            <a:r>
              <a:rPr lang="pl-PL" sz="2800" i="1" dirty="0">
                <a:latin typeface="Arial" panose="020B0604020202020204" pitchFamily="34" charset="0"/>
                <a:cs typeface="Arial" panose="020B0604020202020204" pitchFamily="34" charset="0"/>
              </a:rPr>
              <a:t>W celu natychmiastowego oraz pełnego odliczenia wystarcza występowanie zamiaru samodzielnego wykonywania działalności gospodarczej za pomocą danego dobra inwestycyjnego</a:t>
            </a:r>
          </a:p>
          <a:p>
            <a:pPr marL="0" indent="0">
              <a:buNone/>
            </a:pPr>
            <a:endParaRPr lang="pl-PL" sz="2800" i="1" dirty="0">
              <a:latin typeface="Arial" panose="020B0604020202020204" pitchFamily="34" charset="0"/>
              <a:cs typeface="Arial" panose="020B0604020202020204" pitchFamily="34" charset="0"/>
            </a:endParaRPr>
          </a:p>
          <a:p>
            <a:pPr marL="0" indent="0">
              <a:buNone/>
            </a:pPr>
            <a:r>
              <a:rPr lang="pl-PL" sz="2800" dirty="0">
                <a:latin typeface="Arial" panose="020B0604020202020204" pitchFamily="34" charset="0"/>
                <a:cs typeface="Arial" panose="020B0604020202020204" pitchFamily="34" charset="0"/>
              </a:rPr>
              <a:t>Orzeczenie TSUE - </a:t>
            </a:r>
            <a:r>
              <a:rPr lang="pl-PL" sz="2800" b="1" dirty="0">
                <a:latin typeface="Arial" panose="020B0604020202020204" pitchFamily="34" charset="0"/>
                <a:cs typeface="Arial" panose="020B0604020202020204" pitchFamily="34" charset="0"/>
              </a:rPr>
              <a:t>Sprawa C‑140/17</a:t>
            </a:r>
            <a:endParaRPr lang="pl-PL" sz="2800" dirty="0">
              <a:latin typeface="Arial" panose="020B0604020202020204" pitchFamily="34" charset="0"/>
              <a:cs typeface="Arial" panose="020B0604020202020204" pitchFamily="34" charset="0"/>
            </a:endParaRP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86805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328" y="178598"/>
            <a:ext cx="1748857" cy="1536642"/>
          </a:xfrm>
          <a:prstGeom prst="rect">
            <a:avLst/>
          </a:prstGeom>
        </p:spPr>
      </p:pic>
      <p:sp>
        <p:nvSpPr>
          <p:cNvPr id="6" name="Prostokąt 5"/>
          <p:cNvSpPr/>
          <p:nvPr/>
        </p:nvSpPr>
        <p:spPr>
          <a:xfrm>
            <a:off x="2309571" y="476672"/>
            <a:ext cx="5060219" cy="954107"/>
          </a:xfrm>
          <a:prstGeom prst="rect">
            <a:avLst/>
          </a:prstGeom>
        </p:spPr>
        <p:txBody>
          <a:bodyPr wrap="square">
            <a:spAutoFit/>
          </a:bodyPr>
          <a:lstStyle/>
          <a:p>
            <a:r>
              <a:rPr lang="pl-PL" sz="2800" b="1" dirty="0">
                <a:solidFill>
                  <a:srgbClr val="002060"/>
                </a:solidFill>
                <a:latin typeface="Century Gothic" panose="020B0502020202020204" pitchFamily="34" charset="0"/>
                <a:cs typeface="Arial" pitchFamily="34" charset="0"/>
              </a:rPr>
              <a:t/>
            </a:r>
            <a:br>
              <a:rPr lang="pl-PL" sz="2800" b="1" dirty="0">
                <a:solidFill>
                  <a:srgbClr val="002060"/>
                </a:solidFill>
                <a:latin typeface="Century Gothic" panose="020B0502020202020204" pitchFamily="34" charset="0"/>
                <a:cs typeface="Arial" pitchFamily="34" charset="0"/>
              </a:rPr>
            </a:br>
            <a:endParaRPr lang="pl-PL" sz="2800" dirty="0">
              <a:latin typeface="Century Gothic" panose="020B0502020202020204" pitchFamily="34" charset="0"/>
            </a:endParaRPr>
          </a:p>
        </p:txBody>
      </p:sp>
      <p:pic>
        <p:nvPicPr>
          <p:cNvPr id="3" name="Obraz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128" y="5301208"/>
            <a:ext cx="7380312" cy="1476062"/>
          </a:xfrm>
          <a:prstGeom prst="rect">
            <a:avLst/>
          </a:prstGeom>
        </p:spPr>
      </p:pic>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040" y="5684265"/>
            <a:ext cx="6048000" cy="697063"/>
          </a:xfrm>
          <a:prstGeom prst="rect">
            <a:avLst/>
          </a:prstGeom>
        </p:spPr>
      </p:pic>
      <p:sp>
        <p:nvSpPr>
          <p:cNvPr id="12" name="Tytuł 11">
            <a:extLst>
              <a:ext uri="{FF2B5EF4-FFF2-40B4-BE49-F238E27FC236}">
                <a16:creationId xmlns:a16="http://schemas.microsoft.com/office/drawing/2014/main" id="{6149DF4C-87B8-4FC8-BABC-E1DA6B48BD53}"/>
              </a:ext>
            </a:extLst>
          </p:cNvPr>
          <p:cNvSpPr>
            <a:spLocks noGrp="1"/>
          </p:cNvSpPr>
          <p:nvPr>
            <p:ph type="title"/>
          </p:nvPr>
        </p:nvSpPr>
        <p:spPr>
          <a:xfrm>
            <a:off x="457200" y="274638"/>
            <a:ext cx="8229600" cy="1143000"/>
          </a:xfrm>
        </p:spPr>
        <p:txBody>
          <a:bodyPr>
            <a:normAutofit/>
          </a:bodyPr>
          <a:lstStyle/>
          <a:p>
            <a:r>
              <a:rPr lang="pl-PL" sz="2800" b="1" dirty="0">
                <a:latin typeface="Arial" panose="020B0604020202020204" pitchFamily="34" charset="0"/>
                <a:cs typeface="Arial" panose="020B0604020202020204" pitchFamily="34" charset="0"/>
              </a:rPr>
              <a:t>Zakres opodatkowania</a:t>
            </a:r>
          </a:p>
        </p:txBody>
      </p:sp>
      <p:sp>
        <p:nvSpPr>
          <p:cNvPr id="13" name="Symbol zastępczy zawartości 12">
            <a:extLst>
              <a:ext uri="{FF2B5EF4-FFF2-40B4-BE49-F238E27FC236}">
                <a16:creationId xmlns:a16="http://schemas.microsoft.com/office/drawing/2014/main" id="{0BDB578A-0C64-4B97-9FFD-B819827D6C23}"/>
              </a:ext>
            </a:extLst>
          </p:cNvPr>
          <p:cNvSpPr>
            <a:spLocks noGrp="1"/>
          </p:cNvSpPr>
          <p:nvPr>
            <p:ph idx="1"/>
          </p:nvPr>
        </p:nvSpPr>
        <p:spPr>
          <a:xfrm>
            <a:off x="457200" y="2276872"/>
            <a:ext cx="8229600" cy="3849291"/>
          </a:xfrm>
        </p:spPr>
        <p:txBody>
          <a:bodyPr>
            <a:normAutofit/>
          </a:bodyPr>
          <a:lstStyle/>
          <a:p>
            <a:pPr marL="0" indent="0" algn="just">
              <a:buFontTx/>
              <a:buNone/>
            </a:pPr>
            <a:r>
              <a:rPr lang="pl-PL" sz="2800" b="1" dirty="0">
                <a:latin typeface="Arial" panose="020B0604020202020204" pitchFamily="34" charset="0"/>
                <a:cs typeface="Arial" panose="020B0604020202020204" pitchFamily="34" charset="0"/>
              </a:rPr>
              <a:t>Wyrok TSUE z</a:t>
            </a:r>
            <a:r>
              <a:rPr lang="pl-PL" sz="2800" dirty="0">
                <a:latin typeface="Arial" panose="020B0604020202020204" pitchFamily="34" charset="0"/>
                <a:cs typeface="Arial" panose="020B0604020202020204" pitchFamily="34" charset="0"/>
              </a:rPr>
              <a:t> </a:t>
            </a:r>
            <a:r>
              <a:rPr lang="pl-PL" sz="2800" b="1" dirty="0">
                <a:latin typeface="Arial" panose="020B0604020202020204" pitchFamily="34" charset="0"/>
                <a:cs typeface="Arial" panose="020B0604020202020204" pitchFamily="34" charset="0"/>
              </a:rPr>
              <a:t>29.11.2012</a:t>
            </a:r>
            <a:r>
              <a:rPr lang="pl-PL" sz="2800" dirty="0">
                <a:latin typeface="Arial" panose="020B0604020202020204" pitchFamily="34" charset="0"/>
                <a:cs typeface="Arial" panose="020B0604020202020204" pitchFamily="34" charset="0"/>
              </a:rPr>
              <a:t> </a:t>
            </a:r>
            <a:r>
              <a:rPr lang="pl-PL" sz="2800" b="1" dirty="0">
                <a:latin typeface="Arial" panose="020B0604020202020204" pitchFamily="34" charset="0"/>
                <a:cs typeface="Arial" panose="020B0604020202020204" pitchFamily="34" charset="0"/>
              </a:rPr>
              <a:t>r. w</a:t>
            </a:r>
            <a:r>
              <a:rPr lang="pl-PL" sz="2800" dirty="0">
                <a:latin typeface="Arial" panose="020B0604020202020204" pitchFamily="34" charset="0"/>
                <a:cs typeface="Arial" panose="020B0604020202020204" pitchFamily="34" charset="0"/>
              </a:rPr>
              <a:t> </a:t>
            </a:r>
            <a:r>
              <a:rPr lang="pl-PL" sz="2800" b="1" dirty="0">
                <a:latin typeface="Arial" panose="020B0604020202020204" pitchFamily="34" charset="0"/>
                <a:cs typeface="Arial" panose="020B0604020202020204" pitchFamily="34" charset="0"/>
              </a:rPr>
              <a:t>sprawie C-257/11</a:t>
            </a:r>
          </a:p>
          <a:p>
            <a:pPr marL="0" indent="0">
              <a:buFontTx/>
              <a:buNone/>
            </a:pPr>
            <a:r>
              <a:rPr lang="pl-PL" sz="2800" i="1" dirty="0">
                <a:latin typeface="Arial" panose="020B0604020202020204" pitchFamily="34" charset="0"/>
                <a:cs typeface="Arial" panose="020B0604020202020204" pitchFamily="34" charset="0"/>
              </a:rPr>
              <a:t>(…) podmiot ponoszący wydatki inwestycyjne z zamiarem wykonywania działalności gospodarczej, należy uważać za podatnika, który </a:t>
            </a:r>
            <a:r>
              <a:rPr lang="pl-PL" sz="2800" b="1" i="1" dirty="0">
                <a:latin typeface="Arial" panose="020B0604020202020204" pitchFamily="34" charset="0"/>
                <a:cs typeface="Arial" panose="020B0604020202020204" pitchFamily="34" charset="0"/>
              </a:rPr>
              <a:t>ma prawo do natychmiastowego odliczenia podatku VAT</a:t>
            </a: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24069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4764</TotalTime>
  <Words>1923</Words>
  <Application>Microsoft Office PowerPoint</Application>
  <PresentationFormat>Pokaz na ekranie (4:3)</PresentationFormat>
  <Paragraphs>301</Paragraphs>
  <Slides>69</Slides>
  <Notes>0</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69</vt:i4>
      </vt:variant>
    </vt:vector>
  </HeadingPairs>
  <TitlesOfParts>
    <vt:vector size="75" baseType="lpstr">
      <vt:lpstr>Arial</vt:lpstr>
      <vt:lpstr>Calibri</vt:lpstr>
      <vt:lpstr>Century Gothic</vt:lpstr>
      <vt:lpstr>Times New Roman</vt:lpstr>
      <vt:lpstr>Motyw pakietu Office</vt:lpstr>
      <vt:lpstr>1_Motyw pakietu Office</vt:lpstr>
      <vt:lpstr>Prezentacja programu PowerPoint</vt:lpstr>
      <vt:lpstr>Spis treści</vt:lpstr>
      <vt:lpstr>Spis treści c.d.</vt:lpstr>
      <vt:lpstr>Zakres opodatkowania</vt:lpstr>
      <vt:lpstr>Zakres opodatkowania</vt:lpstr>
      <vt:lpstr>Zakres opodatkowania</vt:lpstr>
      <vt:lpstr>Zakres opodatkowania</vt:lpstr>
      <vt:lpstr>Zakres opodatkowania</vt:lpstr>
      <vt:lpstr>Zakres opodatkowania</vt:lpstr>
      <vt:lpstr>Czynności opodatkowane</vt:lpstr>
      <vt:lpstr>Czynności opodatkowane</vt:lpstr>
      <vt:lpstr>Czynności opodatkowane</vt:lpstr>
      <vt:lpstr>Czynności opodatkowane</vt:lpstr>
      <vt:lpstr>Czynności opodatkowane</vt:lpstr>
      <vt:lpstr>Czynności opodatkowane</vt:lpstr>
      <vt:lpstr>Opodatkowanie VAT dotacji</vt:lpstr>
      <vt:lpstr>Opodatkowanie VAT dotacji</vt:lpstr>
      <vt:lpstr>Podatnicy i płatnicy podatku VAT</vt:lpstr>
      <vt:lpstr>Podatnicy i płatnicy podatku VAT</vt:lpstr>
      <vt:lpstr>Podatnicy i płatnicy podatku VAT</vt:lpstr>
      <vt:lpstr>Wysokość opodatkowania </vt:lpstr>
      <vt:lpstr>Wysokość opodatkowania </vt:lpstr>
      <vt:lpstr>Wysokość opodatkowania </vt:lpstr>
      <vt:lpstr>Wysokość opodatkowania </vt:lpstr>
      <vt:lpstr>Wysokość opodatkowania </vt:lpstr>
      <vt:lpstr>Wysokość opodatkowania </vt:lpstr>
      <vt:lpstr>Wysokość opodatkowania </vt:lpstr>
      <vt:lpstr>Wysokość opodatkowania </vt:lpstr>
      <vt:lpstr>Wysokość opodatkowania </vt:lpstr>
      <vt:lpstr>Wysokość opodatkowania </vt:lpstr>
      <vt:lpstr>Wysokość opodatkowania </vt:lpstr>
      <vt:lpstr>Wysokość opodatkowania </vt:lpstr>
      <vt:lpstr>Odliczenie i zwrot podatku</vt:lpstr>
      <vt:lpstr>Odliczenie i zwrot podatku</vt:lpstr>
      <vt:lpstr>Odliczenie i zwrot podatku</vt:lpstr>
      <vt:lpstr>Odliczenie i zwrot podatku</vt:lpstr>
      <vt:lpstr>Odliczenie i zwrot podatku</vt:lpstr>
      <vt:lpstr>Odliczenie i zwrot podatku</vt:lpstr>
      <vt:lpstr>Odliczenie i zwrot podatku</vt:lpstr>
      <vt:lpstr>Odliczenie i zwrot podatku</vt:lpstr>
      <vt:lpstr>Odliczenie i zwrot podatku</vt:lpstr>
      <vt:lpstr>Odliczenie i zwrot podatku</vt:lpstr>
      <vt:lpstr>Odliczenie i zwrot podatku</vt:lpstr>
      <vt:lpstr>Odliczenie i zwrot podatku</vt:lpstr>
      <vt:lpstr>Odliczenie i zwrot podatku</vt:lpstr>
      <vt:lpstr>Odliczenie i zwrot podatku</vt:lpstr>
      <vt:lpstr>Odliczenie i zwrot podatku</vt:lpstr>
      <vt:lpstr>Odliczenie i zwrot podatku</vt:lpstr>
      <vt:lpstr>Kwalifikowalność VAT w projektach unijnych  </vt:lpstr>
      <vt:lpstr>Kwalifikowalność VAT w projektach unijnych</vt:lpstr>
      <vt:lpstr>Kwalifikowalność VAT w projektach unijnych</vt:lpstr>
      <vt:lpstr>Kwalifikowalność VAT w projektach unijnych</vt:lpstr>
      <vt:lpstr>Kwalifikowalność VAT w projektach unijnych</vt:lpstr>
      <vt:lpstr>Kwalifikowalność VAT w projektach unijnych</vt:lpstr>
      <vt:lpstr>Kwalifikowalność VAT w projektach unijnych</vt:lpstr>
      <vt:lpstr>Kwalifikowalność VAT w projektach unijnych</vt:lpstr>
      <vt:lpstr>Ryzyka związane z finansowaniem Vat-u</vt:lpstr>
      <vt:lpstr>Ryzyka związane z finansowaniem Vat-u</vt:lpstr>
      <vt:lpstr>Ryzyka związane z finansowaniem Vat-u</vt:lpstr>
      <vt:lpstr>Ryzyka związane z finansowaniem Vat-u</vt:lpstr>
      <vt:lpstr>Ryzyka związane z finansowaniem Vat-u</vt:lpstr>
      <vt:lpstr>Ryzyka związane z finansowaniem Vat-u</vt:lpstr>
      <vt:lpstr>Ryzyka związane z finansowaniem Vat-u</vt:lpstr>
      <vt:lpstr>Ryzyka związane z finansowaniem Vat-u</vt:lpstr>
      <vt:lpstr> Dokumentacja </vt:lpstr>
      <vt:lpstr> Wnioski i oświadczenia</vt:lpstr>
      <vt:lpstr>Przykłady</vt:lpstr>
      <vt:lpstr>Źródła - Podstawy prawne</vt:lpstr>
      <vt:lpstr>Źródła - Podstawy prawne  c.d.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Patrycja Kołomańska</dc:creator>
  <cp:lastModifiedBy>Michał Pociecha</cp:lastModifiedBy>
  <cp:revision>116</cp:revision>
  <dcterms:created xsi:type="dcterms:W3CDTF">2016-09-05T20:42:59Z</dcterms:created>
  <dcterms:modified xsi:type="dcterms:W3CDTF">2019-10-02T14:22:10Z</dcterms:modified>
</cp:coreProperties>
</file>