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28.xml" ContentType="application/vnd.openxmlformats-officedocument.presentationml.notesSlide+xml"/>
  <Override PartName="/ppt/notesSlides/notesSlide129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4"/>
  </p:notesMasterIdLst>
  <p:sldIdLst>
    <p:sldId id="383" r:id="rId2"/>
    <p:sldId id="560" r:id="rId3"/>
    <p:sldId id="1246" r:id="rId4"/>
    <p:sldId id="1281" r:id="rId5"/>
    <p:sldId id="1282" r:id="rId6"/>
    <p:sldId id="1283" r:id="rId7"/>
    <p:sldId id="1284" r:id="rId8"/>
    <p:sldId id="1285" r:id="rId9"/>
    <p:sldId id="1286" r:id="rId10"/>
    <p:sldId id="1287" r:id="rId11"/>
    <p:sldId id="1288" r:id="rId12"/>
    <p:sldId id="1289" r:id="rId13"/>
    <p:sldId id="1290" r:id="rId14"/>
    <p:sldId id="1291" r:id="rId15"/>
    <p:sldId id="1292" r:id="rId16"/>
    <p:sldId id="1293" r:id="rId17"/>
    <p:sldId id="1294" r:id="rId18"/>
    <p:sldId id="1295" r:id="rId19"/>
    <p:sldId id="1296" r:id="rId20"/>
    <p:sldId id="1297" r:id="rId21"/>
    <p:sldId id="1298" r:id="rId22"/>
    <p:sldId id="1299" r:id="rId23"/>
    <p:sldId id="1300" r:id="rId24"/>
    <p:sldId id="1305" r:id="rId25"/>
    <p:sldId id="1306" r:id="rId26"/>
    <p:sldId id="1301" r:id="rId27"/>
    <p:sldId id="1302" r:id="rId28"/>
    <p:sldId id="1303" r:id="rId29"/>
    <p:sldId id="1304" r:id="rId30"/>
    <p:sldId id="1307" r:id="rId31"/>
    <p:sldId id="1308" r:id="rId32"/>
    <p:sldId id="1310" r:id="rId33"/>
    <p:sldId id="1309" r:id="rId34"/>
    <p:sldId id="1312" r:id="rId35"/>
    <p:sldId id="1311" r:id="rId36"/>
    <p:sldId id="1313" r:id="rId37"/>
    <p:sldId id="1314" r:id="rId38"/>
    <p:sldId id="1315" r:id="rId39"/>
    <p:sldId id="1316" r:id="rId40"/>
    <p:sldId id="1317" r:id="rId41"/>
    <p:sldId id="1318" r:id="rId42"/>
    <p:sldId id="280" r:id="rId43"/>
    <p:sldId id="281" r:id="rId44"/>
    <p:sldId id="282" r:id="rId45"/>
    <p:sldId id="283" r:id="rId46"/>
    <p:sldId id="449" r:id="rId47"/>
    <p:sldId id="358" r:id="rId48"/>
    <p:sldId id="359" r:id="rId49"/>
    <p:sldId id="361" r:id="rId50"/>
    <p:sldId id="362" r:id="rId51"/>
    <p:sldId id="363" r:id="rId52"/>
    <p:sldId id="365" r:id="rId53"/>
    <p:sldId id="366" r:id="rId54"/>
    <p:sldId id="368" r:id="rId55"/>
    <p:sldId id="369" r:id="rId56"/>
    <p:sldId id="370" r:id="rId57"/>
    <p:sldId id="371" r:id="rId58"/>
    <p:sldId id="373" r:id="rId59"/>
    <p:sldId id="374" r:id="rId60"/>
    <p:sldId id="375" r:id="rId61"/>
    <p:sldId id="376" r:id="rId62"/>
    <p:sldId id="378" r:id="rId63"/>
    <p:sldId id="379" r:id="rId64"/>
    <p:sldId id="380" r:id="rId65"/>
    <p:sldId id="1319" r:id="rId66"/>
    <p:sldId id="1321" r:id="rId67"/>
    <p:sldId id="1322" r:id="rId68"/>
    <p:sldId id="1323" r:id="rId69"/>
    <p:sldId id="1324" r:id="rId70"/>
    <p:sldId id="1325" r:id="rId71"/>
    <p:sldId id="1326" r:id="rId72"/>
    <p:sldId id="1327" r:id="rId73"/>
    <p:sldId id="1328" r:id="rId74"/>
    <p:sldId id="1329" r:id="rId75"/>
    <p:sldId id="1330" r:id="rId76"/>
    <p:sldId id="1331" r:id="rId77"/>
    <p:sldId id="1382" r:id="rId78"/>
    <p:sldId id="811" r:id="rId79"/>
    <p:sldId id="1344" r:id="rId80"/>
    <p:sldId id="1345" r:id="rId81"/>
    <p:sldId id="1346" r:id="rId82"/>
    <p:sldId id="1347" r:id="rId83"/>
    <p:sldId id="1348" r:id="rId84"/>
    <p:sldId id="291" r:id="rId85"/>
    <p:sldId id="292" r:id="rId86"/>
    <p:sldId id="293" r:id="rId87"/>
    <p:sldId id="294" r:id="rId88"/>
    <p:sldId id="295" r:id="rId89"/>
    <p:sldId id="296" r:id="rId90"/>
    <p:sldId id="297" r:id="rId91"/>
    <p:sldId id="298" r:id="rId92"/>
    <p:sldId id="299" r:id="rId93"/>
    <p:sldId id="300" r:id="rId94"/>
    <p:sldId id="301" r:id="rId95"/>
    <p:sldId id="302" r:id="rId96"/>
    <p:sldId id="812" r:id="rId97"/>
    <p:sldId id="559" r:id="rId98"/>
    <p:sldId id="813" r:id="rId99"/>
    <p:sldId id="594" r:id="rId100"/>
    <p:sldId id="596" r:id="rId101"/>
    <p:sldId id="597" r:id="rId102"/>
    <p:sldId id="598" r:id="rId103"/>
    <p:sldId id="599" r:id="rId104"/>
    <p:sldId id="600" r:id="rId105"/>
    <p:sldId id="601" r:id="rId106"/>
    <p:sldId id="1259" r:id="rId107"/>
    <p:sldId id="1260" r:id="rId108"/>
    <p:sldId id="1261" r:id="rId109"/>
    <p:sldId id="1262" r:id="rId110"/>
    <p:sldId id="1263" r:id="rId111"/>
    <p:sldId id="1274" r:id="rId112"/>
    <p:sldId id="1275" r:id="rId113"/>
    <p:sldId id="1276" r:id="rId114"/>
    <p:sldId id="1277" r:id="rId115"/>
    <p:sldId id="1278" r:id="rId116"/>
    <p:sldId id="1280" r:id="rId117"/>
    <p:sldId id="1373" r:id="rId118"/>
    <p:sldId id="1368" r:id="rId119"/>
    <p:sldId id="1369" r:id="rId120"/>
    <p:sldId id="1370" r:id="rId121"/>
    <p:sldId id="1371" r:id="rId122"/>
    <p:sldId id="1372" r:id="rId123"/>
    <p:sldId id="1374" r:id="rId124"/>
    <p:sldId id="1375" r:id="rId125"/>
    <p:sldId id="1376" r:id="rId126"/>
    <p:sldId id="1377" r:id="rId127"/>
    <p:sldId id="1378" r:id="rId128"/>
    <p:sldId id="1379" r:id="rId129"/>
    <p:sldId id="1380" r:id="rId130"/>
    <p:sldId id="1381" r:id="rId131"/>
    <p:sldId id="1245" r:id="rId132"/>
    <p:sldId id="491" r:id="rId13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85" autoAdjust="0"/>
    <p:restoredTop sz="94660"/>
  </p:normalViewPr>
  <p:slideViewPr>
    <p:cSldViewPr>
      <p:cViewPr varScale="1">
        <p:scale>
          <a:sx n="73" d="100"/>
          <a:sy n="73" d="100"/>
        </p:scale>
        <p:origin x="184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notesMaster" Target="notesMasters/notesMaster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presProps" Target="pres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D0095-C3A4-4F81-85D3-4ACBA9C3ECCA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08F60-AD6D-4D23-A35F-62F5EA5A9E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268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72933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3969637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0494712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4128636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3221566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3550809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2852004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9497986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9387692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312592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9478952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6961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1287237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8294342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5288301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8877516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5218741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2363256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9450566"/>
      </p:ext>
    </p:extLst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5807482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3556631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8246856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233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2858314"/>
      </p:ext>
    </p:extLst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9120846"/>
      </p:ext>
    </p:extLst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3715833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4007832"/>
      </p:ext>
    </p:extLst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0622170"/>
      </p:ext>
    </p:extLst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972514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2926033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5085071"/>
      </p:ext>
    </p:extLst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1126268"/>
      </p:ext>
    </p:extLst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7104201"/>
      </p:ext>
    </p:extLst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581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6182803"/>
      </p:ext>
    </p:extLst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1980730"/>
      </p:ext>
    </p:extLst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03069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47532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2659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15366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7100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1252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9189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17383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57223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64933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33236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54961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10680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04886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99953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07592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26919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0010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735835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85614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573224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935984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824750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7082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484049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803793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959718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255965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419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735276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288726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377108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523759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694576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773213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690942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907804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459225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212437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4055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612745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782753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175394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921870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704032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413440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216047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837242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451557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65803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1104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6807724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246361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9271826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1670160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844812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8078955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1815815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1641964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4234573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606867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5569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0151219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3215372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7929128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4816473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2242003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7554816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1471382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1882725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005320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4461346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3594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0583967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2542096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4307838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6567396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248603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2291726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2148164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557005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266665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428729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0390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5464501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4398551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064700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698497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8722628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6444833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2376910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0295081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859482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2300169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5680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260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295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4094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891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574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326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0630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1894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  <p:grpSp>
        <p:nvGrpSpPr>
          <p:cNvPr id="5" name="Grupa 4"/>
          <p:cNvGrpSpPr/>
          <p:nvPr userDrawn="1"/>
        </p:nvGrpSpPr>
        <p:grpSpPr>
          <a:xfrm>
            <a:off x="990000" y="5614491"/>
            <a:ext cx="7164000" cy="1090605"/>
            <a:chOff x="990000" y="5407900"/>
            <a:chExt cx="7164000" cy="1090605"/>
          </a:xfrm>
        </p:grpSpPr>
        <p:sp>
          <p:nvSpPr>
            <p:cNvPr id="6" name="pole tekstowe 5"/>
            <p:cNvSpPr txBox="1"/>
            <p:nvPr/>
          </p:nvSpPr>
          <p:spPr>
            <a:xfrm>
              <a:off x="1621019" y="6221506"/>
              <a:ext cx="59019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200" dirty="0">
                  <a:latin typeface="+mj-lt"/>
                </a:rPr>
                <a:t>Projekt współfinansowany przez Unię Europejską z Europejskiego Funduszu Społecznego</a:t>
              </a:r>
            </a:p>
          </p:txBody>
        </p:sp>
        <p:pic>
          <p:nvPicPr>
            <p:cNvPr id="7" name="Obraz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0000" y="5407900"/>
              <a:ext cx="7164000" cy="8256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9704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431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083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89B95-F983-48B2-83A7-6E469A702E30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003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funduszeeuropejskie.gov.pl/" TargetMode="External"/><Relationship Id="rId4" Type="http://schemas.openxmlformats.org/officeDocument/2006/relationships/hyperlink" Target="http://www.power.gov.pl/" TargetMode="Externa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bazakonkurencyjnosci.funduszeeuropejskie.gov.pl/publication/chooseregisteroption" TargetMode="Externa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548680"/>
            <a:ext cx="1748857" cy="1536642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276756" y="2349461"/>
            <a:ext cx="6455613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28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Szczegółowe warunki i procedury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28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kwalifikowalności wydatków dla EFS</a:t>
            </a:r>
          </a:p>
          <a:p>
            <a:pPr marL="457200" lvl="0" indent="-45720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l-PL" altLang="pl-PL" sz="28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wybrane zagadnienia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altLang="pl-PL" sz="28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24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Trener: Małgorzata </a:t>
            </a:r>
            <a:r>
              <a:rPr lang="pl-PL" altLang="pl-PL" sz="2400" b="1" dirty="0" err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Rulińska</a:t>
            </a:r>
            <a:endParaRPr kumimoji="0" lang="pl-PL" altLang="pl-PL" sz="2800" b="1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24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Łódź, 23 września 2019 r.</a:t>
            </a:r>
            <a:endParaRPr kumimoji="0" lang="pl-PL" altLang="pl-PL" sz="2400" b="1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10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uczestników – warunki uczestnictwa w projekcie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Jeśli uczestnik/opiekun prawny odmówi podania danych wrażliwych można taką osobę zakwalifikować, ale udokumentować, że podjęto działania w celu pozyskania danych – wyjątek grupa docelowa charakteryzuje się przedmiotowymi cechami – wtedy uczestnik, który nie podał danych będzie niekwalifikowalny.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Garamond" panose="02020404030301010803" pitchFamily="18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82143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Stypendia stażowe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2060848"/>
            <a:ext cx="903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przypadku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osób z niepełnosprawnością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zaliczonych do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znacznego lub umiarkowanego stopnia niepełnosprawności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miesięczne stypendium przysługuje pod warunkiem, że miesięczna liczba godzin stażu wynosi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nie mniej niż 140 godzin miesięcznie.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36370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Stypendia stażowe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2060848"/>
            <a:ext cx="903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Kwota stypendium stażowego jest kwotą brutto nieuwzględniającą składek na ubezpieczenia społeczne płaconych w całości przez płatnika, tj. podmiot kierujący na staż.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44652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Stypendia stażowe a ZUS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-756592" y="1792775"/>
            <a:ext cx="9864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lvl="2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Stażyści pobierający stypendium stażowe w okresie odbywania stażu podlegają      obowiązkowo </a:t>
            </a:r>
            <a:r>
              <a:rPr lang="pl-PL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ubezpieczeniom emerytalnemu i rentowym, jeśli nie mają innych  tytułów powodujących obowiązek ubezpieczeń społecznych.</a:t>
            </a:r>
          </a:p>
          <a:p>
            <a:pPr lvl="2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Płatnikiem składek za te osoby jest podmiot kierujący na staż.</a:t>
            </a:r>
          </a:p>
          <a:p>
            <a:pPr lvl="2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46964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Stypendia stażowe a ZUS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255412" y="1776553"/>
            <a:ext cx="885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Stażyści objęci są ubezpieczeniem zdrowotnym oraz od następstw nieszczęśliwych wypadków/ z tytułu wypadku przy pracy lub choroby zawodowej.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Koszt tego ubezpieczenia jest ponoszony przez podmiot kierujący na staż. Składki ZUS nie wchodzą do kwoty stypendium stażowego. </a:t>
            </a:r>
          </a:p>
        </p:txBody>
      </p:sp>
    </p:spTree>
    <p:extLst>
      <p:ext uri="{BB962C8B-B14F-4D97-AF65-F5344CB8AC3E}">
        <p14:creationId xmlns:p14="http://schemas.microsoft.com/office/powerpoint/2010/main" val="271459969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Stypendia stażowe a nieobecności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255412" y="1776553"/>
            <a:ext cx="885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8288" indent="0"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Przysługują 2 dni wolne za każde 30 dni kalendarzowych odbytego stażu.</a:t>
            </a:r>
          </a:p>
          <a:p>
            <a:pPr marL="268288" indent="0"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indent="0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Prawo do stypendium stażowego za okres udokumentowanej niezdolności do pracy, przypadający w okresie odbywania stażu.</a:t>
            </a:r>
          </a:p>
        </p:txBody>
      </p:sp>
    </p:spTree>
    <p:extLst>
      <p:ext uri="{BB962C8B-B14F-4D97-AF65-F5344CB8AC3E}">
        <p14:creationId xmlns:p14="http://schemas.microsoft.com/office/powerpoint/2010/main" val="390094333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Wynagrodzenie opiekuna stażu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12166" y="2090172"/>
            <a:ext cx="9144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Umowa reguluje zasady refundacji wynagrodzenia opiekuna stażysty z określeniem dokumentów składanych wraz z wnioskiem o refundację oraz dokumentów, którymi powinien dysponować przyjmujący na staż w przypadku kontroli przeprowadzanych przez organizatora stażu lub organy uprawnione.</a:t>
            </a:r>
          </a:p>
        </p:txBody>
      </p:sp>
    </p:spTree>
    <p:extLst>
      <p:ext uri="{BB962C8B-B14F-4D97-AF65-F5344CB8AC3E}">
        <p14:creationId xmlns:p14="http://schemas.microsoft.com/office/powerpoint/2010/main" val="270307647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Wynagrodzenie opiekuna stażu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Koszty wynagrodzenia opiekuna stażysty są kwalifikowalne, o ile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uwzględniają jedną z  poniższych opcji i wynikają z założeń porozumienia w sprawie realizacji stażu: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a) refundację podmiotowi przyjmującemu na staż dotychczasowego wynagrodzenia opiekuna stażysty (…)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033924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Wynagrodzenie opiekuna stażu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(…) w przypadku oddelegowania go wyłącznie do realizacji zadań związanych z opieką nad grupą stażystów, pod warunkiem, że nadzoruje pracę więcej niż 3 stażystów i jest to uzasadnione specyfiką stażu;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UWAGA: nie przysługuje w przypadku jednoosobowej działalności gospodarczej</a:t>
            </a: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99926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Wynagrodzenie opiekuna stażu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b) refundację części wynagrodzenia w przypadku częściowego zwolnienia od obowiązku świadczenia pracy w wysokości max 500 zł brutto/-m-c za opiekę nad pierwszym stażystą i max 250 zł brutto/m-c za kolejnego stażystę, przy czym opiekun może otrzymać refundację za opiekę nad max 3 stażystami;</a:t>
            </a: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47876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Wynagrodzenie opiekuna stażu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c) refundację dodatku do wynagrodzenia </a:t>
            </a:r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opiekuna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gdy nie został zwolniony od obowiązku świadczenia pracy w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wysokości max 500 zł brutto/m-c za opiekę nad pierwszym stażystą i max 250 zł brutto/m-c za każdego kolejnego stażystę, przy czym opiekun może otrzymać refundację za opiekę nad maksymalnie 3 stażystami.</a:t>
            </a: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137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uczestników – warunki uczestnictwa w projekcie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Warunków kwalifikowalności określonych dla uczestników konkretnego projektu należy szukać we wniosku o dofinansowanie, gdzie beneficjent określa grupę docelową projektu adekwatną do właściwego celu szczegółowego, tzn. wskazuje kogo obejmie wsparciem bezpośrednim oraz jakie są cechy jego uczestników (osób lub podmiotów). </a:t>
            </a: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18862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Wynagrodzenie opiekuna stażu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Funkcje opiekuna stażysty może pełnić wyłącznie osoba posiadająca co najmniej sześciomiesięczny staż pracy na danym stanowisku, na którym odbywa się staż lub co najmniej dwunastomiesięczne doświadczenie w branży/dziedzinie, w jakiej realizowany jest staż.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UWAGA: kwalifikuje się wynagrodzenie brutto bez kosztów pracodawcy.</a:t>
            </a: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400176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Staże uczniowskie - stypendium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Przysługuje za 150 h/m-c.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Wysokość stypendium określa IZ RPO, niemniej nie może ona przekroczyć połowy średniego wynagrodzenia (brutto) za pracę w danym województwie, wyliczaną na podstawie aktualnych danych GUS.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Garamond" panose="02020404030301010803" pitchFamily="18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45677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Staże zawodowe - stypendium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ramach kształcenia zawodowego praktycznego wysokość stypendium nie może być niższa niż to wynika z przepisów w sprawie przygotowania zawodowego młodocianych i ich wynagradzania, regulujących zasady wynagradzania młodocianych w kolejnych latach nauki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Garamond" panose="02020404030301010803" pitchFamily="18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064266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Staże uczniowskie - opiekun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1 opiekun praktyki lub stażu/ max 6 praktykantów lub stażystów. Koszty wynagrodzenia opiekuna opcje: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i) refundacja wynagrodzenia opiekuna w zakresie odpowiadającym częściowemu lub całkowitemu zwolnieniu go od świadczenia pracy w wysokości obliczonej jak za urlop wypoczynkowy, max 5000 zł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brutto. 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66327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Staże uczniowskie - opiekun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i) (cd) wysokość wynagrodzenia nalicza się proporcjonalnie do liczby godzin stażu zawodowego zrealizowanych przez uczniów;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ii) refundację dodatku do wynagrodzenia opiekuna praktykanta lub stażysty, gdy nie został zwolniony od świadczenia pracy, 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926681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Staże uczniowskie - opiekun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28135" y="1868504"/>
            <a:ext cx="9144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ii) ( cd) max 10% zasadniczego wynagrodzenia wraz ze wszystkimi składnikami wynagrodzenia wynikającego ze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zwiększonego zakresu zadań, max 500 zł brutto, za 150 h. Wysokość wynagrodzenia nalicza się proporcjonalnie do liczby godzin praktyki zawodowej lub stażu zawodowego zrealizowanych przez uczniów);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Garamond" panose="02020404030301010803" pitchFamily="18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368065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Staże uczniowskie - opiekun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iii) refundację wynagrodzenia opiekuna praktykanta, który będzie pełnił funkcję instruktora praktycznej nauki zawodu i dla którego praca z uczniami będzie stanowić podstawowe zajęcie – do wysokości wynagrodzenia określonego w § 9 ust. 2 pkt 1 rozporządzenia MEN w sprawie praktycznej nauki zawodu;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Garamond" panose="02020404030301010803" pitchFamily="18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731850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Inne stawki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Dodatek realokacyjny–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200% przeciętnego wynagrodzenia za pracę;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Stypendium szkoleniowe – max 120% zasiłku dla bezrobotnych, gdy  min 150 h/m-c; gdy mniej ustala się proporcjonalnie, z tym, że min 20% zasiłku.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Garamond" panose="02020404030301010803" pitchFamily="18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6726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Reguła proporcjonalności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Na etapie rozliczenia końcowego wniosku o płatność kwalifikowalność wydatków w projekcie oceniana jest w odniesieniu do stopnia osiągnięcia założeń merytorycznych określonych we wniosku o dofinansowanie projektu, co jest określane jako „reguła proporcjonalności”.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68431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Reguła proporcjonalności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Założenia merytoryczne projektu mierzone są poprzez wskaźniki produktu i rezultatu bezpośredniego, określone we wniosku o dofinansowanie. W przypadku ich nieosiągnięcia IP/IZ może uznać wszystkie lub odpowiednią część wydatków dotychczas rozliczonych w ramach projektu za niekwalifikowalne.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266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uczestników – warunki uczestnictwa w projekcie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Jeśli PO, SZOOP, czy regulamin konkursu/dokumentacja dot. projektów pozakonkursowych przewidują udzielenie wsparcia osobom (instytucjom) o konkretnych cechach, powinno to znaleźć odzwierciedlenie we wniosku o dofinansowanie. 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Garamond" panose="02020404030301010803" pitchFamily="18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433242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Reguła proporcjonalności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28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Wydatki niekwalifikowalne z tytułu reguły proporcjonalności obejmują wydatki związane z zadaniem merytorycznym (zadaniami merytorycznymi), którego/-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ych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założenia nie zostały osiągnięte oraz proporcjonalnie koszty pośrednie.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134767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Reguła proporcjonalności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Właściwa instytucja będąca stroną umowy o dofinansowanie projektu podejmuje decyzję o:</a:t>
            </a:r>
          </a:p>
          <a:p>
            <a:pPr mar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arenR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odstąpieniu od rozliczenia projektu zgodnie z regułą proporcjonalności w przypadku wystąpienia siły wyższej,</a:t>
            </a:r>
          </a:p>
          <a:p>
            <a:pPr mar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294693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Reguła proporcjonalności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b) obniżeniu wysokości albo odstąpieniu od żądania zwrotu wydatków niekwalifikowalnych z tytułu reguły proporcjonalności, jeśli beneficjent o to wnioskuje </a:t>
            </a:r>
            <a:b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 należycie uzasadni przyczyny nieosiągnięcia założeń, w szczególności wykaże swoje starania zmierzające do osiągnięcia założeń projektu.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98094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Projekty innowacyjne i ponadnarodowe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Projekty innowacyjne lub ponadnarodowe są realizowane wyłącznie w ramach krajowego PO.</a:t>
            </a: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Wydatki związane z nawiązaniem partnerstwa ponadnarodowego są kwalifikowalne, o ile jest to zgodne z zatwierdzonym wnioskiem o dofinansowanie</a:t>
            </a:r>
          </a:p>
        </p:txBody>
      </p:sp>
    </p:spTree>
    <p:extLst>
      <p:ext uri="{BB962C8B-B14F-4D97-AF65-F5344CB8AC3E}">
        <p14:creationId xmlns:p14="http://schemas.microsoft.com/office/powerpoint/2010/main" val="402041086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Projekty innowacyjne i ponadnarodowe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IZ PO może wyrazić zgodę na kwalifikowanie wydatków ponoszonych przez partnerów ponadnarodowych w ramach danego projektu lub grupy projektów, o ile przynosi to korzyść dla projektu i wydatek jest niezbędny do realizacji celu projektu.</a:t>
            </a:r>
          </a:p>
        </p:txBody>
      </p:sp>
    </p:spTree>
    <p:extLst>
      <p:ext uri="{BB962C8B-B14F-4D97-AF65-F5344CB8AC3E}">
        <p14:creationId xmlns:p14="http://schemas.microsoft.com/office/powerpoint/2010/main" val="980218031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Projekty innowacyjne i ponadnarodowe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460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Możliwość oraz warunki i procedury kwalifikowania takich wydatków określone są w SZOOP lub regulaminie konkursu lub dokumentacji dotyczącej projektów zgłaszanych w trybie pozakonkursowym.</a:t>
            </a:r>
          </a:p>
        </p:txBody>
      </p:sp>
    </p:spTree>
    <p:extLst>
      <p:ext uri="{BB962C8B-B14F-4D97-AF65-F5344CB8AC3E}">
        <p14:creationId xmlns:p14="http://schemas.microsoft.com/office/powerpoint/2010/main" val="3991787449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Projekty innowacyjne i ponadnarodowe - granty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460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niektórych projektach innowacyjnych występują granty na mikro innowacje.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systemie grantowym realizowane są w tej perspektywie komponenty ponadnarodowe.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Granty rozlicza się podobnie jak kwoty ryczałtowe. </a:t>
            </a:r>
          </a:p>
          <a:p>
            <a:pPr algn="just"/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Grantodawca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określa sprawozdawczość.</a:t>
            </a: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553899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267744" y="469865"/>
            <a:ext cx="6732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Zmiany w Wytycznych kwalifikowania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460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zobowiązanie beneficjentów i instytucji do weryfikacji kwalifikowalności podatku VAT w przypadku wydatków uczestników projektu i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grantobiorców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rezygnacja z obowiązku aktualizacji szacowania wartości przedmiotu zamówienia przed wszczęciem postępowania; </a:t>
            </a:r>
          </a:p>
          <a:p>
            <a:pPr mar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256529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267744" y="469865"/>
            <a:ext cx="6732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Zmiany w Wytycznych kwalifikowania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460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odbiurokratyzowanie rozeznania rynku; 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dopuszczenie możliwości zastąpienia rozeznania rynku – zasadą konkurencyjności; 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dopuszczenie możliwości podpisywania umów z wykonawcami w wersji elektronicznej (kwalifikowany podpis); </a:t>
            </a:r>
          </a:p>
          <a:p>
            <a:pPr mar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54537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267744" y="469865"/>
            <a:ext cx="6732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Zmiany w Wytycznych kwalifikowania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460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podniesienie limitu środków trwałych z 3,5 tys. zł do 10 tys. zł, od którego istnieje obowiązek uzasadnienia we wniosku o dofinansowanie konieczności pozyskania środków trwałych do projektu; 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zniesienie 40%-owego limitu dodatku zadaniowego personelu projektu; </a:t>
            </a:r>
          </a:p>
          <a:p>
            <a:pPr mar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679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uczestników – warunki uczestnictwa w projekcie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Istotne cechy uczestnika projektu określone we wniosku o dofinansowanie to przede wszystkim: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wiek,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status na rynku pracy,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wykształcenie,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płeć,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niepełnosprawność</a:t>
            </a:r>
          </a:p>
          <a:p>
            <a:endParaRPr lang="pl-PL" sz="2800" b="1" dirty="0">
              <a:latin typeface="Garamond" panose="02020404030301010803" pitchFamily="18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704904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267744" y="469865"/>
            <a:ext cx="6732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Zmiany w Wytycznych kwalifikowania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51520" y="2128288"/>
            <a:ext cx="8460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umożliwienie osobie fizycznej prowadzącej działalność gospodarczą, będącej beneficjentem, finansowania kosztów wyposażenia stanowisk pracy personelu projektu.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508293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Źródła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Przepisy krajowe i unijne związane z tematyką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Instruktaże Ministerstwa Inwestycji i Rozwoju ze strony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www.power.gov.pl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oraz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www.funduszeeuropejskie.gov.pl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Opracowania własne.</a:t>
            </a:r>
          </a:p>
        </p:txBody>
      </p:sp>
    </p:spTree>
    <p:extLst>
      <p:ext uri="{BB962C8B-B14F-4D97-AF65-F5344CB8AC3E}">
        <p14:creationId xmlns:p14="http://schemas.microsoft.com/office/powerpoint/2010/main" val="2619508617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2924944"/>
            <a:ext cx="34563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Dziękuję za uwagę</a:t>
            </a:r>
            <a:endParaRPr lang="pl-PL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211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uczestników – warunki uczestnictwa w projekcie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przypadku, gdy dana cecha osób, do których skierowane będzie wsparcie, nie ma znaczenia w kontekście realizacji projektu (czy kryteriów wyboru projektu) beneficjent nie musi jej uwzględniać w opisie grupy docelowej. 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90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uczestników – warunki uczestnictwa w projekcie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Gdyby nieistotna cecha została określona przez beneficjenta – uczestnik projektu będzie musiał ją spełniać.</a:t>
            </a: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Weryfikacja spełnienia cech przez uczestnika projektu przebiega przede wszystkim na podstawie dokumentów (oświadczenia lub zaświadczenia) wskazanych we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WoD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l-PL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388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uczestników – warunki uczestnictwa w projekcie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Gdy wsparcie w projekcie nie jest dedykowane danej grupie, ale uczestniczy ona w projekcie z uwagi na spełnienie sprecyzowanych kryteriów rekrutacji, wówczas nie ma obowiązku weryfikacji cech danej osoby, które nie służą spełnieniu kryteriów rekrutacji do projektu.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402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uczestników – warunki uczestnictwa w projekcie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PRZYKŁAD: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nie ma potrzeby pozyskiwania orzeczenia o niepełnosprawności w przypadku, gdy osoby z niepełnosprawnościami nie są wskazane jako grupa docelowa projektu, a ich udział nie jest premiowany).</a:t>
            </a:r>
            <a:endParaRPr lang="pl-PL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Garamond" panose="02020404030301010803" pitchFamily="18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779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Zaświadczenie a oświadczenie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Zaświadczenie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może być wymagane tylko wtedy, gdy istnieje dokument potwierdzający spełnienie określonego kryterium przez uczestnika projektu np. zaświadczenie lekarskie;  zaświadczenie o wolontariacie wydane przez pracodawcę, zaświadczenie o zatrudnieniu ( a nie umowa o pracę!).</a:t>
            </a:r>
          </a:p>
          <a:p>
            <a:endParaRPr lang="pl-PL" sz="2800" b="1" dirty="0">
              <a:latin typeface="Garamond" panose="02020404030301010803" pitchFamily="18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685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Zaświadczenie a oświadczenie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Przykłady zastosowania oświadczeń na potwierdzenie cech: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przynależność do mniejszości narodowej lub etnicznej;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bezdomność;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wykluczenie;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przemoc w rodzinie;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korzystanie z pomocy żywieniowej.  </a:t>
            </a:r>
          </a:p>
          <a:p>
            <a:endParaRPr lang="pl-PL" sz="2800" b="1" dirty="0">
              <a:latin typeface="Garamond" panose="02020404030301010803" pitchFamily="18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033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Spis treści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856080"/>
            <a:ext cx="9108000" cy="353943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Kwalifikowalność uczestników.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Tworzenie budżetu projektu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Zlecanie usług merytorycznych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Uproszczone metody rozliczania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Dodatki lub wynagrodzenia wypłacane przez stronę 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trzecią 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Limity stawek</a:t>
            </a:r>
          </a:p>
          <a:p>
            <a:pPr lvl="0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042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Badanie kwalifikowalności uczestnika – obowiązki Beneficjenta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przeprowadzenie rekrutacji uczestników projektu (UP) zgodnie z kryteriami udziału w projekcie określonymi we wniosku o dofinansowanie, w oparciu o dokumenty, które potwierdzają kwalifikowalność danej osoby,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weryfikacja kwalifikowalności UP przebiegająca na podstawie zaświadczeń lub oświadczeń,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595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Badanie kwalifikowalności uczestnika – obowiązki Beneficjenta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zgromadzenie dokumentów (zaświadczeń i oświadczeń) potwierdzających kwalifikowalność UP w celu zapewnienia właściwej ścieżki audytu;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potwierdzenie we WNP kwalifikowalności UP poprzez przekazanie dokumentacji źródłowej (oświadczeń lub zaświadczeń potwierdzających kwalifikowalność UP) min 5% UP z  danego okresu rozliczeniowego.</a:t>
            </a: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844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Badanie kwalifikowalności uczestnika – obowiązki Beneficjenta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poddanie się kontroli prowadzonej w miejscu realizacji projektu lub w siedzibie beneficjenta przez uprawnioną instytucję i zapewnienie instytucji prawa wglądu do dokumentacji źródłowej potwierdzającej kwalifikowalność co najmniej 10% osób/podmiotów objętych wsparciem.</a:t>
            </a: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146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Konstrukcja budżetu – wydatki kwalifikowane - warunki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został faktycznie poniesiony w okresie wskazanym w umowie o dofinansowanie ( lub ryczałt),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jest zgodny z obowiązującymi przepisami prawa unijnego oraz prawa krajowego,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jest zgodny z PO i SZOOP,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został uwzględniony w budżecie projektu EFS, lub zmiany wprowadzono zgodnie z umową,</a:t>
            </a:r>
          </a:p>
        </p:txBody>
      </p:sp>
    </p:spTree>
    <p:extLst>
      <p:ext uri="{BB962C8B-B14F-4D97-AF65-F5344CB8AC3E}">
        <p14:creationId xmlns:p14="http://schemas.microsoft.com/office/powerpoint/2010/main" val="1666387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Konstrukcja budżetu – wydatki kwalifikowane - warunki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jest niezbędny do realizacji celów projektu i został poniesiony w związku z realizacją projektu,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został dokonany w sposób przejrzysty, racjonalny i efektywny, z zachowaniem zasad uzyskiwania najlepszych efektów z danych nakładów,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został należycie udokumentowany, 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3218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Konstrukcja budżetu – wydatki kwalifikowane - warunki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dotyczy towarów, usług, robót budowlanych wykonanych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został zamieszczony we WNP ( wyjątek ryczałt),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został należycie udokumentowany,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jest zgodny z innymi warunkami z Wytycznych i/lub dokumentacji naboru/konkursu.</a:t>
            </a:r>
          </a:p>
        </p:txBody>
      </p:sp>
    </p:spTree>
    <p:extLst>
      <p:ext uri="{BB962C8B-B14F-4D97-AF65-F5344CB8AC3E}">
        <p14:creationId xmlns:p14="http://schemas.microsoft.com/office/powerpoint/2010/main" val="9717022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Konstrukcja budżetu – wydatki niekwalifikowane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a) prowizje pobierane w ramach operacji wymiany walut,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b) odsetki od zadłużenia, z wyjątkiem wydatków ponoszonych na subsydiowanie odsetek lub na dotacje na opłaty gwarancyjne w przypadku udzielania wsparcia na te cele,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c) kary i grzywny,</a:t>
            </a: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7257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Konstrukcja budżetu – wydatki niekwalifikowane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d) świadczenia realizowane ze środków Zakładowego Funduszu Świadczeń Socjalnych (ZFŚS),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e) odprawy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emerytalno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– rentowe,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f) rozliczenie notą obciążeniową zakupu środka trwałego będącego własnością beneficjenta lub prawa przysługującego beneficjentowi,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g) wpłaty na PFRON,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4833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Konstrukcja budżetu – wydatki niekwalifikowane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h) koszty postępowania sądowego,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i)wydatki poniesione na zakup używanego środka trwałego, który był w ciągu 7 lat wstecz (w przypadku nieruchomości 10 lat) współfinansowany ze środków unijnych lub z dotacji krajowych,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j) VAT, który może zostać odzyskany przez beneficjenta albo inny podmiot zaangażowany w projekt</a:t>
            </a: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5338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Konstrukcja budżetu – wydatki niekwalifikowane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k) wydatki poniesione na zakup nieruchomości przekraczające 10% całkowitych wydatków kwalifikowalnych projektu, 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l) wkłady rzeczowe w przypadku instrumentów finansowych.</a:t>
            </a:r>
          </a:p>
        </p:txBody>
      </p:sp>
    </p:spTree>
    <p:extLst>
      <p:ext uri="{BB962C8B-B14F-4D97-AF65-F5344CB8AC3E}">
        <p14:creationId xmlns:p14="http://schemas.microsoft.com/office/powerpoint/2010/main" val="356293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Spis treści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856080"/>
            <a:ext cx="9108000" cy="353943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Reguła proporcjonalności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Projekty innowacyjne, w tym grantowe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Projekty ponadnarodowe, w tym z komponentem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ponadnarodowym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Zmiany w wytycznych</a:t>
            </a:r>
          </a:p>
          <a:p>
            <a:pPr lvl="0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6058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Cross-</a:t>
            </a:r>
            <a:r>
              <a:rPr lang="pl-PL" sz="2800" b="1" dirty="0" err="1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financing</a:t>
            </a:r>
            <a:endParaRPr lang="pl-PL" sz="2800" b="1" dirty="0">
              <a:solidFill>
                <a:srgbClr val="FFC00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Wydatki objęte </a:t>
            </a:r>
            <a:r>
              <a:rPr lang="pl-PL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cross-</a:t>
            </a:r>
            <a:r>
              <a:rPr lang="pl-PL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financingiem</a:t>
            </a:r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są kwalifikowalne w wysokości wynikającej z PO lub SZOOP.</a:t>
            </a: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Może on dotyczyć wyłącznie takich kategorii wydatków,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bez których realizacja projektu nie byłaby możliwa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w szczególności w związku z zapewnieniem realizacji zasady równości szans, a zwłaszcza potrzeb osób z niepełnosprawnościami.</a:t>
            </a:r>
          </a:p>
        </p:txBody>
      </p:sp>
    </p:spTree>
    <p:extLst>
      <p:ext uri="{BB962C8B-B14F-4D97-AF65-F5344CB8AC3E}">
        <p14:creationId xmlns:p14="http://schemas.microsoft.com/office/powerpoint/2010/main" val="24662472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Cross-</a:t>
            </a:r>
            <a:r>
              <a:rPr lang="pl-PL" sz="2800" b="1" dirty="0" err="1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financing</a:t>
            </a:r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 dotyczy wyłącznie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151001" y="1847910"/>
            <a:ext cx="9144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a)     zakupu nieruchomości,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b) zakupu infrastruktury, przy czym poprzez infrastrukturę rozumie się elementy nieprzenośne, na stałe przytwierdzone do nieruchomości, np. wykonanie podjazdu do budynku, zainstalowanie windy w budynku,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c) dostosowania lub adaptacji (prace remontowo-wykończeniowe) budynków i pomieszczeń.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4162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Cross-</a:t>
            </a:r>
            <a:r>
              <a:rPr lang="pl-PL" sz="2800" b="1" dirty="0" err="1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financing</a:t>
            </a:r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 – naruszenie trwałości 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BAF36AB-1272-4B03-828C-22D777373E5C}"/>
              </a:ext>
            </a:extLst>
          </p:cNvPr>
          <p:cNvSpPr/>
          <p:nvPr/>
        </p:nvSpPr>
        <p:spPr>
          <a:xfrm>
            <a:off x="423292" y="1715240"/>
            <a:ext cx="8640000" cy="3960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zaprzestanie działalności produkcyjnej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lub przeniesienie jej poza obszar objęty programem; 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zmiana własności elementu infrastruktury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która Beneficjentowi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nienależne korzyści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istotna zmiana wpływająca na charakter operacji, jej cele lub warunki wdrażania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która mogłaby doprowadzić do naruszenia jej celów.</a:t>
            </a: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924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Cross-</a:t>
            </a:r>
            <a:r>
              <a:rPr lang="pl-PL" sz="2800" b="1" dirty="0" err="1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financing</a:t>
            </a:r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 – trwałość - przykłady 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BAF36AB-1272-4B03-828C-22D777373E5C}"/>
              </a:ext>
            </a:extLst>
          </p:cNvPr>
          <p:cNvSpPr/>
          <p:nvPr/>
        </p:nvSpPr>
        <p:spPr>
          <a:xfrm>
            <a:off x="188195" y="1847910"/>
            <a:ext cx="8784000" cy="39600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hangingPunct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- zakup infrastruktury (elementy nieprzenośne) np. wykonanie podjazdu do budynku, winda w budynku,</a:t>
            </a:r>
          </a:p>
          <a:p>
            <a:pPr lvl="0" hangingPunct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- dostosowanie lub adaptacja (prace remontowo-wykończeniowe) budynków, pomieszczeń np. na cele klubu seniora.</a:t>
            </a:r>
          </a:p>
          <a:p>
            <a:pPr lvl="0" hangingPunct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OKRES TRWAŁOŚCI – 5 lat od zakończenie projektu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3481577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Techniki finansowania środków trwałych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BAF36AB-1272-4B03-828C-22D777373E5C}"/>
              </a:ext>
            </a:extLst>
          </p:cNvPr>
          <p:cNvSpPr/>
          <p:nvPr/>
        </p:nvSpPr>
        <p:spPr>
          <a:xfrm>
            <a:off x="188195" y="1847910"/>
            <a:ext cx="8784000" cy="3960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WoD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należy uzasadnić konieczność pozyskania środków trwałych ( powyżej 10.000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netto) lub wartości niematerialnych i prawnych niezbędnych do realizacji projektu z zastosowaniem najbardziej efektywnej dla danego przypadku metody (zakup, amortyzacja, leasing itp.), uwzględniając przedmiot i cel danego projektu.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3230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Zakup środków trwałych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BAF36AB-1272-4B03-828C-22D777373E5C}"/>
              </a:ext>
            </a:extLst>
          </p:cNvPr>
          <p:cNvSpPr/>
          <p:nvPr/>
        </p:nvSpPr>
        <p:spPr>
          <a:xfrm>
            <a:off x="188195" y="1847910"/>
            <a:ext cx="8784000" cy="3960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Wydatki poniesione na zakup środków trwałych oraz wartości niematerialnych i prawnych wykorzystywanych do wdrażania projektu o wartości początkowej równej lub wyższej niż 10 000 PLN netto, mogą być kwalifikowalne wyłącznie w wysokości odpowiadającej odpisom amortyzacyjnym za okres, w którym były one wykorzystywane na rzecz projektu. 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9642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zakupu używanych środków trwałych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BAF36AB-1272-4B03-828C-22D777373E5C}"/>
              </a:ext>
            </a:extLst>
          </p:cNvPr>
          <p:cNvSpPr/>
          <p:nvPr/>
        </p:nvSpPr>
        <p:spPr>
          <a:xfrm>
            <a:off x="188195" y="1847910"/>
            <a:ext cx="8784000" cy="3960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a) sprzedający środek trwały wystawił deklarację określającą jego pochodzenie,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b) sprzedający potwierdził w deklaracji, że dany środek nie był w okresie poprzednich 7 lat (10 lat w przypadku nieruchomości)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współfin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 z pomocy UE lub w ramach dotacji z krajowych środków publicznych,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c) cena zakupu nie przekracza jego wartości rynkowej i jest niższa niż koszt podobnego nowego sprzętu.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4451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amortyzacji 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BAF36AB-1272-4B03-828C-22D777373E5C}"/>
              </a:ext>
            </a:extLst>
          </p:cNvPr>
          <p:cNvSpPr/>
          <p:nvPr/>
        </p:nvSpPr>
        <p:spPr>
          <a:xfrm>
            <a:off x="94730" y="1861088"/>
            <a:ext cx="9000000" cy="3960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a) odpisy amortyzacyjne dotyczą środków trwałych oraz wartości niematerialnych i prawnych, które są niezbędne do prawidłowej realizacji projektu i bezpośrednio wykorzystywane do jego wdrażania oraz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b) kwalifikowalna wartość odpisów amortyzacyjnych odnosi się wyłącznie do okresu realizacji danego projektu,</a:t>
            </a:r>
          </a:p>
        </p:txBody>
      </p:sp>
    </p:spTree>
    <p:extLst>
      <p:ext uri="{BB962C8B-B14F-4D97-AF65-F5344CB8AC3E}">
        <p14:creationId xmlns:p14="http://schemas.microsoft.com/office/powerpoint/2010/main" val="31604037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amortyzacji 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BAF36AB-1272-4B03-828C-22D777373E5C}"/>
              </a:ext>
            </a:extLst>
          </p:cNvPr>
          <p:cNvSpPr/>
          <p:nvPr/>
        </p:nvSpPr>
        <p:spPr>
          <a:xfrm>
            <a:off x="94730" y="1861088"/>
            <a:ext cx="9000000" cy="3960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c) odpisy amortyzacyjne zostały dokonane zgodnie z właściwymi przepisami prawa krajowego,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d) wydatki poniesione na zakup środków trwałych oraz wartości niematerialnych i prawnych nie zostały zgłoszone jako wydatki kwalifikowalne projektu, ani też ich zakup nie był współfinansowany ze środków unijnych</a:t>
            </a:r>
          </a:p>
        </p:txBody>
      </p:sp>
    </p:spTree>
    <p:extLst>
      <p:ext uri="{BB962C8B-B14F-4D97-AF65-F5344CB8AC3E}">
        <p14:creationId xmlns:p14="http://schemas.microsoft.com/office/powerpoint/2010/main" val="31970099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amortyzacji 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BAF36AB-1272-4B03-828C-22D777373E5C}"/>
              </a:ext>
            </a:extLst>
          </p:cNvPr>
          <p:cNvSpPr/>
          <p:nvPr/>
        </p:nvSpPr>
        <p:spPr>
          <a:xfrm>
            <a:off x="94730" y="1861088"/>
            <a:ext cx="9000000" cy="396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e) środki trwałe zostały zakupione w sposób racjonalny i efektywny, tj. ich ceny nie są zawyżone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f) gdy środki trwałe wykorzystywane są także w innych celach, kwalifikowalna jest tylko ta część odpisu amortyzacyjnego, która odpowiada proporcji wykorzystania aktywów w celu realizacji projektu.</a:t>
            </a:r>
          </a:p>
        </p:txBody>
      </p:sp>
    </p:spTree>
    <p:extLst>
      <p:ext uri="{BB962C8B-B14F-4D97-AF65-F5344CB8AC3E}">
        <p14:creationId xmlns:p14="http://schemas.microsoft.com/office/powerpoint/2010/main" val="2524383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uczestników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Uczestnicy -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osoby i podmioty, które można zidentyfikować i uzyskać od nich dane niezbędne do określenia wspólnych wskaźników produktu (w przypadku osób fizycznych oraz wsparcia pracowników instytucji dotyczących co najmniej płci, statusu na rynku pracy, wieku, wykształcenia) i dla których planowane jest poniesienie określonego wydatku.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9111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leasingu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BAF36AB-1272-4B03-828C-22D777373E5C}"/>
              </a:ext>
            </a:extLst>
          </p:cNvPr>
          <p:cNvSpPr/>
          <p:nvPr/>
        </p:nvSpPr>
        <p:spPr>
          <a:xfrm>
            <a:off x="94730" y="1861088"/>
            <a:ext cx="9000000" cy="3960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Do współfinansowania kwalifikują się wydatki poniesione w związku z następującymi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formami leasingu:</a:t>
            </a:r>
          </a:p>
          <a:p>
            <a:pPr marL="457200" indent="-457200" algn="just">
              <a:buFontTx/>
              <a:buChar char="-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leasing finansowy ( ryzyko i pożytki Beneficjenta),</a:t>
            </a:r>
          </a:p>
          <a:p>
            <a:pPr marL="457200" indent="-457200" algn="just">
              <a:buFontTx/>
              <a:buChar char="-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leasing operacyjny (ryzyko i pożytki Leasingodawcy),</a:t>
            </a:r>
          </a:p>
          <a:p>
            <a:pPr marL="457200" indent="-457200" algn="just">
              <a:buFontTx/>
              <a:buChar char="-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leasing zwrotny (sprzedaż +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l.operacyjny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lub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l.finans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791679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leasingu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BAF36AB-1272-4B03-828C-22D777373E5C}"/>
              </a:ext>
            </a:extLst>
          </p:cNvPr>
          <p:cNvSpPr/>
          <p:nvPr/>
        </p:nvSpPr>
        <p:spPr>
          <a:xfrm>
            <a:off x="94730" y="1861088"/>
            <a:ext cx="9000000" cy="3960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a) w przypadku leasingu finansowego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alternatywnie: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kwota przypadająca na część raty leasingowej lub kwota przypadająca na fakturę nabycia przedmiotu leasingu, wystawiona na rzecz leasingodawcy;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w przypadku leasingu operacyjnego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– kwota przypadająca na część raty leasingowej wystawionej na rzecz beneficjenta</a:t>
            </a:r>
          </a:p>
          <a:p>
            <a:pPr marL="571500" indent="-571500" algn="just">
              <a:buAutoNum type="romanLcParenR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2517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Budżet zadaniowy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9" y="1847910"/>
            <a:ext cx="8274128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Koszty projektu są przedstawiane we wniosku o dofinansowanie w formie budżetu zadaniowego. Dodatkowo we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WoD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wykazywany jest szczegółowy budżet ze wskazaniem kosztów jednostkowych, który jest podstawą do oceny kwalifikowalności wydatków projektu na etapie oceny wniosku o dofinansowanie.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9093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Budżet zadaniowy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9" y="1847910"/>
            <a:ext cx="820212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Budżet zadaniowy oznacza przedstawienie kosztów kwalifikowalnych projektu w podziale na zadania merytoryczne w ramach kosztów bezpośrednich oraz kosztów pośrednich, tj. kosztów administracyjnych związanych z obsługą projektu.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942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Budżet zadaniowy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9" y="1847910"/>
            <a:ext cx="8274128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Przykładowo zadaniem merytorycznym w projekcie EFS w ramach kosztów bezpośrednich będzie: realizacja szkoleń, studia podyplomowe, staże zatrudnienie subsydiowane, przyznawanie dotacji na rozpoczęcie działalności gospodarczej. 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6995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Budżet zadaniowy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9" y="1847910"/>
            <a:ext cx="820212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Zadania merytorycznego nie stanowią pojedyncze wydatki, np. usługa cateringowa, hotelowa i trenerska.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UWAGA: Niedopuszczalna jest sytuacja, w której koszty pośrednie zostaną wykazane w ramach kosztów bezpośrednich!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4610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Budżet partnerski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9" y="1847910"/>
            <a:ext cx="8274128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Poszczególne pozycje budżetu powinny być kalkulowane osobno dla każdego partnera. W budżecie szczegółowym należy odhaczyć który z partnerów ponosi dany wydatek.</a:t>
            </a:r>
          </a:p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umowie partnerskiej powinna być uregulowana kwestia podziału kosztów pośrednich.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0907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Wkład własny wnoszony przez osoby trzecie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8" y="1847910"/>
            <a:ext cx="8520333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Wkład finansowy pracodawcy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– wynagrodzenie opiekuna stażu – powinna być pokazana szczegółowa kalkulacja w uzasadnieniu budżetu i sposób wykazania tego wkładu.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Amortyzacja sprzętu wykorzystywanego przez Wykonawców –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nie kwalifikuje się, gdyż w cenie usługi/dostawy jest już wkalkulowany ten koszt.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783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Wkład własny wnoszony przez osoby trzecie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9" y="1847910"/>
            <a:ext cx="8418144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Amortyzacja sprzętu wykorzystywanego przez pracodawcę podczas stażu.</a:t>
            </a:r>
          </a:p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Nie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powinna być to traktowane jako wynajem sprzętu np. za 200 zł/dzień</a:t>
            </a:r>
          </a:p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Warunek: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wraz z innymi składnikami wymienionymi w dokumentacji konkursowej nie przekracza 5000 zł/uczestnika stażu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9783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Wkład niepieniężny – warunek kwalifikowania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9" y="1847910"/>
            <a:ext cx="8346136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AutoNum type="alphaLcParenR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wkład polega na wniesieniu (wykorzystaniu na rzecz projektu) nieruchomości, urządzeń, materiałów (surowców), wartości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niemater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 i prawnych, ekspertyz lub nieodpłatnej pracy wykonywanej przez wolontariuszy na podstawie ustawy z dnia 24 kwietnia 2003 r. o dział.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poż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publ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 i o wolontariacie,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276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uczestników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Zakres danych uzyskiwanych od uczestników wskazano w zał. nr 7 do </a:t>
            </a:r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Wytycznych w zakresie monitorowania postępu rzeczowego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Nie należy wykazywać jako uczestników osób i podmiotów niekorzystających z bezpośredniego wsparcia. </a:t>
            </a: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5549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Wkład niepieniężny - warunek kwalifikowania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9" y="1847910"/>
            <a:ext cx="8274128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wartość wkładu została należycie potwierdzona dokumentami o wartości dowodowej równoważnej fakturom lub innymi dokumentami pod warunkiem, że przewidują to zasady programu operacyjnego oraz z zastrzeżeniem spełnienia wszystkich warunków wymienionych w tym podrozdziale,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96387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Wkład niepieniężny- warunek kwalifikowania 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9" y="1847910"/>
            <a:ext cx="8274128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wartość przypisana wkładowi niepieniężnemu nie przekracza stawek rynkowych,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wartość i dostarczenie wkładu niepieniężnego mogą być poddane niezależnej ocenie i weryfikacji,</a:t>
            </a:r>
          </a:p>
          <a:p>
            <a:pPr marL="0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e)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wykorzystanie środków trwałych na rzecz projektu - ich wartość określana jest proporcjonalnie.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9663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Wkład niepieniężny- warunek kwalifikowania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9" y="1847910"/>
            <a:ext cx="8274128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f)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w przyp. wykorzystania nieruchomości na rzecz projektu jej wartość nie przekracza wartości rynkowej; wartość nieruchomości jest potwierdzona operatem szacunkowym sporządzonym przez uprawnionego rzeczoznawcę – aktualnym w momencie złożenia rozliczającego go wniosku o płatność,</a:t>
            </a: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14497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Wkład niepieniężny - warunek kwalifikowania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9" y="1847910"/>
            <a:ext cx="8274128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g)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jeżeli wkładem własnym nie jest cała nieruchomość, a jedynie jej część (na przykład tylko sale), operat szacunkowy nie jest wymagany – w takim przypadku wartość wkładu wycenia się jako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koszt amortyzacji lub wynajmu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(stawkę może określać np. cennik danej instytucji),</a:t>
            </a: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8103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Wkład niepieniężny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9" y="1847910"/>
            <a:ext cx="8274128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 przypadku nieodpłatnej pracy wykonywanej przez wolontariuszy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powinny zostać spełnione łącznie następujące warunki:</a:t>
            </a:r>
          </a:p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wolontariusz musi być świadomy charakteru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swojego udziału w realizacji projektu (tzn. świadomy nieodpłatnego udziału),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13151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Wkład niepieniężny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9" y="1847910"/>
            <a:ext cx="8274128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b) należy zdefiniować rodzaj wykonywanej przez wolontariusza nieodpłatnej pracy (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określić jego stanowisko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projekcie); zadania wykonywane i wykazywane przez wolontariusza muszą być zgodne z tytułem jego nieodpłatnej pracy (stanowiska),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98986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Wkład niepieniężny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9" y="1847910"/>
            <a:ext cx="8274128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c) wartość wkładu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niepienięż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 w przyp. nieodpłatnej pracy wykonywanej przez wolontariusza określa się z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uwzględn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 ilości czasu poświęconego na jej wykonanie oraz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śred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 wys. wynagrodzenia za dany rodzaj pracy obowiązującej u danego pracodawcy lub w danym regionie (np. dane GUS), lub płacy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 określonej na podst. obowiązujących przepisów.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54456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Wkład niepieniężny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9" y="1847910"/>
            <a:ext cx="8346136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d) wycena nieodpłatnej dobrowolnej pracy może uwzględniać wszystkie koszty, które zostałyby poniesione w przypadku jej odpłatnego wykonywania przez podmiot działający na zasadach rynkowych (np. ZUS)</a:t>
            </a:r>
          </a:p>
          <a:p>
            <a:pPr marL="0" indent="0" algn="just">
              <a:buNone/>
            </a:pP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6274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Wkład niepieniężny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9" y="1847910"/>
            <a:ext cx="820212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Wkład rzeczowy – nieodpłatne wypożyczenie sprzętu –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można posłużyć się cennikiem z taryfikatora stosowanym na danym terenie, ale powinna być umowa użyczenia tego sprzętu, jako dowód.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16122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Wkład niepieniężny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9" y="1847910"/>
            <a:ext cx="8346136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Przykład: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Gmina pożycza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ngo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sprzęt zgodnie z </a:t>
            </a:r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Ust. o dział. </a:t>
            </a:r>
            <a:r>
              <a:rPr lang="pl-P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poż</a:t>
            </a:r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publ</a:t>
            </a:r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. i o wolontariacie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 Nie jest ona partnerem w projekcie. Wypożyczenie takiego sprzętu na tym terenie kosztuje śr. 100 zł/dzień. Sprzęt został wypożyczony na 20 dni. </a:t>
            </a:r>
          </a:p>
        </p:txBody>
      </p:sp>
    </p:spTree>
    <p:extLst>
      <p:ext uri="{BB962C8B-B14F-4D97-AF65-F5344CB8AC3E}">
        <p14:creationId xmlns:p14="http://schemas.microsoft.com/office/powerpoint/2010/main" val="266290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uczestników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44627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Bezpośrednie wsparcie uczestnika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to wsparcie, na które zostały przeznaczone określone środki finansowe.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Wsparcie świadczone jest na rzecz konkretnej osoby i prowadzi do uzyskania korzyści przez uczestnika (np. nabycia kompetencji, podjęcia zatrudnienia).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sz="3200" dirty="0">
              <a:latin typeface="Garamond" panose="02020404030301010803" pitchFamily="18" charset="0"/>
            </a:endParaRP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Garamond" panose="02020404030301010803" pitchFamily="18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07504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Wkład niepieniężny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9" y="1847910"/>
            <a:ext cx="8418144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Przykład cd.</a:t>
            </a:r>
          </a:p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Wkład własny rzeczowy pozyskany od podmiotów trzecich to 100 zł x 20 dni = 2000 zł pod warunkiem, że jest to spójne z przebiegiem zadań tj. sprzęt jest potrzebny na 20 dni np. kamera video</a:t>
            </a:r>
          </a:p>
          <a:p>
            <a:pPr mar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95690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Wkład niepieniężny - rzeczowy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8" y="1821731"/>
            <a:ext cx="8339344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ieodpłatne przekazanie zamortyzowanego sprzętu – należy wycenić sprzęt według ceny sprzedaży takiego samego lub podobnego przedmiotu. Gdy nie jest możliwe ustalenie ceny sprzedaży netto danego składnika aktywów, należy w inny sposób określić jego wartość godziwą (art. 28 ust. 5 ustawy o rachunkowości).</a:t>
            </a:r>
          </a:p>
          <a:p>
            <a:pPr mar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27459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Wkład niepieniężny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9" y="1847910"/>
            <a:ext cx="8274128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Kwalifikowalny może być wkład pieniężny jako koszt utrzymania środka trwałego, np.: nieruchomości lub jej części, wyłącznie w przypadku jeśli nie stanowi to podwójnego finansowania tego samego wydatku, np.: jeśli koszt utrzymania nieruchomości nie był uwzględniony w kwocie jej wynajmu.</a:t>
            </a:r>
          </a:p>
        </p:txBody>
      </p:sp>
    </p:spTree>
    <p:extLst>
      <p:ext uri="{BB962C8B-B14F-4D97-AF65-F5344CB8AC3E}">
        <p14:creationId xmlns:p14="http://schemas.microsoft.com/office/powerpoint/2010/main" val="221719230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Wkład niepieniężny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8" y="1847910"/>
            <a:ext cx="8520333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Jeżeli jednak na etapie składania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WoD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nie posiadają środka trwałego, a planują jego wykorzystanie do projektu to kwalifikowalny może być wkład własny pieniężny w wysokości kosztów poniesionych na pozyskanie środka trwałego, np. koszt zakupu, wynajmu, leasingu lub amortyzacji.</a:t>
            </a:r>
          </a:p>
        </p:txBody>
      </p:sp>
    </p:spTree>
    <p:extLst>
      <p:ext uri="{BB962C8B-B14F-4D97-AF65-F5344CB8AC3E}">
        <p14:creationId xmlns:p14="http://schemas.microsoft.com/office/powerpoint/2010/main" val="371938039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Wkład niepieniężny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8" y="1847910"/>
            <a:ext cx="8520333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Koszty zatrudnienia personelu – według stawek stosowanych u Wnioskodawcy,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Wkład wnoszony w kosztach pośrednich,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Inne wydatki niezbędne do osiągnięcia celu projektu.</a:t>
            </a:r>
          </a:p>
        </p:txBody>
      </p:sp>
    </p:spTree>
    <p:extLst>
      <p:ext uri="{BB962C8B-B14F-4D97-AF65-F5344CB8AC3E}">
        <p14:creationId xmlns:p14="http://schemas.microsoft.com/office/powerpoint/2010/main" val="111833729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Stawki rynkowe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8" y="1847910"/>
            <a:ext cx="8520333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Potwierdza rozeznanie rynku ( od 20.000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netto do 50.000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netto),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Maksymalne stawki rynkowe może podawać dokumentacja konkursowa/naboru w załącznikach,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40153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Wybór wykonawców - rozeznanie rynku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844824"/>
            <a:ext cx="9036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Ma na celu potwierdzenie, że dana usługa, dostawa lub robota budowlana została wykonana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po cenie nie wyższej niż cena rynkowa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Można zastosować zamiennie Zasadę konkurencyjności.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29225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Wybór wykonawców - rozeznanie rynku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844824"/>
            <a:ext cx="9036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Należy udokumentować dokonanie analizy cen wykonawców wraz z analizowanymi cennikami, można je pozyskać ze stron www wykonawców lub poprzez upublicznienie opisu przedmiotu zamówienia wraz z zapytaniem o cenę na stronie internetowej beneficjenta lub skierowanie zapytań o cenę wraz z opisem przedmiotu zamówienia do wykonawców, itd.</a:t>
            </a:r>
          </a:p>
        </p:txBody>
      </p:sp>
    </p:spTree>
    <p:extLst>
      <p:ext uri="{BB962C8B-B14F-4D97-AF65-F5344CB8AC3E}">
        <p14:creationId xmlns:p14="http://schemas.microsoft.com/office/powerpoint/2010/main" val="403934998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Wybór wykonawców - rozeznanie rynku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844824"/>
            <a:ext cx="9036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Rozeznania rynku nie przeprowadza się dla najczęściej finansowanych towarów i usług, dla których IZ PO określiła wymagania dotyczące standardu oraz cen rynkowych;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Dla zamówień od 20 tys. PLN netto do 50 tys. PLN netto umowa z wykonawcą nie jest wymagana.</a:t>
            </a:r>
          </a:p>
        </p:txBody>
      </p:sp>
    </p:spTree>
    <p:extLst>
      <p:ext uri="{BB962C8B-B14F-4D97-AF65-F5344CB8AC3E}">
        <p14:creationId xmlns:p14="http://schemas.microsoft.com/office/powerpoint/2010/main" val="304088964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Wybór wykonawców – zasada konkurencyjności – kogo dotyczy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844824"/>
            <a:ext cx="9036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Powyżej 50.000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netto beneficjentów nie zobligowanych do stosowania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pzp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Beneficjentów stosujących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pzp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powyżej 50.000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netto do progu wynikającego z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pzp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– zamiennie mogą stosować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pzp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9362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uczestników – warunki uczestnictwa w projekcie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spełnienie kryteriów ustanowionych w PO, SZOOP, regulaminie konkursu/dokumentacji dot. projektów pozakonkursowych i wniosku o dofinansowanie;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spełnienie kryteriów ustanowionych w przepisach prawa powszechnie obowiązującego;</a:t>
            </a: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13260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Zasada konkurencyjności </a:t>
            </a:r>
          </a:p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– nie dotyczy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844824"/>
            <a:ext cx="9036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Zasady nie stosuje się do zamówień publicznych, których przedmiotem jest nabycie innych praw do nieruchomości, w szczególności dzierżawy i najmu, pod warunkiem braku powiązań, 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wydatków rozliczanych uproszczoną metodą.</a:t>
            </a:r>
          </a:p>
        </p:txBody>
      </p:sp>
    </p:spTree>
    <p:extLst>
      <p:ext uri="{BB962C8B-B14F-4D97-AF65-F5344CB8AC3E}">
        <p14:creationId xmlns:p14="http://schemas.microsoft.com/office/powerpoint/2010/main" val="426437925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Zasada konkurencyjności – zapytanie ofertowe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844824"/>
            <a:ext cx="9036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Informacje obowiązkowe: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opis przedmiotu zamówienia,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kryteria oceny ofert,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wagi punktowe lub procentowe do poszczególnych kryteriów oceny ofert,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opis sposobu przyznawania punktacji za spełnienie danego kryterium oceny ofert,</a:t>
            </a:r>
          </a:p>
        </p:txBody>
      </p:sp>
    </p:spTree>
    <p:extLst>
      <p:ext uri="{BB962C8B-B14F-4D97-AF65-F5344CB8AC3E}">
        <p14:creationId xmlns:p14="http://schemas.microsoft.com/office/powerpoint/2010/main" val="137721721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Zasada konkurencyjności – zapytanie ofertowe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844824"/>
            <a:ext cx="9036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Informacje obowiązkowe cd.: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termin realizacji umowy,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termin składania ofert,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informację na temat zakazu powiązań osobowych lub kapitałowych, o ile zakaz taki nie został wyłączony</a:t>
            </a:r>
          </a:p>
        </p:txBody>
      </p:sp>
    </p:spTree>
    <p:extLst>
      <p:ext uri="{BB962C8B-B14F-4D97-AF65-F5344CB8AC3E}">
        <p14:creationId xmlns:p14="http://schemas.microsoft.com/office/powerpoint/2010/main" val="354591271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Zasada konkurencyjności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844824"/>
            <a:ext cx="9036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Strona dla beneficjentów i wnioskodawców:</a:t>
            </a:r>
          </a:p>
          <a:p>
            <a:pPr algn="just"/>
            <a:r>
              <a:rPr lang="pl-PL" sz="28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https://bazakonkurencyjnosci.funduszeeuropejskie.gov.pl/publication/chooseregisteroption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Partnerzy także mogą mieć dostęp do Bazy konkurencyjności,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o ile na etapie wyboru projektu beneficjent w porozumieniu z instytucją zdecyduje o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rozliczaniu projektu w formule partnerskiej.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43552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Zasada konkurencyjności 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844824"/>
            <a:ext cx="9036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Przy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rozliczania projektu w formule partnerskiej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partnerzy projektu mogą p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ublikować ogłoszenia w Bazie Konkurencyjności samodzielnie. 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przeciwnym wypadku -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rejestracja wyłącznie jako Beneficjent i pod jego nazwą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(ale w swoim imieniu).</a:t>
            </a:r>
          </a:p>
          <a:p>
            <a:pPr lvl="0"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Informacja z kim zostanie podpisana umowa, powinna być w opisie udzielanego zamówienia.</a:t>
            </a:r>
          </a:p>
        </p:txBody>
      </p:sp>
    </p:spTree>
    <p:extLst>
      <p:ext uri="{BB962C8B-B14F-4D97-AF65-F5344CB8AC3E}">
        <p14:creationId xmlns:p14="http://schemas.microsoft.com/office/powerpoint/2010/main" val="25593265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Bez procedur z Wytycznych- nowe 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844824"/>
            <a:ext cx="9036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Przedmiotem są usługi wsparcia rodziny i systemu pieczy zastępczej (z wyłączeniem usług świadczonych w placówkach wsparcia dziennego i placówkach opiekuńczo-wychowawczych typu socjalizacyjnego, interwencyjnego lub specjalistyczno-terapeutycznego), </a:t>
            </a:r>
          </a:p>
        </p:txBody>
      </p:sp>
    </p:spTree>
    <p:extLst>
      <p:ext uri="{BB962C8B-B14F-4D97-AF65-F5344CB8AC3E}">
        <p14:creationId xmlns:p14="http://schemas.microsoft.com/office/powerpoint/2010/main" val="237173947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Bez procedur z Wytycznych- nowe 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844824"/>
            <a:ext cx="9036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Sąsiedzkie usługi opiekuńcze,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us.op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 w miejscu zamieszkania i specjalistyczne usługi opiekuńcze w miejscu zamieszkania, usługi asystenckie – świadczone osobiście przez osoby wskazane lub zaakceptowane przez uczestnika projektu, o których mowa w </a:t>
            </a:r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wytycznych w obszarze włączenia społecznego i zwalczania ubóstwa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660155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Bez procedur z Wytycznych 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844824"/>
            <a:ext cx="9036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Samorząd może wybrać realizatora działań z III sektora na podstawie zapisów Ustawy o działalności pożytku publicznego i o wolontariacie.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Może to być powierzenie lub wsparcie </a:t>
            </a:r>
            <a:r>
              <a:rPr lang="pl-PL" sz="2800">
                <a:latin typeface="Arial" panose="020B0604020202020204" pitchFamily="34" charset="0"/>
                <a:cs typeface="Arial" panose="020B0604020202020204" pitchFamily="34" charset="0"/>
              </a:rPr>
              <a:t>zadania publicznego.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84302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Uproszczone metody rozliczania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Nie wpisuje się pracowników do Bazy personelu.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Nie obowiązuje limit 276 h/m-c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Wydatki na personel nie podlegają kontroli instytucji systemu realizacji RPO WŁ 2014-2020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Zasada konkurencyjności nie ma zastosowania</a:t>
            </a:r>
          </a:p>
        </p:txBody>
      </p:sp>
    </p:spTree>
    <p:extLst>
      <p:ext uri="{BB962C8B-B14F-4D97-AF65-F5344CB8AC3E}">
        <p14:creationId xmlns:p14="http://schemas.microsoft.com/office/powerpoint/2010/main" val="60635508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Uproszczone metody rozliczania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Rozeznanie rynku ma zastosowanie na etapie pisania projektu. Może być weryfikowane jedynie na etapie oceny projektu.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Inne instytucje uprawnione do kontroli np. UKS, US może weryfikować efektywność wydatków i zgodność z przepisami.</a:t>
            </a:r>
          </a:p>
        </p:txBody>
      </p:sp>
    </p:spTree>
    <p:extLst>
      <p:ext uri="{BB962C8B-B14F-4D97-AF65-F5344CB8AC3E}">
        <p14:creationId xmlns:p14="http://schemas.microsoft.com/office/powerpoint/2010/main" val="1457914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uczestników – warunki uczestnictwa w projekcie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44627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uzyskanie danych o osobie fizycznej, o których mowa w załączniku nr 1 i 21 (o ile zał. nr 2 dotyczy) do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rozporz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 EFS (nr 1304/2013) lub danych podmiotu potrzebnych do monitorowania wskaźników kluczowych oraz przeprowadzenia ewaluacji (są to dane wskazane w załączniku do umowy o dofinansowanie projektu);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sz="3200" dirty="0">
              <a:latin typeface="Garamond" panose="02020404030301010803" pitchFamily="18" charset="0"/>
            </a:endParaRP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Garamond" panose="02020404030301010803" pitchFamily="18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72137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Uproszczone metody rozliczania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Kwoty ryczałtowe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– rozliczanie następuje po osiągnięciu wskaźnika przypisanego do danej kwoty ryczałtowej na zasadzie „spełnia/nie spełnia”.</a:t>
            </a: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Dowodem na osiągnięcie wskaźnika są dokumenty wskazane w umowie o dofinansowanie.</a:t>
            </a: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05514016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Uproszczone metody rozliczania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Stawki jednostkowe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– rozliczenie następuje po zrealizowaniu usługi zawartej w stawce na podstawie dokumentów wymienionych w umowie o dofinansowanie. W przypadku ich braku kwota przypadająca na nią nie przysługuje Beneficjentowi. Dodatkowo proporcjonalnie potrącane są koszty pośrednie.</a:t>
            </a:r>
          </a:p>
          <a:p>
            <a:pPr marL="0" indent="0" algn="just">
              <a:buNone/>
            </a:pPr>
            <a:endParaRPr lang="pl-PL" dirty="0"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49026214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Uproszczone metody rozliczania - przykład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Kwota ryczałtowa nr 1 – Organizacja wyjazdów edukacyjno-kulturalnych dla uczestników projektu wraz z nauczycielem, opiekunem i rodzicami. Ilość 2 wyjazdy (1 wyjazd/półrocze)</a:t>
            </a:r>
          </a:p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Wskaźnik: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liczba uczniów biorących udział w wyjazdach edukacyjno-kulturalnych  110</a:t>
            </a: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63174727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Uproszczone metody rozliczania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Pomiar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: dziennik zajęć, lista obecności</a:t>
            </a:r>
          </a:p>
          <a:p>
            <a:pPr marL="0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Kwota ryczałtowa nr 2 – Zakup pomocy dydaktycznych i sprzętu multimedialnego (bez limitu środki trwałe).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Wskaźnik: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Liczba szkół, których pracownie zostały doposażone w programie – 1 szkoła. </a:t>
            </a:r>
          </a:p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Pomiar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: protokół odbioru.</a:t>
            </a:r>
          </a:p>
          <a:p>
            <a:pPr marL="0" indent="0" algn="just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dirty="0"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80071733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Koszty pośrednie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9" y="1847910"/>
            <a:ext cx="8418144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Koszty pośrednie stanowią koszty administracyjne związane z obsługą projektu, w szczególności</a:t>
            </a:r>
          </a:p>
          <a:p>
            <a:pPr marL="0" indent="0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a) koszty koordynatora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lub kierownika projektu oraz innego personelu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bezpośr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zaangaż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 w zarządzanie, rozliczanie, monitorowanie projektu lub prowadzenie innych działań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administ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 w projekcie, w tym koszty wynagrodzenia tych osób, </a:t>
            </a:r>
          </a:p>
        </p:txBody>
      </p:sp>
    </p:spTree>
    <p:extLst>
      <p:ext uri="{BB962C8B-B14F-4D97-AF65-F5344CB8AC3E}">
        <p14:creationId xmlns:p14="http://schemas.microsoft.com/office/powerpoint/2010/main" val="89804328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Koszty pośrednie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9" y="1847910"/>
            <a:ext cx="8346136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(…) ich delegacji służbowych i szkoleń oraz koszty związane z wdrażaniem polityki równych szans przez te osoby,</a:t>
            </a:r>
          </a:p>
          <a:p>
            <a:pPr marL="0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b) koszty zarządu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(koszty wynagrodzenia osób uprawnionych do reprezentowania jednostki, których zakresy czynności nie są przypisane wyłącznie do projektu, np. kierownik jednostki),</a:t>
            </a:r>
          </a:p>
        </p:txBody>
      </p:sp>
    </p:spTree>
    <p:extLst>
      <p:ext uri="{BB962C8B-B14F-4D97-AF65-F5344CB8AC3E}">
        <p14:creationId xmlns:p14="http://schemas.microsoft.com/office/powerpoint/2010/main" val="32054251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Koszty pośrednie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9" y="1847910"/>
            <a:ext cx="8274128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c) koszty personelu obsługowego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(obsługa kadrowa, finansowa, administracyjna, sekretariat, kancelaria, obsługa prawna, w tym ta dotycząca zamówień) na potrzeby funkcjonowania jednostki,</a:t>
            </a:r>
          </a:p>
        </p:txBody>
      </p:sp>
    </p:spTree>
    <p:extLst>
      <p:ext uri="{BB962C8B-B14F-4D97-AF65-F5344CB8AC3E}">
        <p14:creationId xmlns:p14="http://schemas.microsoft.com/office/powerpoint/2010/main" val="283674737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Koszty pośrednie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9" y="1847910"/>
            <a:ext cx="8346136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d) koszty obsługi księgowej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(wynagrodzenia osób księgujących wydatki w projekcie, w tym zlecenia prowadzenia obsługi księgowej projektu),</a:t>
            </a:r>
          </a:p>
          <a:p>
            <a:pPr marL="0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e) koszty utrzymania powierzchni biurowych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(czynsz, najem, opłaty administracyjne) związanych z obsługą administracyjną projektu,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07217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Koszty pośrednie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9" y="1847910"/>
            <a:ext cx="8418144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f) wydatki związane z otworzeniem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lub prowadzeniem wyodrębnionego na rzecz projektu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subkonta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na rachunku bankowym lub odrębnego rachunku bankowego,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50973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Koszty pośrednie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9" y="1847910"/>
            <a:ext cx="8346136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g) działania informacyjno-promocyjne projektu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(np. zakup materiałów promocyjnych i informacyjnych, zakup ogłoszeń prasowych, utworzenie i prowadzenie strony internetowej o projekcie, oznakowanie projektu, plakaty, ulotki, itp.),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791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uczestników – warunki uczestnictwa w projekcie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zobowiązanie osoby fizycznej do przekazania informacji na temat jej sytuacji po opuszczeniu projektu;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złożenie przez osobę fizyczną (lub jej opiekuna prawnego) oświadczenia o przyjęciu przez nią do wiadomości informacji, o których mowa w RODO.</a:t>
            </a:r>
          </a:p>
          <a:p>
            <a:endParaRPr lang="pl-PL" sz="3200" dirty="0">
              <a:latin typeface="Garamond" panose="02020404030301010803" pitchFamily="18" charset="0"/>
            </a:endParaRP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Garamond" panose="02020404030301010803" pitchFamily="18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70947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Koszty pośrednie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9" y="1847910"/>
            <a:ext cx="8346136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h) amortyzacja, najem lub zakup aktywów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(środków trwałych i wartości niematerialnych i prawnych) używanych na potrzeby osób, o których mowa w lit. a - d,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58469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Koszty pośrednie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9" y="1847910"/>
            <a:ext cx="8346136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i) opłaty za energię elektryczną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cieplną, gazową i wodę, opłaty przesyłowe, opłaty za odprowadzanie ścieków w zakresie związanym z obsługą administracyjną projektu,</a:t>
            </a:r>
          </a:p>
          <a:p>
            <a:pPr marL="0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j) koszty usług pocztowych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telefonicznych, internetowych, kurierskich związanych z obsługą administracyjną projektu,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43196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Koszty pośrednie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9" y="1847910"/>
            <a:ext cx="8346136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k) koszty biurowe związane z obsługą administracyjną projektu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(np. zakup materiałów biurowych i artykułów piśmienniczych),</a:t>
            </a:r>
          </a:p>
          <a:p>
            <a:pPr marL="0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l) koszty zabezpieczenia prawidłowej realizacji umowy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m) koszty ubezpieczeń majątkowych.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16053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Koszty pośrednie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9" y="1847910"/>
            <a:ext cx="8346136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Koszty pośrednie rozliczane są wyłącznie z wykorzystaniem następujących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stawek ryczałtowych:</a:t>
            </a:r>
          </a:p>
          <a:p>
            <a:pPr marL="0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a) 25% kosztów bezpośrednich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– w przypadku projektów o wartości kosztów bezpośrednich do 830 tys. PLN włącznie,</a:t>
            </a:r>
          </a:p>
          <a:p>
            <a:pPr marL="0" indent="0" algn="just">
              <a:buNone/>
            </a:pP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91821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Koszty pośrednie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9" y="1847910"/>
            <a:ext cx="8274128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b) 20% kosztów bezpośrednich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– w przypadku projektów o wartości kosztów bezpośrednich powyżej 830 tys. PLN do 1 740 tys. PLN włącznie,</a:t>
            </a:r>
          </a:p>
          <a:p>
            <a:pPr marL="0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c) 15% kosztów bezpośrednich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– w przypadku projektów o wartości kosztów bezpośrednich powyżej 1 740 tys. PLN do 4 550 tys. PLN włącznie,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58100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Koszty pośrednie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02329" y="1847910"/>
            <a:ext cx="8346136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d) 10% kosztów bezpośrednich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– w przypadku projektów o wartości kosztów bezpośrednich przekraczającej 4 550 tys. PLN.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6378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Dodatki lub wynagrodzenia wypłacane przez stronę trzecią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Dodatki lub wynagrodzenia wypłacane przez stronę trzecią na rzecz uczestników danego projektu, np. wkład wnoszony przez pracodawcę w przypadku szkoleń dla przedsiębiorców w formie wynagrodzenia pracownika skierowanego na szkolenie i poświadczone beneficjentowi są kwalifikowalne.</a:t>
            </a:r>
          </a:p>
        </p:txBody>
      </p:sp>
    </p:spTree>
    <p:extLst>
      <p:ext uri="{BB962C8B-B14F-4D97-AF65-F5344CB8AC3E}">
        <p14:creationId xmlns:p14="http://schemas.microsoft.com/office/powerpoint/2010/main" val="243089198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Dodatki lub wynagrodzenia wypłacane przez stronę trzecią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07503" y="1925990"/>
            <a:ext cx="9072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WARUNEK: zostały one poniesione zgodnie z przepisami krajowymi, z uwzględnieniem zasad wynikających z ustawy o rachunkowości.</a:t>
            </a:r>
          </a:p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Wkład rozliczany jest na podstawie oświadczenia składanego przez podmioty wypłacające pozwalającego na identyfikację uczestników projektu oraz wysokości wkładu w odniesieniu do każdego z nich.</a:t>
            </a:r>
          </a:p>
        </p:txBody>
      </p:sp>
    </p:spTree>
    <p:extLst>
      <p:ext uri="{BB962C8B-B14F-4D97-AF65-F5344CB8AC3E}">
        <p14:creationId xmlns:p14="http://schemas.microsoft.com/office/powerpoint/2010/main" val="12196705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Dodatki lub wynagrodzenia wypłacane przez stronę trzecią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07503" y="1925990"/>
            <a:ext cx="9072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Wysokość wkładu wynikającego z dodatków lub wynagrodzeń wypłacanych przez stronę trzecią na rzecz uczestników projektu musi wynikać z dokumentacji księgowej podmiotu wypłacającego i może podlegać kontroli.</a:t>
            </a:r>
          </a:p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Składki na PFRON się nie kwalifikują.</a:t>
            </a:r>
          </a:p>
        </p:txBody>
      </p:sp>
    </p:spTree>
    <p:extLst>
      <p:ext uri="{BB962C8B-B14F-4D97-AF65-F5344CB8AC3E}">
        <p14:creationId xmlns:p14="http://schemas.microsoft.com/office/powerpoint/2010/main" val="30186597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Stypendia stażowe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2060848"/>
            <a:ext cx="903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okresie odbywania stażu stażyście przysługuje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stypendium stażowe, które miesięcznie wynosi 120% zasiłku dla bezrobotnych,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jeżeli miesięczna liczba godzin stażu wynosi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nie mniej niż 160 h/m-c,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przypadku niższego miesięcznego wymiaru godzin, wysokość stypendium ustala się proporcjonalnie.</a:t>
            </a: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4825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1926</TotalTime>
  <Words>5357</Words>
  <Application>Microsoft Office PowerPoint</Application>
  <PresentationFormat>Pokaz na ekranie (4:3)</PresentationFormat>
  <Paragraphs>590</Paragraphs>
  <Slides>132</Slides>
  <Notes>131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132</vt:i4>
      </vt:variant>
    </vt:vector>
  </HeadingPairs>
  <TitlesOfParts>
    <vt:vector size="139" baseType="lpstr">
      <vt:lpstr>Arial</vt:lpstr>
      <vt:lpstr>Calibri</vt:lpstr>
      <vt:lpstr>Century Gothic</vt:lpstr>
      <vt:lpstr>Garamond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Projekt</dc:creator>
  <cp:lastModifiedBy>Michał Pociecha</cp:lastModifiedBy>
  <cp:revision>250</cp:revision>
  <dcterms:created xsi:type="dcterms:W3CDTF">2018-06-29T07:37:24Z</dcterms:created>
  <dcterms:modified xsi:type="dcterms:W3CDTF">2019-10-02T14:19:06Z</dcterms:modified>
</cp:coreProperties>
</file>