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73" r:id="rId4"/>
    <p:sldId id="260" r:id="rId5"/>
    <p:sldId id="278" r:id="rId6"/>
    <p:sldId id="302" r:id="rId7"/>
    <p:sldId id="261" r:id="rId8"/>
    <p:sldId id="290" r:id="rId9"/>
    <p:sldId id="303" r:id="rId10"/>
    <p:sldId id="291" r:id="rId11"/>
    <p:sldId id="277" r:id="rId12"/>
    <p:sldId id="275" r:id="rId13"/>
    <p:sldId id="276" r:id="rId14"/>
    <p:sldId id="289" r:id="rId15"/>
    <p:sldId id="299" r:id="rId16"/>
    <p:sldId id="274" r:id="rId17"/>
    <p:sldId id="269" r:id="rId18"/>
    <p:sldId id="279" r:id="rId19"/>
    <p:sldId id="292" r:id="rId20"/>
    <p:sldId id="280" r:id="rId21"/>
    <p:sldId id="293" r:id="rId22"/>
    <p:sldId id="300" r:id="rId23"/>
    <p:sldId id="301" r:id="rId24"/>
    <p:sldId id="304" r:id="rId25"/>
    <p:sldId id="294" r:id="rId26"/>
    <p:sldId id="296" r:id="rId27"/>
    <p:sldId id="286" r:id="rId28"/>
    <p:sldId id="288" r:id="rId29"/>
    <p:sldId id="298" r:id="rId30"/>
    <p:sldId id="287" r:id="rId31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3" autoAdjust="0"/>
  </p:normalViewPr>
  <p:slideViewPr>
    <p:cSldViewPr snapToGrid="0">
      <p:cViewPr varScale="1">
        <p:scale>
          <a:sx n="102" d="100"/>
          <a:sy n="102" d="100"/>
        </p:scale>
        <p:origin x="2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03D5D-7B4C-4935-B7F7-83650D09F4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432E94-8E78-4F9A-9C60-69F1B382BE59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prawne (w tym uczelnie) </a:t>
          </a:r>
          <a:endParaRPr lang="pl-PL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1E5D7-1A0C-476A-9591-DB0904ED31C4}" type="parTrans" cxnId="{5EFF78F2-34F3-4024-ADF2-CA9E4C2D269E}">
      <dgm:prSet/>
      <dgm:spPr/>
      <dgm:t>
        <a:bodyPr/>
        <a:lstStyle/>
        <a:p>
          <a:endParaRPr lang="pl-PL"/>
        </a:p>
      </dgm:t>
    </dgm:pt>
    <dgm:pt modelId="{E72AFA0C-FCC8-4576-A5BA-98E61963B33A}" type="sibTrans" cxnId="{5EFF78F2-34F3-4024-ADF2-CA9E4C2D269E}">
      <dgm:prSet/>
      <dgm:spPr/>
      <dgm:t>
        <a:bodyPr/>
        <a:lstStyle/>
        <a:p>
          <a:endParaRPr lang="pl-PL"/>
        </a:p>
      </dgm:t>
    </dgm:pt>
    <dgm:pt modelId="{33ACE3C1-DC94-48E9-97BF-71445D05D370}">
      <dgm:prSet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fizyczne</a:t>
          </a:r>
          <a:endParaRPr lang="pl-PL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FBD343-DA9A-4AD9-94A0-25AC79054CA9}" type="parTrans" cxnId="{FA9C574A-7443-48B4-8A13-08730459F8DC}">
      <dgm:prSet/>
      <dgm:spPr/>
      <dgm:t>
        <a:bodyPr/>
        <a:lstStyle/>
        <a:p>
          <a:endParaRPr lang="pl-PL"/>
        </a:p>
      </dgm:t>
    </dgm:pt>
    <dgm:pt modelId="{BE1635AC-D060-4100-A7A8-CFA711D5DB74}" type="sibTrans" cxnId="{FA9C574A-7443-48B4-8A13-08730459F8DC}">
      <dgm:prSet/>
      <dgm:spPr/>
      <dgm:t>
        <a:bodyPr/>
        <a:lstStyle/>
        <a:p>
          <a:endParaRPr lang="pl-PL"/>
        </a:p>
      </dgm:t>
    </dgm:pt>
    <dgm:pt modelId="{F65B5C2B-9146-432F-BCFC-BC7A7556F241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jednostki samorządu terytorialnego</a:t>
          </a:r>
          <a:endParaRPr lang="pl-PL" sz="2000" dirty="0">
            <a:solidFill>
              <a:srgbClr val="002060"/>
            </a:solidFill>
          </a:endParaRPr>
        </a:p>
      </dgm:t>
    </dgm:pt>
    <dgm:pt modelId="{1BCFF73B-84AD-4C19-8168-E33CD7204AAC}" type="sibTrans" cxnId="{BF6BABAE-DE21-46A8-8166-3170DEEC1D6D}">
      <dgm:prSet/>
      <dgm:spPr/>
      <dgm:t>
        <a:bodyPr/>
        <a:lstStyle/>
        <a:p>
          <a:endParaRPr lang="pl-PL"/>
        </a:p>
      </dgm:t>
    </dgm:pt>
    <dgm:pt modelId="{1EAAA8BA-9571-4F21-81A6-E619AB64D910}" type="parTrans" cxnId="{BF6BABAE-DE21-46A8-8166-3170DEEC1D6D}">
      <dgm:prSet/>
      <dgm:spPr/>
      <dgm:t>
        <a:bodyPr/>
        <a:lstStyle/>
        <a:p>
          <a:endParaRPr lang="pl-PL"/>
        </a:p>
      </dgm:t>
    </dgm:pt>
    <dgm:pt modelId="{C27E24E4-4C4D-4DA6-A5FE-2E29D3E0BE89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jednostki organizacyjne nieposiadające osobowości prawnej</a:t>
          </a:r>
          <a:endParaRPr lang="pl-PL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DB975-14A0-4A39-95AC-BD174D2B97B7}" type="sibTrans" cxnId="{EB0355A5-1194-4106-B334-DAFE065CF37F}">
      <dgm:prSet/>
      <dgm:spPr/>
      <dgm:t>
        <a:bodyPr/>
        <a:lstStyle/>
        <a:p>
          <a:endParaRPr lang="pl-PL"/>
        </a:p>
      </dgm:t>
    </dgm:pt>
    <dgm:pt modelId="{9EE5153A-537B-486B-AC95-671A25FA46F0}" type="parTrans" cxnId="{EB0355A5-1194-4106-B334-DAFE065CF37F}">
      <dgm:prSet/>
      <dgm:spPr/>
      <dgm:t>
        <a:bodyPr/>
        <a:lstStyle/>
        <a:p>
          <a:endParaRPr lang="pl-PL"/>
        </a:p>
      </dgm:t>
    </dgm:pt>
    <dgm:pt modelId="{4E158607-9F95-4BB9-9D24-0E346D388D6B}" type="pres">
      <dgm:prSet presAssocID="{BDD03D5D-7B4C-4935-B7F7-83650D09F4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D5CB079-B753-4FA5-A887-1DB5C24DE2AA}" type="pres">
      <dgm:prSet presAssocID="{F65B5C2B-9146-432F-BCFC-BC7A7556F241}" presName="parentLin" presStyleCnt="0"/>
      <dgm:spPr/>
    </dgm:pt>
    <dgm:pt modelId="{FCE74D41-FC7A-4F0B-ABE3-B9AF76099A9F}" type="pres">
      <dgm:prSet presAssocID="{F65B5C2B-9146-432F-BCFC-BC7A7556F241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D45D8B28-91A1-4941-BD30-2E357B9DF731}" type="pres">
      <dgm:prSet presAssocID="{F65B5C2B-9146-432F-BCFC-BC7A7556F2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6F61F1-AC13-4C42-A1CE-35898375C981}" type="pres">
      <dgm:prSet presAssocID="{F65B5C2B-9146-432F-BCFC-BC7A7556F241}" presName="negativeSpace" presStyleCnt="0"/>
      <dgm:spPr/>
    </dgm:pt>
    <dgm:pt modelId="{93B56C56-AE79-49AF-933A-67427690F979}" type="pres">
      <dgm:prSet presAssocID="{F65B5C2B-9146-432F-BCFC-BC7A7556F241}" presName="childText" presStyleLbl="conFgAcc1" presStyleIdx="0" presStyleCnt="4">
        <dgm:presLayoutVars>
          <dgm:bulletEnabled val="1"/>
        </dgm:presLayoutVars>
      </dgm:prSet>
      <dgm:spPr/>
    </dgm:pt>
    <dgm:pt modelId="{FB4C030E-67A1-4BC2-9DC9-C785759CCB13}" type="pres">
      <dgm:prSet presAssocID="{1BCFF73B-84AD-4C19-8168-E33CD7204AAC}" presName="spaceBetweenRectangles" presStyleCnt="0"/>
      <dgm:spPr/>
    </dgm:pt>
    <dgm:pt modelId="{050B6380-C13C-41F4-A5F9-156119296572}" type="pres">
      <dgm:prSet presAssocID="{33ACE3C1-DC94-48E9-97BF-71445D05D370}" presName="parentLin" presStyleCnt="0"/>
      <dgm:spPr/>
    </dgm:pt>
    <dgm:pt modelId="{371F7A35-F4BC-43B7-9CE9-08394C654B2D}" type="pres">
      <dgm:prSet presAssocID="{33ACE3C1-DC94-48E9-97BF-71445D05D370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36733848-0917-4642-B6DB-E20FC4FAD18A}" type="pres">
      <dgm:prSet presAssocID="{33ACE3C1-DC94-48E9-97BF-71445D05D3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76486E-764C-4976-9DE1-2D3C9009169F}" type="pres">
      <dgm:prSet presAssocID="{33ACE3C1-DC94-48E9-97BF-71445D05D370}" presName="negativeSpace" presStyleCnt="0"/>
      <dgm:spPr/>
    </dgm:pt>
    <dgm:pt modelId="{9368E190-0B1E-456A-95A9-B46783640C3B}" type="pres">
      <dgm:prSet presAssocID="{33ACE3C1-DC94-48E9-97BF-71445D05D370}" presName="childText" presStyleLbl="conFgAcc1" presStyleIdx="1" presStyleCnt="4">
        <dgm:presLayoutVars>
          <dgm:bulletEnabled val="1"/>
        </dgm:presLayoutVars>
      </dgm:prSet>
      <dgm:spPr/>
    </dgm:pt>
    <dgm:pt modelId="{DDAA3CDD-C78D-44E4-9C62-61E435B6894B}" type="pres">
      <dgm:prSet presAssocID="{BE1635AC-D060-4100-A7A8-CFA711D5DB74}" presName="spaceBetweenRectangles" presStyleCnt="0"/>
      <dgm:spPr/>
    </dgm:pt>
    <dgm:pt modelId="{4345DE44-B801-46D8-BDAB-F6F262769CC4}" type="pres">
      <dgm:prSet presAssocID="{45432E94-8E78-4F9A-9C60-69F1B382BE59}" presName="parentLin" presStyleCnt="0"/>
      <dgm:spPr/>
    </dgm:pt>
    <dgm:pt modelId="{D207896E-0673-4373-AD2C-2DCB2959A3B2}" type="pres">
      <dgm:prSet presAssocID="{45432E94-8E78-4F9A-9C60-69F1B382BE59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A3E917FC-A08E-45AD-9CBA-0A07609963AC}" type="pres">
      <dgm:prSet presAssocID="{45432E94-8E78-4F9A-9C60-69F1B382BE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B3E90F-5443-4925-ACAC-6367C5D8C30A}" type="pres">
      <dgm:prSet presAssocID="{45432E94-8E78-4F9A-9C60-69F1B382BE59}" presName="negativeSpace" presStyleCnt="0"/>
      <dgm:spPr/>
    </dgm:pt>
    <dgm:pt modelId="{3B877315-E5AC-4B93-8BBB-F107D98B5753}" type="pres">
      <dgm:prSet presAssocID="{45432E94-8E78-4F9A-9C60-69F1B382BE59}" presName="childText" presStyleLbl="conFgAcc1" presStyleIdx="2" presStyleCnt="4">
        <dgm:presLayoutVars>
          <dgm:bulletEnabled val="1"/>
        </dgm:presLayoutVars>
      </dgm:prSet>
      <dgm:spPr/>
    </dgm:pt>
    <dgm:pt modelId="{601EDDF0-82E8-4903-8FEE-88250E977E99}" type="pres">
      <dgm:prSet presAssocID="{E72AFA0C-FCC8-4576-A5BA-98E61963B33A}" presName="spaceBetweenRectangles" presStyleCnt="0"/>
      <dgm:spPr/>
    </dgm:pt>
    <dgm:pt modelId="{94EDE521-6808-4093-8983-CCA1BC7E2FD1}" type="pres">
      <dgm:prSet presAssocID="{C27E24E4-4C4D-4DA6-A5FE-2E29D3E0BE89}" presName="parentLin" presStyleCnt="0"/>
      <dgm:spPr/>
    </dgm:pt>
    <dgm:pt modelId="{12A55B76-6AE0-4D25-8717-9984755348DC}" type="pres">
      <dgm:prSet presAssocID="{C27E24E4-4C4D-4DA6-A5FE-2E29D3E0BE89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26E3E167-3AE2-455C-956C-731A69963CF9}" type="pres">
      <dgm:prSet presAssocID="{C27E24E4-4C4D-4DA6-A5FE-2E29D3E0BE8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070021-020D-4921-86FF-F178215BFA12}" type="pres">
      <dgm:prSet presAssocID="{C27E24E4-4C4D-4DA6-A5FE-2E29D3E0BE89}" presName="negativeSpace" presStyleCnt="0"/>
      <dgm:spPr/>
    </dgm:pt>
    <dgm:pt modelId="{7B028B19-A9DF-4236-95D9-5DE2CCDE100B}" type="pres">
      <dgm:prSet presAssocID="{C27E24E4-4C4D-4DA6-A5FE-2E29D3E0BE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FF78F2-34F3-4024-ADF2-CA9E4C2D269E}" srcId="{BDD03D5D-7B4C-4935-B7F7-83650D09F445}" destId="{45432E94-8E78-4F9A-9C60-69F1B382BE59}" srcOrd="2" destOrd="0" parTransId="{A551E5D7-1A0C-476A-9591-DB0904ED31C4}" sibTransId="{E72AFA0C-FCC8-4576-A5BA-98E61963B33A}"/>
    <dgm:cxn modelId="{EE4E0A27-F0C3-43CE-B2E8-D2032846BB8D}" type="presOf" srcId="{F65B5C2B-9146-432F-BCFC-BC7A7556F241}" destId="{FCE74D41-FC7A-4F0B-ABE3-B9AF76099A9F}" srcOrd="0" destOrd="0" presId="urn:microsoft.com/office/officeart/2005/8/layout/list1"/>
    <dgm:cxn modelId="{B7F655C4-801D-4AFF-8577-8E7C4AA562A0}" type="presOf" srcId="{33ACE3C1-DC94-48E9-97BF-71445D05D370}" destId="{371F7A35-F4BC-43B7-9CE9-08394C654B2D}" srcOrd="0" destOrd="0" presId="urn:microsoft.com/office/officeart/2005/8/layout/list1"/>
    <dgm:cxn modelId="{EB0355A5-1194-4106-B334-DAFE065CF37F}" srcId="{BDD03D5D-7B4C-4935-B7F7-83650D09F445}" destId="{C27E24E4-4C4D-4DA6-A5FE-2E29D3E0BE89}" srcOrd="3" destOrd="0" parTransId="{9EE5153A-537B-486B-AC95-671A25FA46F0}" sibTransId="{DDEDB975-14A0-4A39-95AC-BD174D2B97B7}"/>
    <dgm:cxn modelId="{DB02C0AA-2E1C-4B1E-927A-1B6124228AAD}" type="presOf" srcId="{F65B5C2B-9146-432F-BCFC-BC7A7556F241}" destId="{D45D8B28-91A1-4941-BD30-2E357B9DF731}" srcOrd="1" destOrd="0" presId="urn:microsoft.com/office/officeart/2005/8/layout/list1"/>
    <dgm:cxn modelId="{345FD432-6601-47EA-A3CD-91845E58F691}" type="presOf" srcId="{33ACE3C1-DC94-48E9-97BF-71445D05D370}" destId="{36733848-0917-4642-B6DB-E20FC4FAD18A}" srcOrd="1" destOrd="0" presId="urn:microsoft.com/office/officeart/2005/8/layout/list1"/>
    <dgm:cxn modelId="{BF6BABAE-DE21-46A8-8166-3170DEEC1D6D}" srcId="{BDD03D5D-7B4C-4935-B7F7-83650D09F445}" destId="{F65B5C2B-9146-432F-BCFC-BC7A7556F241}" srcOrd="0" destOrd="0" parTransId="{1EAAA8BA-9571-4F21-81A6-E619AB64D910}" sibTransId="{1BCFF73B-84AD-4C19-8168-E33CD7204AAC}"/>
    <dgm:cxn modelId="{B6B57C69-D734-4A36-9209-695290C4C6FF}" type="presOf" srcId="{45432E94-8E78-4F9A-9C60-69F1B382BE59}" destId="{D207896E-0673-4373-AD2C-2DCB2959A3B2}" srcOrd="0" destOrd="0" presId="urn:microsoft.com/office/officeart/2005/8/layout/list1"/>
    <dgm:cxn modelId="{FA9C574A-7443-48B4-8A13-08730459F8DC}" srcId="{BDD03D5D-7B4C-4935-B7F7-83650D09F445}" destId="{33ACE3C1-DC94-48E9-97BF-71445D05D370}" srcOrd="1" destOrd="0" parTransId="{2EFBD343-DA9A-4AD9-94A0-25AC79054CA9}" sibTransId="{BE1635AC-D060-4100-A7A8-CFA711D5DB74}"/>
    <dgm:cxn modelId="{FD9BD005-892A-432B-874B-3ECB206C7532}" type="presOf" srcId="{45432E94-8E78-4F9A-9C60-69F1B382BE59}" destId="{A3E917FC-A08E-45AD-9CBA-0A07609963AC}" srcOrd="1" destOrd="0" presId="urn:microsoft.com/office/officeart/2005/8/layout/list1"/>
    <dgm:cxn modelId="{4CF0AB1A-0AA8-4FC8-B2B1-31C623F74C8C}" type="presOf" srcId="{C27E24E4-4C4D-4DA6-A5FE-2E29D3E0BE89}" destId="{12A55B76-6AE0-4D25-8717-9984755348DC}" srcOrd="0" destOrd="0" presId="urn:microsoft.com/office/officeart/2005/8/layout/list1"/>
    <dgm:cxn modelId="{FD05CEAF-6E5B-4D2D-843A-6E7CC6E85E0E}" type="presOf" srcId="{BDD03D5D-7B4C-4935-B7F7-83650D09F445}" destId="{4E158607-9F95-4BB9-9D24-0E346D388D6B}" srcOrd="0" destOrd="0" presId="urn:microsoft.com/office/officeart/2005/8/layout/list1"/>
    <dgm:cxn modelId="{A727AD12-E0EA-446C-9240-C043A71D3306}" type="presOf" srcId="{C27E24E4-4C4D-4DA6-A5FE-2E29D3E0BE89}" destId="{26E3E167-3AE2-455C-956C-731A69963CF9}" srcOrd="1" destOrd="0" presId="urn:microsoft.com/office/officeart/2005/8/layout/list1"/>
    <dgm:cxn modelId="{67136B66-D2EA-4221-9128-835406FE33E5}" type="presParOf" srcId="{4E158607-9F95-4BB9-9D24-0E346D388D6B}" destId="{9D5CB079-B753-4FA5-A887-1DB5C24DE2AA}" srcOrd="0" destOrd="0" presId="urn:microsoft.com/office/officeart/2005/8/layout/list1"/>
    <dgm:cxn modelId="{64D13D0E-F07F-4B9C-ABEA-9FF7752E13AD}" type="presParOf" srcId="{9D5CB079-B753-4FA5-A887-1DB5C24DE2AA}" destId="{FCE74D41-FC7A-4F0B-ABE3-B9AF76099A9F}" srcOrd="0" destOrd="0" presId="urn:microsoft.com/office/officeart/2005/8/layout/list1"/>
    <dgm:cxn modelId="{9C7545BF-BD6B-4983-9673-2E60FB0FAE35}" type="presParOf" srcId="{9D5CB079-B753-4FA5-A887-1DB5C24DE2AA}" destId="{D45D8B28-91A1-4941-BD30-2E357B9DF731}" srcOrd="1" destOrd="0" presId="urn:microsoft.com/office/officeart/2005/8/layout/list1"/>
    <dgm:cxn modelId="{E8278425-0515-479E-AEB9-DB41848A1CC9}" type="presParOf" srcId="{4E158607-9F95-4BB9-9D24-0E346D388D6B}" destId="{726F61F1-AC13-4C42-A1CE-35898375C981}" srcOrd="1" destOrd="0" presId="urn:microsoft.com/office/officeart/2005/8/layout/list1"/>
    <dgm:cxn modelId="{237161C3-6DA3-48FC-819F-CB354BAE53D2}" type="presParOf" srcId="{4E158607-9F95-4BB9-9D24-0E346D388D6B}" destId="{93B56C56-AE79-49AF-933A-67427690F979}" srcOrd="2" destOrd="0" presId="urn:microsoft.com/office/officeart/2005/8/layout/list1"/>
    <dgm:cxn modelId="{6F691186-763A-4252-95DB-BB267221C191}" type="presParOf" srcId="{4E158607-9F95-4BB9-9D24-0E346D388D6B}" destId="{FB4C030E-67A1-4BC2-9DC9-C785759CCB13}" srcOrd="3" destOrd="0" presId="urn:microsoft.com/office/officeart/2005/8/layout/list1"/>
    <dgm:cxn modelId="{2F232154-F8F8-4C66-8A58-06F680661758}" type="presParOf" srcId="{4E158607-9F95-4BB9-9D24-0E346D388D6B}" destId="{050B6380-C13C-41F4-A5F9-156119296572}" srcOrd="4" destOrd="0" presId="urn:microsoft.com/office/officeart/2005/8/layout/list1"/>
    <dgm:cxn modelId="{006C498B-80C3-417C-BC28-657D0BF64B5B}" type="presParOf" srcId="{050B6380-C13C-41F4-A5F9-156119296572}" destId="{371F7A35-F4BC-43B7-9CE9-08394C654B2D}" srcOrd="0" destOrd="0" presId="urn:microsoft.com/office/officeart/2005/8/layout/list1"/>
    <dgm:cxn modelId="{8A573243-F76A-4476-BF57-175B7BE55C3E}" type="presParOf" srcId="{050B6380-C13C-41F4-A5F9-156119296572}" destId="{36733848-0917-4642-B6DB-E20FC4FAD18A}" srcOrd="1" destOrd="0" presId="urn:microsoft.com/office/officeart/2005/8/layout/list1"/>
    <dgm:cxn modelId="{294A696A-F6C2-4330-A359-A8707DA49837}" type="presParOf" srcId="{4E158607-9F95-4BB9-9D24-0E346D388D6B}" destId="{C376486E-764C-4976-9DE1-2D3C9009169F}" srcOrd="5" destOrd="0" presId="urn:microsoft.com/office/officeart/2005/8/layout/list1"/>
    <dgm:cxn modelId="{64EDA0B0-EDA7-4BFE-A248-28D709E92C2C}" type="presParOf" srcId="{4E158607-9F95-4BB9-9D24-0E346D388D6B}" destId="{9368E190-0B1E-456A-95A9-B46783640C3B}" srcOrd="6" destOrd="0" presId="urn:microsoft.com/office/officeart/2005/8/layout/list1"/>
    <dgm:cxn modelId="{E9B36D22-A98B-47B2-B373-F2ED76587897}" type="presParOf" srcId="{4E158607-9F95-4BB9-9D24-0E346D388D6B}" destId="{DDAA3CDD-C78D-44E4-9C62-61E435B6894B}" srcOrd="7" destOrd="0" presId="urn:microsoft.com/office/officeart/2005/8/layout/list1"/>
    <dgm:cxn modelId="{8F642596-0C5F-4046-95A5-2BB2DD222FC2}" type="presParOf" srcId="{4E158607-9F95-4BB9-9D24-0E346D388D6B}" destId="{4345DE44-B801-46D8-BDAB-F6F262769CC4}" srcOrd="8" destOrd="0" presId="urn:microsoft.com/office/officeart/2005/8/layout/list1"/>
    <dgm:cxn modelId="{F2F0BAE0-1AC1-40C0-8B90-C50501456D14}" type="presParOf" srcId="{4345DE44-B801-46D8-BDAB-F6F262769CC4}" destId="{D207896E-0673-4373-AD2C-2DCB2959A3B2}" srcOrd="0" destOrd="0" presId="urn:microsoft.com/office/officeart/2005/8/layout/list1"/>
    <dgm:cxn modelId="{78159064-E225-4552-951F-F7A863D063AF}" type="presParOf" srcId="{4345DE44-B801-46D8-BDAB-F6F262769CC4}" destId="{A3E917FC-A08E-45AD-9CBA-0A07609963AC}" srcOrd="1" destOrd="0" presId="urn:microsoft.com/office/officeart/2005/8/layout/list1"/>
    <dgm:cxn modelId="{69BB39B1-587A-412C-A0C6-1E8496DE366C}" type="presParOf" srcId="{4E158607-9F95-4BB9-9D24-0E346D388D6B}" destId="{A2B3E90F-5443-4925-ACAC-6367C5D8C30A}" srcOrd="9" destOrd="0" presId="urn:microsoft.com/office/officeart/2005/8/layout/list1"/>
    <dgm:cxn modelId="{597DA43E-49D9-448C-BE7D-DCC304A83DDA}" type="presParOf" srcId="{4E158607-9F95-4BB9-9D24-0E346D388D6B}" destId="{3B877315-E5AC-4B93-8BBB-F107D98B5753}" srcOrd="10" destOrd="0" presId="urn:microsoft.com/office/officeart/2005/8/layout/list1"/>
    <dgm:cxn modelId="{B0C641CC-7C87-4094-BAB0-0C28551FB470}" type="presParOf" srcId="{4E158607-9F95-4BB9-9D24-0E346D388D6B}" destId="{601EDDF0-82E8-4903-8FEE-88250E977E99}" srcOrd="11" destOrd="0" presId="urn:microsoft.com/office/officeart/2005/8/layout/list1"/>
    <dgm:cxn modelId="{4ED300A2-1DDC-4CE7-97FE-C2AE4C6BC5A2}" type="presParOf" srcId="{4E158607-9F95-4BB9-9D24-0E346D388D6B}" destId="{94EDE521-6808-4093-8983-CCA1BC7E2FD1}" srcOrd="12" destOrd="0" presId="urn:microsoft.com/office/officeart/2005/8/layout/list1"/>
    <dgm:cxn modelId="{C3EE3D05-0383-41D8-9F34-3BC93968BA14}" type="presParOf" srcId="{94EDE521-6808-4093-8983-CCA1BC7E2FD1}" destId="{12A55B76-6AE0-4D25-8717-9984755348DC}" srcOrd="0" destOrd="0" presId="urn:microsoft.com/office/officeart/2005/8/layout/list1"/>
    <dgm:cxn modelId="{FA06444E-B693-40EE-AD7A-842472975A27}" type="presParOf" srcId="{94EDE521-6808-4093-8983-CCA1BC7E2FD1}" destId="{26E3E167-3AE2-455C-956C-731A69963CF9}" srcOrd="1" destOrd="0" presId="urn:microsoft.com/office/officeart/2005/8/layout/list1"/>
    <dgm:cxn modelId="{F19A4121-4BE0-4AEE-874A-1F49E967DECA}" type="presParOf" srcId="{4E158607-9F95-4BB9-9D24-0E346D388D6B}" destId="{C4070021-020D-4921-86FF-F178215BFA12}" srcOrd="13" destOrd="0" presId="urn:microsoft.com/office/officeart/2005/8/layout/list1"/>
    <dgm:cxn modelId="{2466E558-4400-4368-96DC-FE04325E287F}" type="presParOf" srcId="{4E158607-9F95-4BB9-9D24-0E346D388D6B}" destId="{7B028B19-A9DF-4236-95D9-5DE2CCDE10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03D5D-7B4C-4935-B7F7-83650D09F4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432E94-8E78-4F9A-9C60-69F1B382BE59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zapewnienie funkcjonowania miejsc opieki</a:t>
          </a:r>
          <a:endParaRPr lang="pl-PL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1E5D7-1A0C-476A-9591-DB0904ED31C4}" type="parTrans" cxnId="{5EFF78F2-34F3-4024-ADF2-CA9E4C2D269E}">
      <dgm:prSet/>
      <dgm:spPr/>
      <dgm:t>
        <a:bodyPr/>
        <a:lstStyle/>
        <a:p>
          <a:endParaRPr lang="pl-PL"/>
        </a:p>
      </dgm:t>
    </dgm:pt>
    <dgm:pt modelId="{E72AFA0C-FCC8-4576-A5BA-98E61963B33A}" type="sibTrans" cxnId="{5EFF78F2-34F3-4024-ADF2-CA9E4C2D269E}">
      <dgm:prSet/>
      <dgm:spPr/>
      <dgm:t>
        <a:bodyPr/>
        <a:lstStyle/>
        <a:p>
          <a:endParaRPr lang="pl-PL"/>
        </a:p>
      </dgm:t>
    </dgm:pt>
    <dgm:pt modelId="{33ACE3C1-DC94-48E9-97BF-71445D05D370}">
      <dgm:prSet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tworzenie nowych miejsc opieki</a:t>
          </a:r>
          <a:endParaRPr lang="pl-PL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FBD343-DA9A-4AD9-94A0-25AC79054CA9}" type="parTrans" cxnId="{FA9C574A-7443-48B4-8A13-08730459F8DC}">
      <dgm:prSet/>
      <dgm:spPr/>
      <dgm:t>
        <a:bodyPr/>
        <a:lstStyle/>
        <a:p>
          <a:endParaRPr lang="pl-PL"/>
        </a:p>
      </dgm:t>
    </dgm:pt>
    <dgm:pt modelId="{BE1635AC-D060-4100-A7A8-CFA711D5DB74}" type="sibTrans" cxnId="{FA9C574A-7443-48B4-8A13-08730459F8DC}">
      <dgm:prSet/>
      <dgm:spPr/>
      <dgm:t>
        <a:bodyPr/>
        <a:lstStyle/>
        <a:p>
          <a:endParaRPr lang="pl-PL"/>
        </a:p>
      </dgm:t>
    </dgm:pt>
    <dgm:pt modelId="{4E158607-9F95-4BB9-9D24-0E346D388D6B}" type="pres">
      <dgm:prSet presAssocID="{BDD03D5D-7B4C-4935-B7F7-83650D09F4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50B6380-C13C-41F4-A5F9-156119296572}" type="pres">
      <dgm:prSet presAssocID="{33ACE3C1-DC94-48E9-97BF-71445D05D370}" presName="parentLin" presStyleCnt="0"/>
      <dgm:spPr/>
    </dgm:pt>
    <dgm:pt modelId="{371F7A35-F4BC-43B7-9CE9-08394C654B2D}" type="pres">
      <dgm:prSet presAssocID="{33ACE3C1-DC94-48E9-97BF-71445D05D370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36733848-0917-4642-B6DB-E20FC4FAD18A}" type="pres">
      <dgm:prSet presAssocID="{33ACE3C1-DC94-48E9-97BF-71445D05D370}" presName="parentText" presStyleLbl="node1" presStyleIdx="0" presStyleCnt="2" custScaleX="12824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76486E-764C-4976-9DE1-2D3C9009169F}" type="pres">
      <dgm:prSet presAssocID="{33ACE3C1-DC94-48E9-97BF-71445D05D370}" presName="negativeSpace" presStyleCnt="0"/>
      <dgm:spPr/>
    </dgm:pt>
    <dgm:pt modelId="{9368E190-0B1E-456A-95A9-B46783640C3B}" type="pres">
      <dgm:prSet presAssocID="{33ACE3C1-DC94-48E9-97BF-71445D05D370}" presName="childText" presStyleLbl="conFgAcc1" presStyleIdx="0" presStyleCnt="2">
        <dgm:presLayoutVars>
          <dgm:bulletEnabled val="1"/>
        </dgm:presLayoutVars>
      </dgm:prSet>
      <dgm:spPr/>
    </dgm:pt>
    <dgm:pt modelId="{DDAA3CDD-C78D-44E4-9C62-61E435B6894B}" type="pres">
      <dgm:prSet presAssocID="{BE1635AC-D060-4100-A7A8-CFA711D5DB74}" presName="spaceBetweenRectangles" presStyleCnt="0"/>
      <dgm:spPr/>
    </dgm:pt>
    <dgm:pt modelId="{4345DE44-B801-46D8-BDAB-F6F262769CC4}" type="pres">
      <dgm:prSet presAssocID="{45432E94-8E78-4F9A-9C60-69F1B382BE59}" presName="parentLin" presStyleCnt="0"/>
      <dgm:spPr/>
    </dgm:pt>
    <dgm:pt modelId="{D207896E-0673-4373-AD2C-2DCB2959A3B2}" type="pres">
      <dgm:prSet presAssocID="{45432E94-8E78-4F9A-9C60-69F1B382BE59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3E917FC-A08E-45AD-9CBA-0A07609963AC}" type="pres">
      <dgm:prSet presAssocID="{45432E94-8E78-4F9A-9C60-69F1B382BE59}" presName="parentText" presStyleLbl="node1" presStyleIdx="1" presStyleCnt="2" custScaleX="12778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B3E90F-5443-4925-ACAC-6367C5D8C30A}" type="pres">
      <dgm:prSet presAssocID="{45432E94-8E78-4F9A-9C60-69F1B382BE59}" presName="negativeSpace" presStyleCnt="0"/>
      <dgm:spPr/>
    </dgm:pt>
    <dgm:pt modelId="{3B877315-E5AC-4B93-8BBB-F107D98B5753}" type="pres">
      <dgm:prSet presAssocID="{45432E94-8E78-4F9A-9C60-69F1B382BE5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D05CEAF-6E5B-4D2D-843A-6E7CC6E85E0E}" type="presOf" srcId="{BDD03D5D-7B4C-4935-B7F7-83650D09F445}" destId="{4E158607-9F95-4BB9-9D24-0E346D388D6B}" srcOrd="0" destOrd="0" presId="urn:microsoft.com/office/officeart/2005/8/layout/list1"/>
    <dgm:cxn modelId="{5EFF78F2-34F3-4024-ADF2-CA9E4C2D269E}" srcId="{BDD03D5D-7B4C-4935-B7F7-83650D09F445}" destId="{45432E94-8E78-4F9A-9C60-69F1B382BE59}" srcOrd="1" destOrd="0" parTransId="{A551E5D7-1A0C-476A-9591-DB0904ED31C4}" sibTransId="{E72AFA0C-FCC8-4576-A5BA-98E61963B33A}"/>
    <dgm:cxn modelId="{B7F655C4-801D-4AFF-8577-8E7C4AA562A0}" type="presOf" srcId="{33ACE3C1-DC94-48E9-97BF-71445D05D370}" destId="{371F7A35-F4BC-43B7-9CE9-08394C654B2D}" srcOrd="0" destOrd="0" presId="urn:microsoft.com/office/officeart/2005/8/layout/list1"/>
    <dgm:cxn modelId="{FD9BD005-892A-432B-874B-3ECB206C7532}" type="presOf" srcId="{45432E94-8E78-4F9A-9C60-69F1B382BE59}" destId="{A3E917FC-A08E-45AD-9CBA-0A07609963AC}" srcOrd="1" destOrd="0" presId="urn:microsoft.com/office/officeart/2005/8/layout/list1"/>
    <dgm:cxn modelId="{FA9C574A-7443-48B4-8A13-08730459F8DC}" srcId="{BDD03D5D-7B4C-4935-B7F7-83650D09F445}" destId="{33ACE3C1-DC94-48E9-97BF-71445D05D370}" srcOrd="0" destOrd="0" parTransId="{2EFBD343-DA9A-4AD9-94A0-25AC79054CA9}" sibTransId="{BE1635AC-D060-4100-A7A8-CFA711D5DB74}"/>
    <dgm:cxn modelId="{B6B57C69-D734-4A36-9209-695290C4C6FF}" type="presOf" srcId="{45432E94-8E78-4F9A-9C60-69F1B382BE59}" destId="{D207896E-0673-4373-AD2C-2DCB2959A3B2}" srcOrd="0" destOrd="0" presId="urn:microsoft.com/office/officeart/2005/8/layout/list1"/>
    <dgm:cxn modelId="{345FD432-6601-47EA-A3CD-91845E58F691}" type="presOf" srcId="{33ACE3C1-DC94-48E9-97BF-71445D05D370}" destId="{36733848-0917-4642-B6DB-E20FC4FAD18A}" srcOrd="1" destOrd="0" presId="urn:microsoft.com/office/officeart/2005/8/layout/list1"/>
    <dgm:cxn modelId="{2F232154-F8F8-4C66-8A58-06F680661758}" type="presParOf" srcId="{4E158607-9F95-4BB9-9D24-0E346D388D6B}" destId="{050B6380-C13C-41F4-A5F9-156119296572}" srcOrd="0" destOrd="0" presId="urn:microsoft.com/office/officeart/2005/8/layout/list1"/>
    <dgm:cxn modelId="{006C498B-80C3-417C-BC28-657D0BF64B5B}" type="presParOf" srcId="{050B6380-C13C-41F4-A5F9-156119296572}" destId="{371F7A35-F4BC-43B7-9CE9-08394C654B2D}" srcOrd="0" destOrd="0" presId="urn:microsoft.com/office/officeart/2005/8/layout/list1"/>
    <dgm:cxn modelId="{8A573243-F76A-4476-BF57-175B7BE55C3E}" type="presParOf" srcId="{050B6380-C13C-41F4-A5F9-156119296572}" destId="{36733848-0917-4642-B6DB-E20FC4FAD18A}" srcOrd="1" destOrd="0" presId="urn:microsoft.com/office/officeart/2005/8/layout/list1"/>
    <dgm:cxn modelId="{294A696A-F6C2-4330-A359-A8707DA49837}" type="presParOf" srcId="{4E158607-9F95-4BB9-9D24-0E346D388D6B}" destId="{C376486E-764C-4976-9DE1-2D3C9009169F}" srcOrd="1" destOrd="0" presId="urn:microsoft.com/office/officeart/2005/8/layout/list1"/>
    <dgm:cxn modelId="{64EDA0B0-EDA7-4BFE-A248-28D709E92C2C}" type="presParOf" srcId="{4E158607-9F95-4BB9-9D24-0E346D388D6B}" destId="{9368E190-0B1E-456A-95A9-B46783640C3B}" srcOrd="2" destOrd="0" presId="urn:microsoft.com/office/officeart/2005/8/layout/list1"/>
    <dgm:cxn modelId="{E9B36D22-A98B-47B2-B373-F2ED76587897}" type="presParOf" srcId="{4E158607-9F95-4BB9-9D24-0E346D388D6B}" destId="{DDAA3CDD-C78D-44E4-9C62-61E435B6894B}" srcOrd="3" destOrd="0" presId="urn:microsoft.com/office/officeart/2005/8/layout/list1"/>
    <dgm:cxn modelId="{8F642596-0C5F-4046-95A5-2BB2DD222FC2}" type="presParOf" srcId="{4E158607-9F95-4BB9-9D24-0E346D388D6B}" destId="{4345DE44-B801-46D8-BDAB-F6F262769CC4}" srcOrd="4" destOrd="0" presId="urn:microsoft.com/office/officeart/2005/8/layout/list1"/>
    <dgm:cxn modelId="{F2F0BAE0-1AC1-40C0-8B90-C50501456D14}" type="presParOf" srcId="{4345DE44-B801-46D8-BDAB-F6F262769CC4}" destId="{D207896E-0673-4373-AD2C-2DCB2959A3B2}" srcOrd="0" destOrd="0" presId="urn:microsoft.com/office/officeart/2005/8/layout/list1"/>
    <dgm:cxn modelId="{78159064-E225-4552-951F-F7A863D063AF}" type="presParOf" srcId="{4345DE44-B801-46D8-BDAB-F6F262769CC4}" destId="{A3E917FC-A08E-45AD-9CBA-0A07609963AC}" srcOrd="1" destOrd="0" presId="urn:microsoft.com/office/officeart/2005/8/layout/list1"/>
    <dgm:cxn modelId="{69BB39B1-587A-412C-A0C6-1E8496DE366C}" type="presParOf" srcId="{4E158607-9F95-4BB9-9D24-0E346D388D6B}" destId="{A2B3E90F-5443-4925-ACAC-6367C5D8C30A}" srcOrd="5" destOrd="0" presId="urn:microsoft.com/office/officeart/2005/8/layout/list1"/>
    <dgm:cxn modelId="{597DA43E-49D9-448C-BE7D-DCC304A83DDA}" type="presParOf" srcId="{4E158607-9F95-4BB9-9D24-0E346D388D6B}" destId="{3B877315-E5AC-4B93-8BBB-F107D98B575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56C56-AE79-49AF-933A-67427690F979}">
      <dsp:nvSpPr>
        <dsp:cNvPr id="0" name=""/>
        <dsp:cNvSpPr/>
      </dsp:nvSpPr>
      <dsp:spPr>
        <a:xfrm>
          <a:off x="0" y="313767"/>
          <a:ext cx="668068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D8B28-91A1-4941-BD30-2E357B9DF731}">
      <dsp:nvSpPr>
        <dsp:cNvPr id="0" name=""/>
        <dsp:cNvSpPr/>
      </dsp:nvSpPr>
      <dsp:spPr>
        <a:xfrm>
          <a:off x="334034" y="33327"/>
          <a:ext cx="467648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760" tIns="0" rIns="1767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jednostki samorządu terytorialnego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361414" y="60707"/>
        <a:ext cx="4621722" cy="506120"/>
      </dsp:txXfrm>
    </dsp:sp>
    <dsp:sp modelId="{9368E190-0B1E-456A-95A9-B46783640C3B}">
      <dsp:nvSpPr>
        <dsp:cNvPr id="0" name=""/>
        <dsp:cNvSpPr/>
      </dsp:nvSpPr>
      <dsp:spPr>
        <a:xfrm>
          <a:off x="0" y="1175607"/>
          <a:ext cx="668068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33848-0917-4642-B6DB-E20FC4FAD18A}">
      <dsp:nvSpPr>
        <dsp:cNvPr id="0" name=""/>
        <dsp:cNvSpPr/>
      </dsp:nvSpPr>
      <dsp:spPr>
        <a:xfrm>
          <a:off x="334034" y="895167"/>
          <a:ext cx="467648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760" tIns="0" rIns="1767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fizyczne</a:t>
          </a:r>
          <a:endParaRPr lang="pl-PL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14" y="922547"/>
        <a:ext cx="4621722" cy="506120"/>
      </dsp:txXfrm>
    </dsp:sp>
    <dsp:sp modelId="{3B877315-E5AC-4B93-8BBB-F107D98B5753}">
      <dsp:nvSpPr>
        <dsp:cNvPr id="0" name=""/>
        <dsp:cNvSpPr/>
      </dsp:nvSpPr>
      <dsp:spPr>
        <a:xfrm>
          <a:off x="0" y="2037447"/>
          <a:ext cx="668068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917FC-A08E-45AD-9CBA-0A07609963AC}">
      <dsp:nvSpPr>
        <dsp:cNvPr id="0" name=""/>
        <dsp:cNvSpPr/>
      </dsp:nvSpPr>
      <dsp:spPr>
        <a:xfrm>
          <a:off x="334034" y="1757007"/>
          <a:ext cx="467648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760" tIns="0" rIns="1767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osoby prawne (w tym uczelnie) </a:t>
          </a:r>
          <a:endParaRPr lang="pl-PL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14" y="1784387"/>
        <a:ext cx="4621722" cy="506120"/>
      </dsp:txXfrm>
    </dsp:sp>
    <dsp:sp modelId="{7B028B19-A9DF-4236-95D9-5DE2CCDE100B}">
      <dsp:nvSpPr>
        <dsp:cNvPr id="0" name=""/>
        <dsp:cNvSpPr/>
      </dsp:nvSpPr>
      <dsp:spPr>
        <a:xfrm>
          <a:off x="0" y="2899287"/>
          <a:ext cx="668068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3E167-3AE2-455C-956C-731A69963CF9}">
      <dsp:nvSpPr>
        <dsp:cNvPr id="0" name=""/>
        <dsp:cNvSpPr/>
      </dsp:nvSpPr>
      <dsp:spPr>
        <a:xfrm>
          <a:off x="334034" y="2618847"/>
          <a:ext cx="467648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760" tIns="0" rIns="1767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jednostki organizacyjne nieposiadające osobowości prawnej</a:t>
          </a:r>
          <a:endParaRPr lang="pl-PL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414" y="2646227"/>
        <a:ext cx="4621722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8E190-0B1E-456A-95A9-B46783640C3B}">
      <dsp:nvSpPr>
        <dsp:cNvPr id="0" name=""/>
        <dsp:cNvSpPr/>
      </dsp:nvSpPr>
      <dsp:spPr>
        <a:xfrm>
          <a:off x="0" y="570430"/>
          <a:ext cx="6680689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33848-0917-4642-B6DB-E20FC4FAD18A}">
      <dsp:nvSpPr>
        <dsp:cNvPr id="0" name=""/>
        <dsp:cNvSpPr/>
      </dsp:nvSpPr>
      <dsp:spPr>
        <a:xfrm>
          <a:off x="334034" y="24310"/>
          <a:ext cx="5997541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760" tIns="0" rIns="1767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tworzenie nowych miejsc opieki</a:t>
          </a:r>
          <a:endParaRPr lang="pl-PL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353" y="77629"/>
        <a:ext cx="5890903" cy="985602"/>
      </dsp:txXfrm>
    </dsp:sp>
    <dsp:sp modelId="{3B877315-E5AC-4B93-8BBB-F107D98B5753}">
      <dsp:nvSpPr>
        <dsp:cNvPr id="0" name=""/>
        <dsp:cNvSpPr/>
      </dsp:nvSpPr>
      <dsp:spPr>
        <a:xfrm>
          <a:off x="0" y="2248751"/>
          <a:ext cx="6680689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917FC-A08E-45AD-9CBA-0A07609963AC}">
      <dsp:nvSpPr>
        <dsp:cNvPr id="0" name=""/>
        <dsp:cNvSpPr/>
      </dsp:nvSpPr>
      <dsp:spPr>
        <a:xfrm>
          <a:off x="334034" y="1702631"/>
          <a:ext cx="5975983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760" tIns="0" rIns="17676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zapewnienie funkcjonowania miejsc opieki</a:t>
          </a:r>
          <a:endParaRPr lang="pl-PL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353" y="1755950"/>
        <a:ext cx="5869345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1A22B-5273-42BA-84AC-31B8B3648280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1C48-B316-43D0-BB59-F500247AFF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924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A799-F273-4066-BC73-01078B7F7D20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72B1-3C28-482C-AAAA-807592C756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030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159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72B1-3C28-482C-AAAA-807592C75633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12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11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55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80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10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20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27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84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62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49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22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73FE-8E0C-4B75-B30D-418183A0DDAF}" type="datetimeFigureOut">
              <a:rPr lang="pl-PL" smtClean="0"/>
              <a:pPr/>
              <a:t>27.04.2018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7AEA-8B11-4C3D-8EA6-1C46BE8E4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29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053328" y="5888736"/>
            <a:ext cx="309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Magdalena Kolega</a:t>
            </a:r>
            <a:endParaRPr lang="pl-PL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879592" y="1243584"/>
            <a:ext cx="326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Warszawa, 27 kwietnia 2018 r.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Opieka </a:t>
            </a:r>
            <a:r>
              <a:rPr lang="pl-PL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nad dziećmi w wieku do lat 3 </a:t>
            </a: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/>
            </a:r>
            <a:b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 </a:t>
            </a:r>
            <a:r>
              <a:rPr lang="pl-PL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obliczu nowych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9689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Wybrane zmiany w ustawie obowiązujące od </a:t>
            </a:r>
            <a:b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1 stycznia 2018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642616"/>
            <a:ext cx="7886700" cy="3784502"/>
          </a:xfrm>
        </p:spPr>
        <p:txBody>
          <a:bodyPr>
            <a:no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trzykrotnie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zwiększono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dofinansowanie z budżetu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państwa na program „Maluch+” 2018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–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do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450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mln zł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zniesiono w żłobkach wymóg posiadania co najmniej dwóch sal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przeznaczonych na pobyt dzieci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zwolniono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żłobki i kluby dziecięce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z opłat od nieruchomości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stanowiących własność Skarbu Państwa lub jednostek samorządu terytorialnego oraz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z podatku od nieruchomości</a:t>
            </a:r>
            <a:endParaRPr lang="pl-PL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9689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Wybrane zmiany w ustawie obowiązujące od </a:t>
            </a:r>
            <a:b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1 stycznia 2018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910254"/>
            <a:ext cx="7886700" cy="3516864"/>
          </a:xfrm>
        </p:spPr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dziennym opiekunem może być także osoba fizyczna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prowadząca działalność na własny rachunek oraz osoba fizyczna zatrudniana przez jednostki samorządu terytorialnego inne niż gminy, instytucje publiczne lub osoby fizyczne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wnioski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o wpis, zmianę wpisu oraz wykreślenie z rejestru żłobków i klubów dziecięcych składane są wyłącznie drogą elektroniczną przez portal </a:t>
            </a:r>
            <a:r>
              <a:rPr lang="pl-PL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emp@tia</a:t>
            </a:r>
            <a:endParaRPr lang="pl-PL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kluby dziecięce są instytucjami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do 30 miejsc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endParaRPr lang="pl-PL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 startAt="4"/>
            </a:pPr>
            <a:endParaRPr lang="pl-PL" sz="2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03347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Wybrane zmiany w ustawie obowiązujące od </a:t>
            </a:r>
            <a:b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1 stycznia 2018 r.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606040"/>
            <a:ext cx="7886700" cy="3601622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wydłużono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do 10 godzin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dziennie czas przebywania dzieci w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klubie dziecięcym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wprowadzono w klubach dziecięcych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obowiązek zapewniania wyżywienia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wprowadzono obowiązek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odbywania przez opiekunów i wolontariuszy min. raz na dwa lata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szkolenia z zakresu pierwszej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pomocy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wprowadzono możliwość tworzenia rady rodziców</a:t>
            </a:r>
            <a:endParaRPr lang="pl-PL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pl-PL" sz="22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9689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Wybrane zmiany w ustawie obowiązujące od </a:t>
            </a:r>
            <a:b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1 stycznia 2018 r.</a:t>
            </a:r>
            <a:endParaRPr lang="pl-PL" sz="3200" dirty="0" smtClean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606040"/>
            <a:ext cx="7886700" cy="3821078"/>
          </a:xfrm>
        </p:spPr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11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wprowadzono obowiązek przedstawienia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zaświadczenia o niekaralności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dla całego personelu żłobka i klubu dziecięcego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11"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wprowadzono obowiązek weryfikacji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czy członkowie personelu nie figurują w bazie danych Rejestru Sprawców Przestępstw na Tle Seksualnym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11"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zwiększono liczbę kierunków studiów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, których ukończenie umożliwia podjęcie pracy na stanowisku opiekuna w żłobku lub klubie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11"/>
            </a:pPr>
            <a:endParaRPr lang="pl-PL" sz="1800" dirty="0" smtClean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6032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Instytucje opieki w liczbach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606040"/>
            <a:ext cx="7886700" cy="3821078"/>
          </a:xfrm>
        </p:spPr>
        <p:txBody>
          <a:bodyPr>
            <a:noAutofit/>
          </a:bodyPr>
          <a:lstStyle/>
          <a:p>
            <a:pPr marL="342900" indent="-342900" algn="ctr">
              <a:spcAft>
                <a:spcPts val="600"/>
              </a:spcAft>
              <a:buNone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Dane na koniec 2017 roku:</a:t>
            </a:r>
          </a:p>
          <a:p>
            <a:pPr marL="342900" indent="-342900" algn="ctr">
              <a:spcAft>
                <a:spcPts val="600"/>
              </a:spcAft>
              <a:buNone/>
            </a:pPr>
            <a:endParaRPr lang="pl-PL" sz="1800" dirty="0" smtClean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18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14,5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% dzieci objętych opieką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instytucjonalną</a:t>
            </a:r>
            <a:endParaRPr lang="pl-PL" sz="2400" dirty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108,6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tys. miejsc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4,2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tys. instytucji</a:t>
            </a:r>
          </a:p>
          <a:p>
            <a:pPr marL="342900" indent="-342900" algn="ctr">
              <a:spcAft>
                <a:spcPts val="600"/>
              </a:spcAft>
              <a:buNone/>
            </a:pPr>
            <a:endParaRPr lang="pl-PL" sz="1800" dirty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628650" y="3746862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651511" y="5279623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651511" y="4516579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078212"/>
            <a:ext cx="7886700" cy="1275348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Instytucje opieki w </a:t>
            </a:r>
            <a:r>
              <a:rPr lang="pl-PL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liczbach </a:t>
            </a:r>
            <a:br>
              <a:rPr lang="pl-PL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 województwie łódzkim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658979"/>
            <a:ext cx="7886700" cy="3517984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Dane na koniec 2017 r.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13,4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% dzieci objętych opieką instytucjonalną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ok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6 tys. miejsc opieki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ok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190 instytucji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628650" y="3746862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628650" y="4408125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628650" y="5112544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3364992"/>
            <a:ext cx="7886700" cy="2811970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Fundusze europejskie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Program „Maluch+”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Gmina</a:t>
            </a:r>
          </a:p>
        </p:txBody>
      </p:sp>
      <p:pic>
        <p:nvPicPr>
          <p:cNvPr id="3075" name="Picture 3" descr="C:\Users\klara\Desktop\Maluch\Finansowanie instytucj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9895" y="1538224"/>
            <a:ext cx="5144211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3888" y="2377441"/>
            <a:ext cx="7886700" cy="3593212"/>
          </a:xfrm>
        </p:spPr>
        <p:txBody>
          <a:bodyPr>
            <a:normAutofit fontScale="90000"/>
          </a:bodyPr>
          <a:lstStyle/>
          <a:p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Resortowy program rozwoju instytucji opieki nad dziećmi w wieku do lat 3 „Maluch+” jest </a:t>
            </a:r>
            <a:r>
              <a:rPr lang="pl-PL" sz="28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programem rocznym.</a:t>
            </a:r>
            <a:br>
              <a:rPr lang="pl-PL" sz="28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Obecnie nie są jeszcze znane kryteria udziału w edycji Programu „Maluch+” na 2019 rok.</a:t>
            </a:r>
            <a:b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Przestawione dalej założenia odnoszą się Programu „Maluch+” 2018 i mogą ulec zmianie w kolejnych edycjach.</a:t>
            </a:r>
            <a:endParaRPr lang="pl-PL" sz="2800" dirty="0"/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4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2681653"/>
            <a:ext cx="7886700" cy="324503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Realizatorzy Programu</a:t>
            </a:r>
            <a:br>
              <a:rPr lang="pl-PL" sz="27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Minister Rodziny, Pracy i Polityki Społecznej</a:t>
            </a:r>
            <a:b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Wojewodowie</a:t>
            </a:r>
            <a:b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2491832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628650" y="2302645"/>
            <a:ext cx="7886700" cy="659544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mógł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skorzystać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1239714" y="2945423"/>
          <a:ext cx="6680689" cy="3411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83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642616"/>
            <a:ext cx="7886700" cy="37845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Ustawa</a:t>
            </a:r>
          </a:p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Ustawa z dnia 4 lutego 2011 r. o opiece nad dziećmi w wieku do lat 3</a:t>
            </a:r>
          </a:p>
          <a:p>
            <a:pPr algn="ctr">
              <a:spcAft>
                <a:spcPts val="600"/>
              </a:spcAft>
              <a:buNone/>
            </a:pP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Akty wykonawcze</a:t>
            </a:r>
          </a:p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Rozporządzenie Ministra Pracy i Polityki Społecznej z dnia 10 lipca 2014 r. w sprawie wymagań lokalowych i sanitarnych jakie musi spełniać lokal, w którym ma być prowadzony żłobek lub klub dziecięcy</a:t>
            </a:r>
          </a:p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Rozporządzenie Ministra Pracy i Polityki Społecznej z dnia 25 marca 2011 r. w sprawie zakresu programów szkoleń dla opiekuna w żłobku lub klubie dziecięcym, wolontariusza oraz dziennego opiekuna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628650" y="1170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Akty prawne regulujące system instytucji opieki nad dziećmi w wieku do lat 3</a:t>
            </a:r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2491832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628650" y="2302645"/>
            <a:ext cx="7886700" cy="659544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typy dofinansowanych działań</a:t>
            </a:r>
            <a:endParaRPr lang="pl-PL" dirty="0"/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74935560"/>
              </p:ext>
            </p:extLst>
          </p:nvPr>
        </p:nvGraphicFramePr>
        <p:xfrm>
          <a:off x="1239714" y="3151376"/>
          <a:ext cx="6680689" cy="320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3503370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628649" y="2220626"/>
            <a:ext cx="7886700" cy="70359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Wysokość dofinansowania dla podmiotów prywatnych</a:t>
            </a:r>
            <a:endParaRPr lang="pl-PL" sz="2800" dirty="0"/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795887" y="2976968"/>
            <a:ext cx="75522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10 tys. zł na 1 nowo utworzone miejsce w żłobku lub klubie dziecięcym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5 tys. zł  na 1 nowo utworzone miejsce u dziennego opiekuna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zł (moduł 3) lub 150 zł (moduł 4) miesięcznie na dziecko - kwota przeznaczona na obniżenie opłaty rodziców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zł (moduł 4) miesięcznie na dziecko niepełnosprawne lub wymagające szczególnej opieki</a:t>
            </a:r>
          </a:p>
        </p:txBody>
      </p:sp>
    </p:spTree>
    <p:extLst>
      <p:ext uri="{BB962C8B-B14F-4D97-AF65-F5344CB8AC3E}">
        <p14:creationId xmlns:p14="http://schemas.microsoft.com/office/powerpoint/2010/main" val="12638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2312375"/>
            <a:ext cx="7886700" cy="1090246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Wysokość dofinansowania </a:t>
            </a:r>
            <a:r>
              <a:rPr lang="pl-PL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jednostek samorządu terytorialnego</a:t>
            </a:r>
            <a:endParaRPr lang="pl-PL" sz="6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3789948"/>
            <a:ext cx="7886700" cy="2299704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tys. zł na 1 nowo utworzone miejsce w żłobku lub klubie dziecięcym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5 tys. zł  na 1 nowo utworzone miejsce u dziennego opiekuna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zł (moduł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150 zł (moduł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miesięcznie na dziecko </a:t>
            </a:r>
            <a:endParaRPr lang="pl-PL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 (moduł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 2)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miesięcznie na dziecko niepełnosprawne lub wymagające szczególnej opieki</a:t>
            </a:r>
          </a:p>
          <a:p>
            <a:endParaRPr lang="pl-PL" dirty="0"/>
          </a:p>
        </p:txBody>
      </p:sp>
      <p:pic>
        <p:nvPicPr>
          <p:cNvPr id="4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8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2127739"/>
            <a:ext cx="7886700" cy="5654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Przykłady przeznaczenia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dofinansowania na tworzenie miejsc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2772356"/>
            <a:ext cx="7886700" cy="317124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nieruchomości (tylko </a:t>
            </a:r>
            <a:r>
              <a:rPr lang="pl-PL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nowego budynku (tylko </a:t>
            </a:r>
            <a:r>
              <a:rPr lang="pl-PL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odbudowa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rozbudowa, nadbudowa, przebudowa obiektu budowlanego, montaż, remont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wyposażenia (np. meble, zabawki, wyposażenie kuchenne i wypoczynkowe)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pomocy do prowadzenia zajęć, narzędzi i sprzętu wspomagania rozwoju </a:t>
            </a: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prowadzenia terapii dzieci ze specjalnymi potrzebami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wyposażenie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placu zabaw (nie może być to jedyny wydatek)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koszty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szkolenia, naboru i ubezpieczeń personelu</a:t>
            </a:r>
          </a:p>
        </p:txBody>
      </p:sp>
      <p:pic>
        <p:nvPicPr>
          <p:cNvPr id="4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3" cstate="print"/>
          <a:srcRect l="7904" t="28482" r="5815" b="28050"/>
          <a:stretch>
            <a:fillRect/>
          </a:stretch>
        </p:blipFill>
        <p:spPr bwMode="auto">
          <a:xfrm>
            <a:off x="2709336" y="985146"/>
            <a:ext cx="3715803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6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921146"/>
            <a:ext cx="7886700" cy="966434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Przykłady przeznaczenia dofinansowania na </a:t>
            </a:r>
            <a:r>
              <a:rPr lang="pl-PL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funkcjonowanie </a:t>
            </a: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miejsc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3128212"/>
            <a:ext cx="7886700" cy="296144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całego personelu zatrudnionego w miejscu opieki </a:t>
            </a: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dostawy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mediów (opłaty za energię elektryczną, cieplną, gazową, wodę)</a:t>
            </a: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czynsz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najem</a:t>
            </a: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przygotowywanie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wyżywienia (zakup produktów, usługa cateringowa)</a:t>
            </a: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trzymanie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czystości w instytucji opieki</a:t>
            </a:r>
          </a:p>
        </p:txBody>
      </p:sp>
      <p:pic>
        <p:nvPicPr>
          <p:cNvPr id="4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09336" y="985146"/>
            <a:ext cx="3715803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54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3503370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628650" y="2391302"/>
            <a:ext cx="7886700" cy="70359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Składanie wniosków</a:t>
            </a:r>
            <a:endParaRPr lang="pl-PL" dirty="0"/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795888" y="2976968"/>
            <a:ext cx="75522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 składane są: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odpowiednich formularzach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formie papierowej lub w formie elektronicznej poprzez </a:t>
            </a:r>
            <a:r>
              <a:rPr lang="pl-PL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ePUAP</a:t>
            </a:r>
            <a:endParaRPr lang="pl-PL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właściwego urzędu wojewódzkiego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ważna jest data wpływu do urzędu (forma papierowa)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3503370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628650" y="2391302"/>
            <a:ext cx="7886700" cy="70359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Dlaczego warto?</a:t>
            </a:r>
            <a:endParaRPr lang="pl-PL" dirty="0"/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628650" y="2976968"/>
            <a:ext cx="78867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Można uzyskać dofinansowanie w wysokości do 80% wartości inwestycji – w tym roku dofinansowano w maksymalnej wysokości wszystkie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plikujące podmioty.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pozyskane w ramach funduszy UE mogą w Programie „Maluch+” stanowić wkład własny.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Obniżenie opłaty rodziców zwiększa konkurencyjność rynkową instytucji.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3888" y="2377440"/>
            <a:ext cx="7886700" cy="4071485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Co udało się zrobić w tym roku?</a:t>
            </a:r>
            <a:b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utworzonych zostanie 24,5 tys. miejsc dla 	maluchów, </a:t>
            </a:r>
            <a:b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dofinansowanych będzie ok 56 tys. miejsc, </a:t>
            </a:r>
            <a:b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w tym prawie 640 dla dzieci 	niepełnosprawnych i wymagających 	szczególnej opieki.</a:t>
            </a:r>
            <a:endParaRPr lang="pl-PL" sz="2800" dirty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sp>
        <p:nvSpPr>
          <p:cNvPr id="6" name="Strzałka w prawo 5"/>
          <p:cNvSpPr/>
          <p:nvPr/>
        </p:nvSpPr>
        <p:spPr>
          <a:xfrm>
            <a:off x="685800" y="3492659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682752" y="4422648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679704" y="5336808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28600" y="3245768"/>
            <a:ext cx="8586216" cy="3227831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przyznano dofinansowanie:</a:t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na wszystkie oferty zakwalifikowane przez wojewodów </a:t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dla 1 832 instytucji opieki nad małymi dziećmi, leżących na terenie </a:t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440 gmin</a:t>
            </a: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 dla podmiotów ubiegających się o dofinansowanie do 	funkcjonowania</a:t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</a:t>
            </a: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dla 711 </a:t>
            </a: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instytucji </a:t>
            </a: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opieki nad </a:t>
            </a: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małymi dziećmi, </a:t>
            </a: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leżących na </a:t>
            </a: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terenie </a:t>
            </a: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276 </a:t>
            </a: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gmin - dla </a:t>
            </a:r>
            <a:r>
              <a:rPr lang="pl-PL" sz="20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podmiotów tworzących nowe </a:t>
            </a: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miejsca	</a:t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pl-PL" sz="2000" dirty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sp>
        <p:nvSpPr>
          <p:cNvPr id="6" name="Strzałka w prawo 5"/>
          <p:cNvSpPr/>
          <p:nvPr/>
        </p:nvSpPr>
        <p:spPr>
          <a:xfrm>
            <a:off x="314325" y="3639782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314325" y="4481733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314325" y="5409682"/>
            <a:ext cx="648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808893" y="2321169"/>
            <a:ext cx="752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 udało się zrobić w tym roku</a:t>
            </a:r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3503370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klara\Desktop\Maluch\MALUCH 2018 - Zalacznik 12 Logo poziom.jpg"/>
          <p:cNvPicPr>
            <a:picLocks noChangeAspect="1" noChangeArrowheads="1"/>
          </p:cNvPicPr>
          <p:nvPr/>
        </p:nvPicPr>
        <p:blipFill>
          <a:blip r:embed="rId2" cstate="print"/>
          <a:srcRect l="7904" t="28482" r="5815" b="28050"/>
          <a:stretch>
            <a:fillRect/>
          </a:stretch>
        </p:blipFill>
        <p:spPr bwMode="auto">
          <a:xfrm>
            <a:off x="2714099" y="1261872"/>
            <a:ext cx="3715803" cy="93600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628650" y="2976968"/>
            <a:ext cx="7886700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Więcej informacji na stronie internetowej resortu rodziny </a:t>
            </a: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</a:t>
            </a: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adresem: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://www.mpips.gov.pl/wsparcie-dla-rodzin-z-dziecmi/opieka-nad-dzieckiem-w-wieku-do-lat-trzech/</a:t>
            </a:r>
          </a:p>
        </p:txBody>
      </p:sp>
    </p:spTree>
    <p:extLst>
      <p:ext uri="{BB962C8B-B14F-4D97-AF65-F5344CB8AC3E}">
        <p14:creationId xmlns:p14="http://schemas.microsoft.com/office/powerpoint/2010/main" val="27481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0664" y="1243784"/>
            <a:ext cx="6384798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rgbClr val="002060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Formy opieki</a:t>
            </a:r>
          </a:p>
        </p:txBody>
      </p:sp>
      <p:pic>
        <p:nvPicPr>
          <p:cNvPr id="5" name="Symbol zastępczy zawartości 4" descr="Dzienny opieku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95144" y="4171760"/>
            <a:ext cx="4597400" cy="965200"/>
          </a:xfrm>
        </p:spPr>
      </p:pic>
      <p:pic>
        <p:nvPicPr>
          <p:cNvPr id="6" name="Obraz 5" descr="Klub dziecięc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5144" y="3288424"/>
            <a:ext cx="4597400" cy="965200"/>
          </a:xfrm>
          <a:prstGeom prst="rect">
            <a:avLst/>
          </a:prstGeom>
        </p:spPr>
      </p:pic>
      <p:pic>
        <p:nvPicPr>
          <p:cNvPr id="7" name="Obraz 6" descr="Nian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95144" y="5056912"/>
            <a:ext cx="4597400" cy="965200"/>
          </a:xfrm>
          <a:prstGeom prst="rect">
            <a:avLst/>
          </a:prstGeom>
        </p:spPr>
      </p:pic>
      <p:pic>
        <p:nvPicPr>
          <p:cNvPr id="8" name="Obraz 7" descr="Żłobe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95144" y="2500288"/>
            <a:ext cx="45974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81144" y="1837944"/>
            <a:ext cx="3947732" cy="375780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dirty="0" smtClean="0">
                <a:solidFill>
                  <a:schemeClr val="accent5">
                    <a:lumMod val="50000"/>
                  </a:schemeClr>
                </a:solidFill>
              </a:rPr>
              <a:t>Dziękujemy!</a:t>
            </a:r>
            <a:br>
              <a:rPr lang="pl-PL" sz="5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5400" dirty="0" smtClean="0">
                <a:solidFill>
                  <a:schemeClr val="accent5">
                    <a:lumMod val="50000"/>
                  </a:schemeClr>
                </a:solidFill>
              </a:rPr>
              <a:t>Do zobaczenia w Programie „Maluch+” 2019!</a:t>
            </a:r>
            <a:endParaRPr lang="pl-PL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klara\Desktop\Maluch\MALUCH 2018 - Zalacznik 12 Logo pion.jpg"/>
          <p:cNvPicPr>
            <a:picLocks noChangeAspect="1" noChangeArrowheads="1"/>
          </p:cNvPicPr>
          <p:nvPr/>
        </p:nvPicPr>
        <p:blipFill>
          <a:blip r:embed="rId2" cstate="print"/>
          <a:srcRect l="12235" t="9413" r="18695" b="16318"/>
          <a:stretch>
            <a:fillRect/>
          </a:stretch>
        </p:blipFill>
        <p:spPr bwMode="auto">
          <a:xfrm>
            <a:off x="502920" y="1426464"/>
            <a:ext cx="425196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898647"/>
            <a:ext cx="7886700" cy="3278315"/>
          </a:xfrm>
        </p:spPr>
        <p:txBody>
          <a:bodyPr>
            <a:normAutofit lnSpcReduction="10000"/>
          </a:bodyPr>
          <a:lstStyle/>
          <a:p>
            <a:pPr lvl="1"/>
            <a:endParaRPr lang="pl-PL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 dziećmi od 20 tyg. życia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do 10 godz. dziennie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opiekun sprawuje opiekę nad max. 8 dzieci lub 5, gdy w grupie jest dziecko niepełnosprawne/wymagające szczególnej opieki/do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roku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życia</a:t>
            </a:r>
          </a:p>
          <a:p>
            <a:endParaRPr lang="pl-PL" dirty="0"/>
          </a:p>
        </p:txBody>
      </p:sp>
      <p:pic>
        <p:nvPicPr>
          <p:cNvPr id="4" name="Obraz 3" descr="Żłob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210" y="1456092"/>
            <a:ext cx="514421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28650" y="2944367"/>
            <a:ext cx="7886700" cy="3232595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nad dziećmi od 1 roku życia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do 10 godz. dziennie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opiekun sprawuję opiekę nad max.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 lub 5, gdy w grupie jest dziecko niepełnosprawne/wymagające szczególnej opieki</a:t>
            </a:r>
          </a:p>
          <a:p>
            <a:pPr lvl="1">
              <a:lnSpc>
                <a:spcPct val="150000"/>
              </a:lnSpc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30 miejsc w klubie</a:t>
            </a:r>
          </a:p>
        </p:txBody>
      </p:sp>
      <p:pic>
        <p:nvPicPr>
          <p:cNvPr id="6" name="Obraz 5" descr="Klub dziecię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210" y="1466248"/>
            <a:ext cx="5144211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472946"/>
            <a:ext cx="7886700" cy="95049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Różnice </a:t>
            </a:r>
            <a:r>
              <a:rPr lang="pl-PL" sz="3600" dirty="0">
                <a:solidFill>
                  <a:srgbClr val="002060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między</a:t>
            </a:r>
            <a:r>
              <a:rPr lang="pl-PL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żłobkiem a klubem dziecięcym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919046"/>
            <a:ext cx="7886700" cy="3257916"/>
          </a:xfrm>
        </p:spPr>
        <p:txBody>
          <a:bodyPr>
            <a:normAutofit/>
          </a:bodyPr>
          <a:lstStyle/>
          <a:p>
            <a:pPr lvl="1">
              <a:lnSpc>
                <a:spcPct val="140000"/>
              </a:lnSpc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dziecięcy jest instytucją bardziej kameralną – może się </a:t>
            </a: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 znajdować do 30 </a:t>
            </a: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miejsc opieki,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żłobku nie ma ograniczenia co do liczby miejsc</a:t>
            </a:r>
          </a:p>
          <a:p>
            <a:pPr lvl="1">
              <a:lnSpc>
                <a:spcPct val="140000"/>
              </a:lnSpc>
            </a:pP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żłobku opieka jest sprawowana nad dzieckiem od ukończenia 20 </a:t>
            </a: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tygodnia życia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</a:t>
            </a:r>
            <a:r>
              <a:rPr lang="pl-PL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klubie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od 1 roku życia</a:t>
            </a:r>
          </a:p>
        </p:txBody>
      </p:sp>
    </p:spTree>
    <p:extLst>
      <p:ext uri="{BB962C8B-B14F-4D97-AF65-F5344CB8AC3E}">
        <p14:creationId xmlns:p14="http://schemas.microsoft.com/office/powerpoint/2010/main" val="29802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123" y="2866293"/>
            <a:ext cx="7970227" cy="331067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nad dziećmi od 20 tyg. życia</a:t>
            </a:r>
          </a:p>
          <a:p>
            <a:pPr lvl="1">
              <a:lnSpc>
                <a:spcPct val="150000"/>
              </a:lnSpc>
            </a:pP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 opieki określa umowa o świadczenie usług</a:t>
            </a:r>
          </a:p>
          <a:p>
            <a:pPr lvl="1">
              <a:lnSpc>
                <a:spcPct val="150000"/>
              </a:lnSpc>
            </a:pP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opiekun sprawuje opiekę nad max. 5 dzieci lub 3, gdy </a:t>
            </a: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grupie jest dziecko niepełnosprawne/wymagające </a:t>
            </a: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szczególnej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opieki/do 1 </a:t>
            </a: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r.ż.</a:t>
            </a:r>
          </a:p>
          <a:p>
            <a:pPr lvl="1"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opiekun </a:t>
            </a:r>
            <a:r>
              <a:rPr lang="pl-PL" sz="1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razem z rodzicem </a:t>
            </a: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może opiekować się max. 8 dzieci lub 5, gdy w grupie jest dziecko niepełnosprawne/wymagające szczególnej opieki/do 1 r.ż.</a:t>
            </a:r>
          </a:p>
          <a:p>
            <a:pPr lvl="1">
              <a:lnSpc>
                <a:spcPct val="150000"/>
              </a:lnSpc>
            </a:pPr>
            <a:r>
              <a:rPr lang="pl-PL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sprawuje </a:t>
            </a:r>
            <a:r>
              <a:rPr lang="pl-PL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opiekę w lokalu, do którego posiada tytuł prawny, lokal może udostępnić lub wyposażyć podmiot zatrudniający dziennego opiekuna</a:t>
            </a:r>
          </a:p>
        </p:txBody>
      </p:sp>
      <p:pic>
        <p:nvPicPr>
          <p:cNvPr id="4" name="Symbol zastępczy zawartości 4" descr="Dzienny opieku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9895" y="1369462"/>
            <a:ext cx="514421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4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73923"/>
            <a:ext cx="7886700" cy="42378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nad dziećmi od 20 tyg. życia</a:t>
            </a:r>
          </a:p>
          <a:p>
            <a:pPr>
              <a:lnSpc>
                <a:spcPct val="100000"/>
              </a:lnSpc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liczbę dzieci pod opieką, czas i miejsce sprawowania opieki określa umowa uaktywniająca</a:t>
            </a:r>
          </a:p>
          <a:p>
            <a:pPr>
              <a:lnSpc>
                <a:spcPct val="100000"/>
              </a:lnSpc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składki na ubezpieczenia emerytalne, rentowe i wypadkowe oraz na ubezpieczenie zdrowotne niań od kwoty nie wyższej niż 50% minimalnego wynagrodzenia za pracę finansuje budżet państwa, w sytuacji gdy: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niania została zgłoszona przez rodzica do ubezpieczeń społecznych i ubezpieczenia zdrowotnego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rodzice albo rodzic samotnie wychowujący dziecko pracują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dziecko nie jest umieszczone w żłobku, klubie dziecięcym oraz nie zostało objęte opieką sprawowaną przez dziennego opiekuna</a:t>
            </a:r>
          </a:p>
          <a:p>
            <a:pPr>
              <a:lnSpc>
                <a:spcPct val="100000"/>
              </a:lnSpc>
            </a:pPr>
            <a:r>
              <a:rPr lang="pl-PL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niania może dobrowolnie zgłosić się do ubezpieczenia zdrowotnego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95" y="1186294"/>
            <a:ext cx="514421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725615"/>
            <a:ext cx="7886700" cy="34513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może to być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babcia, ciocia, kuzynka dziecka, osoba spoza rodziny</a:t>
            </a:r>
          </a:p>
          <a:p>
            <a:pPr>
              <a:lnSpc>
                <a:spcPct val="10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mieć ukończone 18 lat</a:t>
            </a:r>
          </a:p>
          <a:p>
            <a:pPr>
              <a:lnSpc>
                <a:spcPct val="10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mieć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aktualne badania sanitarno-epidemiologiczne</a:t>
            </a:r>
          </a:p>
          <a:p>
            <a:pPr>
              <a:lnSpc>
                <a:spcPct val="10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musi mieć wykształcenia związanego z obszarem opieki nad dziećmi ani doświadczenia w pracy z dziećmi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95" y="1373711"/>
            <a:ext cx="514421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tyw pakietu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Motyw pakietu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Motyw pakietu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1073</Words>
  <Application>Microsoft Office PowerPoint</Application>
  <PresentationFormat>Pokaz na ekranie (4:3)</PresentationFormat>
  <Paragraphs>136</Paragraphs>
  <Slides>30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Open Sans</vt:lpstr>
      <vt:lpstr>Tahoma</vt:lpstr>
      <vt:lpstr>Times New Roman</vt:lpstr>
      <vt:lpstr>Motyw pakietu Office</vt:lpstr>
      <vt:lpstr>Prezentacja programu PowerPoint</vt:lpstr>
      <vt:lpstr>Akty prawne regulujące system instytucji opieki nad dziećmi w wieku do lat 3</vt:lpstr>
      <vt:lpstr>Formy opieki</vt:lpstr>
      <vt:lpstr>Prezentacja programu PowerPoint</vt:lpstr>
      <vt:lpstr>Prezentacja programu PowerPoint</vt:lpstr>
      <vt:lpstr>Różnice między żłobkiem a klubem dziecięcym</vt:lpstr>
      <vt:lpstr>Prezentacja programu PowerPoint</vt:lpstr>
      <vt:lpstr>Prezentacja programu PowerPoint</vt:lpstr>
      <vt:lpstr>Prezentacja programu PowerPoint</vt:lpstr>
      <vt:lpstr>Wybrane zmiany w ustawie obowiązujące od  1 stycznia 2018 r.</vt:lpstr>
      <vt:lpstr>Wybrane zmiany w ustawie obowiązujące od  1 stycznia 2018 r.</vt:lpstr>
      <vt:lpstr>Wybrane zmiany w ustawie obowiązujące od  1 stycznia 2018 r.</vt:lpstr>
      <vt:lpstr>Wybrane zmiany w ustawie obowiązujące od  1 stycznia 2018 r.</vt:lpstr>
      <vt:lpstr>Instytucje opieki w liczbach</vt:lpstr>
      <vt:lpstr>Instytucje opieki w liczbach  w województwie łódzkim</vt:lpstr>
      <vt:lpstr>Prezentacja programu PowerPoint</vt:lpstr>
      <vt:lpstr>Resortowy program rozwoju instytucji opieki nad dziećmi w wieku do lat 3 „Maluch+” jest programem rocznym.  Obecnie nie są jeszcze znane kryteria udziału w edycji Programu „Maluch+” na 2019 rok.  Przestawione dalej założenia odnoszą się Programu „Maluch+” 2018 i mogą ulec zmianie w kolejnych edycjach.</vt:lpstr>
      <vt:lpstr>Realizatorzy Programu   1. Minister Rodziny, Pracy i Polityki Społecznej   2. Wojewodowie   </vt:lpstr>
      <vt:lpstr>  </vt:lpstr>
      <vt:lpstr>  </vt:lpstr>
      <vt:lpstr>  </vt:lpstr>
      <vt:lpstr>Wysokość dofinansowania dla jednostek samorządu terytorialnego</vt:lpstr>
      <vt:lpstr>Przykłady przeznaczenia dofinansowania na tworzenie miejsc</vt:lpstr>
      <vt:lpstr>Przykłady przeznaczenia dofinansowania na funkcjonowanie miejsc</vt:lpstr>
      <vt:lpstr>  </vt:lpstr>
      <vt:lpstr>  </vt:lpstr>
      <vt:lpstr> Co udało się zrobić w tym roku?   utworzonych zostanie 24,5 tys. miejsc dla  maluchów,    dofinansowanych będzie ok 56 tys. miejsc,    w tym prawie 640 dla dzieci  niepełnosprawnych i wymagających  szczególnej opieki.</vt:lpstr>
      <vt:lpstr>   przyznano dofinansowanie:   na wszystkie oferty zakwalifikowane przez wojewodów    dla 1 832 instytucji opieki nad małymi dziećmi, leżących na terenie   440 gmin - dla podmiotów ubiegających się o dofinansowanie do  funkcjonowania   dla 711 instytucji opieki nad małymi dziećmi, leżących na terenie 276  gmin - dla podmiotów tworzących nowe miejsca   </vt:lpstr>
      <vt:lpstr>  </vt:lpstr>
      <vt:lpstr>Dziękujemy! Do zobaczenia w Programie „Maluch+” 2019!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Jarosław Zieliński</dc:creator>
  <cp:lastModifiedBy>Ewa Pflaume</cp:lastModifiedBy>
  <cp:revision>73</cp:revision>
  <cp:lastPrinted>2018-02-13T13:37:46Z</cp:lastPrinted>
  <dcterms:created xsi:type="dcterms:W3CDTF">2017-02-22T09:37:10Z</dcterms:created>
  <dcterms:modified xsi:type="dcterms:W3CDTF">2018-04-27T05:37:56Z</dcterms:modified>
</cp:coreProperties>
</file>