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DA1"/>
    <a:srgbClr val="144490"/>
    <a:srgbClr val="ECECEC"/>
    <a:srgbClr val="FFD515"/>
    <a:srgbClr val="FFDA41"/>
    <a:srgbClr val="FFD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77" autoAdjust="0"/>
  </p:normalViewPr>
  <p:slideViewPr>
    <p:cSldViewPr snapToGrid="0">
      <p:cViewPr varScale="1">
        <p:scale>
          <a:sx n="81" d="100"/>
          <a:sy n="81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Wykorzystanie alokacji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E9-45B9-BC36-359DC3A13F14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E9-45B9-BC36-359DC3A13F1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Pozostałe środki do wykorzystania</c:v>
                </c:pt>
                <c:pt idx="1">
                  <c:v>Zakontraktowane środki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76785041.859999999</c:v>
                </c:pt>
                <c:pt idx="1">
                  <c:v>74593766.819999978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8-48CD-ADE2-D0A86ED83C2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0.0%</c:formatCode>
                <c:ptCount val="1"/>
                <c:pt idx="0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0-4386-8832-BF4E741EC64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Łódzkie 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0.0%</c:formatCode>
                <c:ptCount val="1"/>
                <c:pt idx="0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50-4386-8832-BF4E741EC64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Łódzkie 2016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0.0%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50-4386-8832-BF4E741EC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81963855"/>
        <c:axId val="1081967183"/>
      </c:barChart>
      <c:catAx>
        <c:axId val="1081963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1967183"/>
        <c:crosses val="autoZero"/>
        <c:auto val="0"/>
        <c:lblAlgn val="ctr"/>
        <c:lblOffset val="100"/>
        <c:noMultiLvlLbl val="0"/>
      </c:catAx>
      <c:valAx>
        <c:axId val="108196718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8196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17579973767494"/>
          <c:y val="6.2579057146070358E-2"/>
          <c:w val="0.59364820349518455"/>
          <c:h val="7.5330228438196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89162078247342E-2"/>
          <c:y val="0.1512350705166349"/>
          <c:w val="0.92174796330516418"/>
          <c:h val="0.80845060306165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#,##0</c:formatCode>
                <c:ptCount val="1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4-4441-9B07-9A9F34BB42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#,##0</c:formatCode>
                <c:ptCount val="1"/>
                <c:pt idx="0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4-4441-9B07-9A9F34BB42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81963855"/>
        <c:axId val="1081967183"/>
      </c:barChart>
      <c:catAx>
        <c:axId val="1081963855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1967183"/>
        <c:crosses val="autoZero"/>
        <c:auto val="1"/>
        <c:lblAlgn val="ctr"/>
        <c:lblOffset val="100"/>
        <c:noMultiLvlLbl val="0"/>
      </c:catAx>
      <c:valAx>
        <c:axId val="108196718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819638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#,##0</c:formatCode>
                <c:ptCount val="1"/>
                <c:pt idx="0">
                  <c:v>4027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6-4BC1-8DDF-12AC833D51F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#,##0</c:formatCode>
                <c:ptCount val="1"/>
                <c:pt idx="0">
                  <c:v>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6-4BC1-8DDF-12AC833D51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81963855"/>
        <c:axId val="1081967183"/>
      </c:barChart>
      <c:dateAx>
        <c:axId val="1081963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1967183"/>
        <c:crosses val="autoZero"/>
        <c:auto val="0"/>
        <c:lblOffset val="100"/>
        <c:baseTimeUnit val="days"/>
      </c:dateAx>
      <c:valAx>
        <c:axId val="108196718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8196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547C8-6379-43C1-9DB6-8537D86B0EB5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F0008-0186-4B51-9417-10BDEB4A7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76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78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Mapa przedstawia miasta</a:t>
            </a:r>
            <a:r>
              <a:rPr lang="pl-PL" baseline="0" dirty="0" smtClean="0"/>
              <a:t> i gminy, w których w 2015 roku funkcjonowały miejsca opieki nad dziećmi do lat 3 wraz z wskazaniem odsetka dzieci objętych opieką. Na biało przedstawione zostały obszary, na terenie których nie funkcjonowała żadna placówka. Czerwone liczby przedstawiają ile placówek utworzonych zostało w wyniku realizacji projektów w latach 2015-2017.  </a:t>
            </a:r>
          </a:p>
          <a:p>
            <a:r>
              <a:rPr lang="pl-PL" baseline="0" dirty="0" smtClean="0"/>
              <a:t>Dzięki środkom EFS na terenie kilkunastu gmin i miast gdzie dotychczas nie było żadnego miejsca opieki np. Gorzkowice, Gomunice, Pajęczno, Zelów, Widawa, Poświętne, Warta, Uniejów, utworzone zostały nowe miejsca opieki. </a:t>
            </a:r>
          </a:p>
          <a:p>
            <a:r>
              <a:rPr lang="pl-PL" baseline="0" dirty="0" smtClean="0"/>
              <a:t>Nadal jest wiele obszarów „białych plam” gdzie miejsca opieki nie funkcjonują.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70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Objętych wsparciem (na podstawie wyłonionych do dofinansowania projektów) zostanie ponad 2600 osób.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60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Objętych wsparciem (na podstawie wyłonionych do dofinansowania projektów) zostanie ponad 2600 osób.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48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pespektywie 2014-2020 wsparcie placówek i miejsc opieki dla dzieci do lat 3 jest możliwe z 2 osi priorytetowych RPO WŁ: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 VII (Infrastruktura dla usług społecznych), działanie VII.3 Infrastruktura opieki społecznej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oraz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 X (Adaptacyjność pracowników i przedsiębiorstw w regionie), działanie X.1 – Powrót na rynek pracy osób sprawujących opiekę nad dziećmi do lat 3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Pierwsze z działań, mające na celu zwiększenie dostępu do instytucji świadczących usługi opieki nad dziećmi do trzeciego roku życia, finansowane jest ze środków Europejskiego Funduszu Rozwoju Regionalnego i związane z budową i rozbudową infrastruktury.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Celem szczególnym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działania X.1,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finansowanego z Europejskiego Funduszu Społecznego, jest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wzrost poziomu aktywności zawodowej oraz zdolności do zatrudnienia dla osób sprawujących opiekę nad dziećmi w wieku do lat 3.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wdrażanie tego typu działań odpowiedzialny jest departament Europejskiego Funduszu Społecznego.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ramach działania X.1 planuje się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utworzenie do 2023 r. 4 872 miejsc opieki nad dziećmi w wieku do 3 lat.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rzewiduje się na ten cel wydatkowanie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aż 30 206 110 euro z Europejskiego Funduszu Społecznego ok.</a:t>
            </a:r>
            <a:r>
              <a:rPr lang="pl-PL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151 378 808,68</a:t>
            </a:r>
            <a:r>
              <a:rPr lang="pl-PL" b="1" dirty="0" smtClean="0"/>
              <a:t> PLN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75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Przedsięwzięcia w ramach działania X.1  mające przyczynić się do wzrostu szans na zatrudnienie oraz utrzymania zatrudnienia poprzez umożliwienie łączenia życia zawodowego z prywatnym. </a:t>
            </a:r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są kierowane do osób sprawujących opiekę nad dzieckiem do lat 3 zarówno pracujących, jak 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bezrobotne lub bierne zawodowo.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/>
              <a:t>Od 2018 roku nastąpiła zmiana.</a:t>
            </a:r>
            <a:r>
              <a:rPr lang="pl-PL" baseline="0" dirty="0" smtClean="0"/>
              <a:t> W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znowelizowanych Wytycznych w zakresie realizacji przedsięwzięć z udziałem środków Europejskiego Funduszu Społecznego w obszarze rynku pracy na lata 2014-2020 dopuszczono możliwość objęcia wsparciem wszystkich osób pracujących bez konieczności przebywania przez ww. osoby w trakcie przerwy związanej z urodzeniem lub wychowaniem dziecka lub  przebywania na urlopie macierzyńskim lub rodzicielskim (jak było to wcześniej)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94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Działaniami  ukierunkowanymi 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powrót na rynek pracy osobom sprawującym</a:t>
            </a:r>
            <a:r>
              <a:rPr 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opiekę nad dziećmi w wieku do lat 3 oraz przyczyniającymi</a:t>
            </a:r>
            <a:r>
              <a:rPr 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się do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wzrostu szans na zatrudnienie oraz utrzymania zatrudnienia poprzez umożliwienie łączenia życia zawodowego z prywatnym są działania mające na celu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tworzenie nowych miejsc opieki nad dziećmi w wieku do lat 3</a:t>
            </a:r>
            <a:r>
              <a:rPr 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formie instytucjonalnej</a:t>
            </a:r>
            <a:r>
              <a:rPr 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tj.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żłobków</a:t>
            </a:r>
            <a:r>
              <a:rPr 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klubów dziecięcych,</a:t>
            </a:r>
            <a:r>
              <a:rPr 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opiekuna dziennego</a:t>
            </a:r>
            <a:r>
              <a:rPr 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oraz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pozainstytucjonalnej</a:t>
            </a:r>
            <a:r>
              <a:rPr 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niani.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78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3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latach 2015-2017 w ramach działania X.1 Powrót na rynek pracy osób sprawujących opiekę nad dziećmi w wieku do lat 3 przeprowadzono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konkursów…….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2018 roku ogłoszone zostały już 2 konkursy. W odpowiedzi na pierwszy konkurs wpłynęło 36 wniosków o dofinansowanie projektów. Obecnie wnioski te zostały przekazane do oceny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formalno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merytorycznej (30.04.2018 powołany zostanie KOP i rozpoczęta zostanie ocena).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konkurs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ramach działania X.1 Powrót na rynek pracy osób sprawujących opiekę nad dziećmi w wieku do lat 3 ogłoszony został 26.04.2018 (wczoraj).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Ogłoszenie kolejnego konkursu planowane jest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III kwartał br.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48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dirty="0" smtClean="0"/>
          </a:p>
          <a:p>
            <a:r>
              <a:rPr lang="pl-PL" sz="1200" b="1" dirty="0" smtClean="0"/>
              <a:t>Całkowita kwota środków przeznaczonych na realizację projektów w ramach Działania X.1 wynosi: 35 536 600 EUR, co stanowi ok. 151 378 808,68 PLN</a:t>
            </a:r>
            <a:endParaRPr lang="pl-PL" sz="1200" dirty="0" smtClean="0"/>
          </a:p>
          <a:p>
            <a:endParaRPr lang="pl-PL" sz="1200" dirty="0" smtClean="0"/>
          </a:p>
          <a:p>
            <a:r>
              <a:rPr lang="pl-PL" sz="1200" dirty="0" smtClean="0"/>
              <a:t>w tym  dofinansowanie: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200" dirty="0" smtClean="0"/>
              <a:t>  EFS: 30 206 110 EUR – ok. 128 671 987 PLN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200" dirty="0" smtClean="0"/>
              <a:t>  BP: 3 198 294 EUR – ok. 13 624 093 PLN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200" dirty="0" smtClean="0"/>
              <a:t>  wkład własny: 2 132 196 EUR – ok. 9 082 728 PLN - poziom wkładu własnego:  9,00%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66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smtClean="0"/>
              <a:t>W ramach 7 rozstrzygniętych konkursów do dofinansowania wyłonione zostały  wnioski na kwotę ponad 100 000 00 PLN. Na dzień dzisiejszy zakontraktowane w podpisanych umowach </a:t>
            </a:r>
            <a:r>
              <a:rPr lang="pl-PL" b="0" baseline="0" dirty="0" smtClean="0"/>
              <a:t> zostało 81 431 027 PLN, co stanowi prawie 54% alokacji przeznaczonej na działanie X.1.  W trakcie przygotowywania są jeszcze umowy z czwartego konkursu 2017 roku na kwotę  ponad 11 000 000 PLN.  </a:t>
            </a:r>
            <a:endParaRPr lang="pl-PL" b="0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68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/>
              <a:t>W 2015 r. poziom upowszechnienia opieki instytucjonalnej nad dziećmi do lat 3 był w Łódzkiem niższy od średniej krajowej</a:t>
            </a:r>
            <a:r>
              <a:rPr lang="pl-PL" dirty="0" smtClean="0"/>
              <a:t> ( woj. łódzkie – 6,4%; Polska – 6,8%). W 2016 poziom ten był znaczni wyższy i na koniec 2016 roku wzrósł do  7,67%. W pływ na ten stan rzeczy miały rozstrzygnięte</a:t>
            </a:r>
            <a:r>
              <a:rPr lang="pl-PL" baseline="0" dirty="0" smtClean="0"/>
              <a:t> w 2016 roku konkursy w ramach których przyznano dofinansowanie na realizację 71 projektów. W 2016 roku znacznie wzrosła również liczba placówek opieki nad dziećmi do lat 3, jak i liczba miejsc opieki.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0008-0186-4B51-9417-10BDEB4A751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9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14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02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9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01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2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37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24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93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80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96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33255" y="2136338"/>
            <a:ext cx="65254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1444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Fundusze Europejskie </a:t>
            </a:r>
          </a:p>
          <a:p>
            <a:pPr algn="ctr"/>
            <a:r>
              <a:rPr lang="pl-PL" sz="5400" dirty="0" smtClean="0">
                <a:solidFill>
                  <a:srgbClr val="1444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aktywnych rodziców </a:t>
            </a:r>
            <a:endParaRPr lang="pl-PL" sz="5400" dirty="0">
              <a:solidFill>
                <a:srgbClr val="1444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869712" y="5152429"/>
            <a:ext cx="281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144490"/>
                </a:solidFill>
              </a:rPr>
              <a:t>Łódź, 27 kwietnia 2018 roku</a:t>
            </a:r>
            <a:endParaRPr lang="pl-PL" dirty="0">
              <a:solidFill>
                <a:srgbClr val="1444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H:\BPPWŁ w Łodzi\ROT\Rejestry spraw\Rok 2017\424 Regionalne Programy Operacyjne\01 Badania EFS\Żłobki\Mapy\JPG\Odsetek_dzieci_2015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23" t="8329" r="936" b="24168"/>
          <a:stretch/>
        </p:blipFill>
        <p:spPr bwMode="auto">
          <a:xfrm>
            <a:off x="26581" y="0"/>
            <a:ext cx="6221818" cy="6174405"/>
          </a:xfrm>
          <a:prstGeom prst="rect">
            <a:avLst/>
          </a:prstGeom>
          <a:noFill/>
          <a:ln w="28575">
            <a:solidFill>
              <a:srgbClr val="14449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ójkąt prostokątny 8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97527" y="6258368"/>
            <a:ext cx="3538278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Wyniki działań</a:t>
            </a:r>
            <a:endParaRPr lang="pl-PL" dirty="0">
              <a:solidFill>
                <a:srgbClr val="14449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</a:t>
            </a:r>
            <a:r>
              <a:rPr lang="pl-PL" sz="1200" dirty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 – PRACUJĄCY RODZICE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401568" y="1536192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Białe plamy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-1" y="63040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10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814763" y="2336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615823" y="21522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624585" y="2579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077072" y="4060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464288" y="4245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63558" y="2890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689409" y="3087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715766" y="29488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387723" y="4764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3594079" y="4548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212811" y="4435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2523013" y="2394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877406" y="2467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3086037" y="2763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911125" y="679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227915" y="2391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11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287930" y="11048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744922" y="3423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5230849" y="3879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1560468" y="4245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2828872" y="15562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2964566" y="294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209843" y="4996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853070" y="38556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11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1876445" y="19055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3179092" y="5158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5051269" y="2336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5437956" y="3300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3673661" y="4222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3301206" y="28163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1433223" y="31920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2639107" y="48072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4117092" y="4132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4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4537314" y="3314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1610361" y="14083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1233388" y="2694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2114158" y="37840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4102556" y="3477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4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1917484" y="31079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2464980" y="3743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3075385" y="2104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4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3" name="Obraz 52" descr="H:\BPPWŁ w Łodzi\ROT\Rejestry spraw\Rok 2017\424 Regionalne Programy Operacyjne\01 Badania EFS\Żłobki\Mapy\JPG\Odsetek_dzieci_2015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81" t="78641" r="50141" b="7329"/>
          <a:stretch/>
        </p:blipFill>
        <p:spPr bwMode="auto">
          <a:xfrm>
            <a:off x="6473470" y="4402318"/>
            <a:ext cx="3953420" cy="1625265"/>
          </a:xfrm>
          <a:prstGeom prst="rect">
            <a:avLst/>
          </a:prstGeom>
          <a:noFill/>
          <a:ln w="19050">
            <a:solidFill>
              <a:srgbClr val="14449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Prostokąt 53"/>
          <p:cNvSpPr/>
          <p:nvPr/>
        </p:nvSpPr>
        <p:spPr>
          <a:xfrm>
            <a:off x="6430974" y="1755065"/>
            <a:ext cx="3968538" cy="1431134"/>
          </a:xfrm>
          <a:prstGeom prst="rect">
            <a:avLst/>
          </a:prstGeom>
          <a:solidFill>
            <a:srgbClr val="ECECEC"/>
          </a:solidFill>
          <a:ln w="19050"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rgbClr val="FF0000"/>
                </a:solidFill>
              </a:rPr>
              <a:t>(1) Liczba miejsc opieki utworzonych w ramach projektów w latach 2015-2017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1427490" y="2901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6458352" y="3365950"/>
            <a:ext cx="3968538" cy="856617"/>
          </a:xfrm>
          <a:prstGeom prst="rect">
            <a:avLst/>
          </a:prstGeom>
          <a:solidFill>
            <a:srgbClr val="ECECEC"/>
          </a:solidFill>
          <a:ln w="19050"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Odsetek dzieci objętych opieką w żłobkach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i klubach dziecięcych w 2015 roku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4237196" y="26858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34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ójkąt prostokątny 8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97527" y="6258368"/>
            <a:ext cx="3538278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Wyniki działań</a:t>
            </a:r>
            <a:endParaRPr lang="pl-PL" dirty="0">
              <a:solidFill>
                <a:srgbClr val="14449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</a:t>
            </a:r>
            <a:r>
              <a:rPr lang="pl-PL" sz="1200" dirty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 – PRACUJĄCY RODZICE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997527" y="790424"/>
            <a:ext cx="879505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Utworzonych – 95 instytucjonalnych placówek opieki w tym: 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40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klubów dziecięcych </a:t>
            </a:r>
          </a:p>
          <a:p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54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żłobki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dzienny punkt opieki</a:t>
            </a: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1290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osób opiekujących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się dziećmi w wieku do lat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  3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objętych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zostało wsparciem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985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– utworzonych miejsc opieki nad dziećmi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-1" y="63040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11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1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997527" y="790424"/>
            <a:ext cx="879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00924" y="3802396"/>
            <a:ext cx="334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1444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pl-PL" sz="2800" b="1" dirty="0">
              <a:solidFill>
                <a:srgbClr val="1444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609599" y="1428904"/>
            <a:ext cx="99290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>
                <a:latin typeface="Arial" panose="020B0604020202020204" pitchFamily="34" charset="0"/>
              </a:rPr>
              <a:t>Regionalny Program Operacyjny Województwa Łódzkiego </a:t>
            </a:r>
            <a:endParaRPr lang="pl-PL" altLang="pl-PL" sz="2400" b="1" dirty="0" smtClean="0">
              <a:latin typeface="Arial" panose="020B0604020202020204" pitchFamily="34" charset="0"/>
            </a:endParaRPr>
          </a:p>
          <a:p>
            <a:r>
              <a:rPr lang="pl-PL" altLang="pl-PL" sz="2400" b="1" dirty="0" smtClean="0">
                <a:latin typeface="Arial" panose="020B0604020202020204" pitchFamily="34" charset="0"/>
              </a:rPr>
              <a:t>                                             na </a:t>
            </a:r>
            <a:r>
              <a:rPr lang="pl-PL" altLang="pl-PL" sz="2400" b="1" dirty="0">
                <a:latin typeface="Arial" panose="020B0604020202020204" pitchFamily="34" charset="0"/>
              </a:rPr>
              <a:t>lata 2014-2020 </a:t>
            </a:r>
            <a:br>
              <a:rPr lang="pl-PL" altLang="pl-PL" sz="2400" b="1" dirty="0">
                <a:latin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</a:rPr>
              <a:t/>
            </a:r>
            <a:br>
              <a:rPr lang="pl-PL" altLang="pl-PL" sz="2400" b="1" dirty="0">
                <a:latin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</a:rPr>
              <a:t/>
            </a:r>
            <a:br>
              <a:rPr lang="pl-PL" altLang="pl-PL" sz="2400" b="1" dirty="0">
                <a:latin typeface="Arial" panose="020B0604020202020204" pitchFamily="34" charset="0"/>
              </a:rPr>
            </a:br>
            <a:r>
              <a:rPr lang="pl-PL" altLang="pl-PL" sz="2400" b="1" dirty="0">
                <a:solidFill>
                  <a:srgbClr val="144490"/>
                </a:solidFill>
                <a:latin typeface="Arial" panose="020B0604020202020204" pitchFamily="34" charset="0"/>
              </a:rPr>
              <a:t>Oś Priorytetowa X </a:t>
            </a:r>
            <a:r>
              <a:rPr lang="pl-PL" altLang="pl-PL" sz="2400" dirty="0" smtClean="0">
                <a:latin typeface="Arial" panose="020B0604020202020204" pitchFamily="34" charset="0"/>
              </a:rPr>
              <a:t>„</a:t>
            </a:r>
            <a:r>
              <a:rPr lang="pl-PL" altLang="pl-PL" sz="2400" dirty="0">
                <a:latin typeface="Arial" panose="020B0604020202020204" pitchFamily="34" charset="0"/>
              </a:rPr>
              <a:t>Adaptacyjność pracowników i przedsiębiorstw </a:t>
            </a:r>
            <a:endParaRPr lang="pl-PL" altLang="pl-PL" sz="2400" dirty="0" smtClean="0">
              <a:latin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 smtClean="0">
                <a:latin typeface="Arial" panose="020B0604020202020204" pitchFamily="34" charset="0"/>
              </a:rPr>
              <a:t>                                w regionie</a:t>
            </a:r>
            <a:r>
              <a:rPr lang="pl-PL" altLang="pl-PL" sz="2400" dirty="0">
                <a:latin typeface="Arial" panose="020B0604020202020204" pitchFamily="34" charset="0"/>
              </a:rPr>
              <a:t>”</a:t>
            </a:r>
            <a:r>
              <a:rPr lang="pl-PL" altLang="pl-PL" sz="2400" b="1" dirty="0">
                <a:latin typeface="Arial" panose="020B0604020202020204" pitchFamily="34" charset="0"/>
              </a:rPr>
              <a:t/>
            </a:r>
            <a:br>
              <a:rPr lang="pl-PL" altLang="pl-PL" sz="2400" b="1" dirty="0">
                <a:latin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</a:rPr>
              <a:t/>
            </a:r>
            <a:br>
              <a:rPr lang="pl-PL" altLang="pl-PL" sz="2400" b="1" dirty="0">
                <a:latin typeface="Arial" panose="020B0604020202020204" pitchFamily="34" charset="0"/>
              </a:rPr>
            </a:br>
            <a:r>
              <a:rPr lang="pl-PL" altLang="pl-PL" sz="2400" b="1" dirty="0" smtClean="0">
                <a:latin typeface="Arial" panose="020B0604020202020204" pitchFamily="34" charset="0"/>
              </a:rPr>
              <a:t>         </a:t>
            </a:r>
            <a:r>
              <a:rPr lang="pl-PL" altLang="pl-PL" sz="2400" b="1" dirty="0" smtClean="0">
                <a:solidFill>
                  <a:srgbClr val="144490"/>
                </a:solidFill>
                <a:latin typeface="Arial" panose="020B0604020202020204" pitchFamily="34" charset="0"/>
              </a:rPr>
              <a:t>Działanie </a:t>
            </a:r>
            <a:r>
              <a:rPr lang="pl-PL" altLang="pl-PL" sz="2400" b="1" dirty="0">
                <a:solidFill>
                  <a:srgbClr val="144490"/>
                </a:solidFill>
                <a:latin typeface="Arial" panose="020B0604020202020204" pitchFamily="34" charset="0"/>
              </a:rPr>
              <a:t>X.1  </a:t>
            </a:r>
            <a:r>
              <a:rPr lang="pl-PL" altLang="pl-PL" sz="2400" dirty="0" smtClean="0">
                <a:latin typeface="Arial" panose="020B0604020202020204" pitchFamily="34" charset="0"/>
              </a:rPr>
              <a:t>„</a:t>
            </a:r>
            <a:r>
              <a:rPr lang="pl-PL" altLang="pl-PL" sz="2400" dirty="0">
                <a:latin typeface="Arial" panose="020B0604020202020204" pitchFamily="34" charset="0"/>
              </a:rPr>
              <a:t>Powrót na rynek pracy osób sprawujących </a:t>
            </a:r>
            <a:r>
              <a:rPr lang="pl-PL" altLang="pl-PL" sz="2400" dirty="0" smtClean="0">
                <a:latin typeface="Arial" panose="020B0604020202020204" pitchFamily="34" charset="0"/>
              </a:rPr>
              <a:t>opiekę</a:t>
            </a:r>
          </a:p>
          <a:p>
            <a:r>
              <a:rPr lang="pl-PL" altLang="pl-PL" sz="2400" dirty="0" smtClean="0">
                <a:latin typeface="Arial" panose="020B0604020202020204" pitchFamily="34" charset="0"/>
              </a:rPr>
              <a:t>                                 nad  dziećmi </a:t>
            </a:r>
            <a:r>
              <a:rPr lang="pl-PL" altLang="pl-PL" sz="2400" dirty="0">
                <a:latin typeface="Arial" panose="020B0604020202020204" pitchFamily="34" charset="0"/>
              </a:rPr>
              <a:t>w wieku do lat 3”</a:t>
            </a:r>
            <a:r>
              <a:rPr lang="pl-PL" altLang="pl-PL" sz="1400" dirty="0">
                <a:latin typeface="Arial" panose="020B0604020202020204" pitchFamily="34" charset="0"/>
              </a:rPr>
              <a:t/>
            </a:r>
            <a:br>
              <a:rPr lang="pl-PL" altLang="pl-PL" sz="1400" dirty="0"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-1" y="630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84384" y="6238655"/>
            <a:ext cx="35514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X.1</a:t>
            </a:r>
          </a:p>
          <a:p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DZIECI – PRACUJĄCY RODZICE</a:t>
            </a:r>
            <a:endParaRPr lang="pl-PL" sz="1200" dirty="0">
              <a:solidFill>
                <a:srgbClr val="FFC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999461" y="6258368"/>
            <a:ext cx="3451284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7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ójkąt prostokątny 6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999461" y="6258368"/>
            <a:ext cx="3451284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27826" y="1446994"/>
            <a:ext cx="9970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Wsparcie kierowane może być do następujących grup docelowych: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pl-P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pracujące, sprawujące opiekę nad dziećmi w wieku do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 3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Osoby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bezrobotne lub bierne zawodowo, dla których opieka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nad    	dzieckiem 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wieku do lat 3 stanowi barierę w wejściu na rynek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pracy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984384" y="6238655"/>
            <a:ext cx="35514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Grupy </a:t>
            </a:r>
            <a:r>
              <a:rPr lang="pl-PL" dirty="0" smtClean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docelowe</a:t>
            </a:r>
          </a:p>
          <a:p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DZIECI – PRACUJĄCY RODZICE</a:t>
            </a:r>
            <a:endParaRPr lang="pl-PL" sz="1200" dirty="0">
              <a:solidFill>
                <a:srgbClr val="FFC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1000171" y="2737505"/>
            <a:ext cx="304799" cy="180109"/>
          </a:xfrm>
          <a:prstGeom prst="rightArrow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1014736" y="3800409"/>
            <a:ext cx="304799" cy="180109"/>
          </a:xfrm>
          <a:prstGeom prst="rightArrow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-1" y="630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91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914400" y="751344"/>
            <a:ext cx="92548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Działania ułatwiające powrót na rynek pracy osobom sprawującym                                                   opiekę nad dziećmi w wieku do lat 3 poprzez: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1. tworzenie nowych miejsc opieki nad dziećmi w wieku do lat 3: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w formie instytucjonalnej: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a)	żłobków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b)	klubów dziecięcych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c)	opiekuna dziennego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i pozainstytucjonalnej: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d)          niani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2. aktywizację zawodową osób sprawujących opiekę nad dziećmi w wieku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do lat 3 m.in. w formie: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a)	doradztwa zawodowego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b)	doradztwa indywidualnego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c)	pośrednictwa pracy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d)	szkoleń</a:t>
            </a:r>
          </a:p>
        </p:txBody>
      </p:sp>
      <p:sp>
        <p:nvSpPr>
          <p:cNvPr id="9" name="Prostokąt 8"/>
          <p:cNvSpPr/>
          <p:nvPr/>
        </p:nvSpPr>
        <p:spPr>
          <a:xfrm>
            <a:off x="984384" y="6238655"/>
            <a:ext cx="35514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projektów</a:t>
            </a:r>
          </a:p>
          <a:p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DZIECI – PRACUJĄCY RODZICE</a:t>
            </a:r>
            <a:endParaRPr lang="pl-PL" sz="1200" dirty="0">
              <a:solidFill>
                <a:srgbClr val="FFC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99461" y="6258368"/>
            <a:ext cx="3451284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-1" y="630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63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006764" y="6258368"/>
            <a:ext cx="3529041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kwalifikowalne</a:t>
            </a:r>
            <a:endParaRPr lang="pl-PL" dirty="0">
              <a:solidFill>
                <a:srgbClr val="14449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200" dirty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DZIECI – PRACUJĄCY RODZICE</a:t>
            </a:r>
          </a:p>
        </p:txBody>
      </p:sp>
      <p:sp>
        <p:nvSpPr>
          <p:cNvPr id="4" name="Prostokąt 3"/>
          <p:cNvSpPr/>
          <p:nvPr/>
        </p:nvSpPr>
        <p:spPr>
          <a:xfrm>
            <a:off x="526473" y="803565"/>
            <a:ext cx="100168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wydatki kwalifikowalne w ramach projektów: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dostosowanie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pomieszczeń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zakup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montaż wyposażenia i środków trwałych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zakup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pomocy do prowadzenia zajęć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opiekuńczo-wychowawczych                         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edukacyjnych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wyposażenie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montaż placu zabaw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modyfikacja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przestrzeni wspierająca rozwój psychoruchowy i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poznawczy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dzieci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związane z bieżącym funkcjonowaniem utworzonego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miejsca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opieki nad dziećmi</a:t>
            </a:r>
            <a:endParaRPr lang="pl-PL" sz="2400" dirty="0"/>
          </a:p>
        </p:txBody>
      </p:sp>
      <p:sp>
        <p:nvSpPr>
          <p:cNvPr id="10" name="Trójkąt prostokątny 9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914401" y="1684560"/>
            <a:ext cx="304799" cy="180109"/>
          </a:xfrm>
          <a:prstGeom prst="rightArrow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895927" y="2064694"/>
            <a:ext cx="304799" cy="180109"/>
          </a:xfrm>
          <a:prstGeom prst="rightArrow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3" name="Strzałka w prawo 12"/>
          <p:cNvSpPr/>
          <p:nvPr/>
        </p:nvSpPr>
        <p:spPr>
          <a:xfrm>
            <a:off x="895927" y="2413480"/>
            <a:ext cx="304799" cy="180109"/>
          </a:xfrm>
          <a:prstGeom prst="rightArrow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895927" y="3141445"/>
            <a:ext cx="304799" cy="180109"/>
          </a:xfrm>
          <a:prstGeom prst="rightArrow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895926" y="3524103"/>
            <a:ext cx="304799" cy="180109"/>
          </a:xfrm>
          <a:prstGeom prst="rightArrow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914401" y="4234253"/>
            <a:ext cx="304799" cy="180109"/>
          </a:xfrm>
          <a:prstGeom prst="rightArrow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-1" y="630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75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997527" y="6258368"/>
            <a:ext cx="3538278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Podsumowanie konkursów</a:t>
            </a:r>
          </a:p>
          <a:p>
            <a:pPr lvl="0"/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</a:t>
            </a:r>
            <a:r>
              <a:rPr lang="pl-PL" sz="1200" dirty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 – PRACUJĄCY RODZICE</a:t>
            </a:r>
          </a:p>
        </p:txBody>
      </p:sp>
      <p:sp>
        <p:nvSpPr>
          <p:cNvPr id="9" name="Trójkąt prostokątny 8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620981" y="2416374"/>
            <a:ext cx="885305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</a:rPr>
              <a:t>ogłoszonych </a:t>
            </a:r>
            <a:r>
              <a:rPr lang="pl-PL" sz="2800" dirty="0">
                <a:latin typeface="Arial" panose="020B0604020202020204" pitchFamily="34" charset="0"/>
              </a:rPr>
              <a:t>i rozstrzygniętych konkursów </a:t>
            </a:r>
            <a:r>
              <a:rPr lang="pl-PL" sz="2800" b="1" dirty="0">
                <a:solidFill>
                  <a:srgbClr val="144490"/>
                </a:solidFill>
                <a:latin typeface="Arial" panose="020B0604020202020204" pitchFamily="34" charset="0"/>
              </a:rPr>
              <a:t>– </a:t>
            </a:r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</a:rPr>
              <a:t>7</a:t>
            </a:r>
          </a:p>
          <a:p>
            <a:r>
              <a:rPr 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</a:rPr>
              <a:t>złożonych wniosków </a:t>
            </a:r>
            <a:r>
              <a:rPr lang="pl-PL" sz="2800" b="1" dirty="0">
                <a:solidFill>
                  <a:srgbClr val="144490"/>
                </a:solidFill>
                <a:latin typeface="Arial" panose="020B0604020202020204" pitchFamily="34" charset="0"/>
              </a:rPr>
              <a:t>– </a:t>
            </a:r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</a:rPr>
              <a:t>254</a:t>
            </a:r>
          </a:p>
          <a:p>
            <a:r>
              <a:rPr 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</a:rPr>
              <a:t>wyłonionych do dofinansowania </a:t>
            </a:r>
            <a:r>
              <a:rPr lang="pl-PL" sz="2800" b="1" dirty="0">
                <a:solidFill>
                  <a:srgbClr val="144490"/>
                </a:solidFill>
                <a:latin typeface="Arial" panose="020B0604020202020204" pitchFamily="34" charset="0"/>
              </a:rPr>
              <a:t>–</a:t>
            </a:r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</a:rPr>
              <a:t>120</a:t>
            </a:r>
          </a:p>
          <a:p>
            <a:r>
              <a:rPr 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</a:rPr>
              <a:t>podpisanych umów </a:t>
            </a:r>
            <a:r>
              <a:rPr lang="pl-PL" sz="2800" b="1" dirty="0">
                <a:solidFill>
                  <a:srgbClr val="144490"/>
                </a:solidFill>
                <a:latin typeface="Arial" panose="020B0604020202020204" pitchFamily="34" charset="0"/>
              </a:rPr>
              <a:t>– 95</a:t>
            </a:r>
            <a:r>
              <a:rPr 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4251202" y="1141810"/>
            <a:ext cx="4031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>
                <a:solidFill>
                  <a:srgbClr val="144490"/>
                </a:solidFill>
                <a:latin typeface="Arial" panose="020B0604020202020204" pitchFamily="34" charset="0"/>
              </a:rPr>
              <a:t>2015 – 2017</a:t>
            </a:r>
            <a:endParaRPr lang="pl-PL" sz="5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-1" y="630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176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ójkąt prostokątny 8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97527" y="6258368"/>
            <a:ext cx="3538278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Alokacja na Działanie X.1</a:t>
            </a:r>
            <a:endParaRPr lang="pl-PL" dirty="0">
              <a:solidFill>
                <a:srgbClr val="14449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</a:t>
            </a:r>
            <a:r>
              <a:rPr lang="pl-PL" sz="1200" dirty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 – PRACUJĄCY RODZICE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01179" y="1832296"/>
            <a:ext cx="98228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35 536 600 EUR</a:t>
            </a:r>
            <a:r>
              <a:rPr lang="pl-PL" sz="2800" b="1" dirty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 stanowi </a:t>
            </a:r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 </a:t>
            </a:r>
            <a:r>
              <a:rPr lang="pl-PL" sz="2800" b="1" dirty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151 378 808,68 </a:t>
            </a:r>
            <a:r>
              <a:rPr lang="pl-PL" sz="2800" b="1" dirty="0" smtClean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  <a:r>
              <a:rPr lang="pl-PL" sz="2800" b="1" dirty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to  91,00%, w tym wsparcie finansowe EFS:  85,00% 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308926" y="1127447"/>
            <a:ext cx="460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144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Alokacja Działania X.1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-1" y="630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79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ójkąt prostokątny 8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97527" y="6258368"/>
            <a:ext cx="3538278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Podsumowanie konkursów</a:t>
            </a:r>
          </a:p>
          <a:p>
            <a:pPr lvl="0"/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</a:t>
            </a:r>
            <a:r>
              <a:rPr lang="pl-PL" sz="1200" dirty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 – PRACUJĄCY RODZICE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97527" y="1138013"/>
            <a:ext cx="9700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Wnioski wyłonione do dofinansowania na kwotę ponad 100 000 00 PLN</a:t>
            </a:r>
          </a:p>
          <a:p>
            <a:endParaRPr lang="pl-PL" sz="2400" b="1" dirty="0"/>
          </a:p>
          <a:p>
            <a:r>
              <a:rPr lang="pl-PL" sz="2400" b="1" dirty="0" smtClean="0"/>
              <a:t>Umowy podpisane na kwotę  </a:t>
            </a:r>
            <a:r>
              <a:rPr lang="pl-PL" sz="2400" b="1" dirty="0"/>
              <a:t>74 593 </a:t>
            </a:r>
            <a:r>
              <a:rPr lang="pl-PL" sz="2400" b="1" dirty="0" smtClean="0"/>
              <a:t>766,82 PLN, co stanowi ponad 49% alokacji na Działanie X.1</a:t>
            </a:r>
            <a:endParaRPr lang="pl-PL" sz="2400" b="1" dirty="0"/>
          </a:p>
          <a:p>
            <a:endParaRPr lang="pl-PL" b="1" dirty="0" smtClean="0"/>
          </a:p>
          <a:p>
            <a:endParaRPr lang="pl-PL" dirty="0"/>
          </a:p>
        </p:txBody>
      </p:sp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1812809507"/>
              </p:ext>
            </p:extLst>
          </p:nvPr>
        </p:nvGraphicFramePr>
        <p:xfrm>
          <a:off x="2157153" y="2708218"/>
          <a:ext cx="7172960" cy="333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1" y="630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155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4">
                <a:lumMod val="5000"/>
                <a:lumOff val="95000"/>
              </a:schemeClr>
            </a:gs>
            <a:gs pos="100000">
              <a:srgbClr val="FFDA41">
                <a:lumMod val="85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153150"/>
            <a:ext cx="4535805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0"/>
          <a:stretch/>
        </p:blipFill>
        <p:spPr>
          <a:xfrm>
            <a:off x="10698480" y="0"/>
            <a:ext cx="1493520" cy="6858000"/>
          </a:xfrm>
          <a:prstGeom prst="rect">
            <a:avLst/>
          </a:prstGeom>
        </p:spPr>
      </p:pic>
      <p:pic>
        <p:nvPicPr>
          <p:cNvPr id="3" name="Picture 1" descr="ciag-feprreg-rrp-lodz-ueef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6153150"/>
            <a:ext cx="6162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 flipH="1">
            <a:off x="0" y="6153150"/>
            <a:ext cx="10698480" cy="0"/>
          </a:xfrm>
          <a:prstGeom prst="line">
            <a:avLst/>
          </a:prstGeom>
          <a:ln w="76200">
            <a:solidFill>
              <a:srgbClr val="144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ójkąt prostokątny 8"/>
          <p:cNvSpPr/>
          <p:nvPr/>
        </p:nvSpPr>
        <p:spPr>
          <a:xfrm flipV="1">
            <a:off x="1" y="6258368"/>
            <a:ext cx="914400" cy="599632"/>
          </a:xfrm>
          <a:prstGeom prst="rtTriangle">
            <a:avLst/>
          </a:prstGeom>
          <a:solidFill>
            <a:srgbClr val="144490"/>
          </a:solidFill>
          <a:ln>
            <a:solidFill>
              <a:srgbClr val="144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97527" y="6258368"/>
            <a:ext cx="3538278" cy="514572"/>
          </a:xfrm>
          <a:prstGeom prst="rect">
            <a:avLst/>
          </a:prstGeom>
          <a:noFill/>
          <a:ln w="28575">
            <a:solidFill>
              <a:srgbClr val="FFD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rgbClr val="14449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Wyniki działań</a:t>
            </a:r>
            <a:endParaRPr lang="pl-PL" dirty="0">
              <a:solidFill>
                <a:srgbClr val="14449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200" dirty="0" smtClean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SZCZĘŚLIWE </a:t>
            </a:r>
            <a:r>
              <a:rPr lang="pl-PL" sz="1200" dirty="0"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 – PRACUJĄCY RODZICE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41606" y="897186"/>
            <a:ext cx="4373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</a:t>
            </a:r>
            <a:r>
              <a:rPr lang="pl-PL" b="1" dirty="0" smtClean="0"/>
              <a:t>oziom </a:t>
            </a:r>
            <a:r>
              <a:rPr lang="pl-PL" b="1" dirty="0"/>
              <a:t>upowszechnienia opieki instytucjonalnej nad dziećmi do lat 3 </a:t>
            </a:r>
            <a:endParaRPr lang="pl-PL" b="1" dirty="0" smtClean="0"/>
          </a:p>
          <a:p>
            <a:pPr algn="ctr"/>
            <a:r>
              <a:rPr lang="pl-PL" b="1" dirty="0" smtClean="0"/>
              <a:t>w 2015</a:t>
            </a:r>
            <a:endParaRPr lang="pl-PL" dirty="0"/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2161211271"/>
              </p:ext>
            </p:extLst>
          </p:nvPr>
        </p:nvGraphicFramePr>
        <p:xfrm>
          <a:off x="0" y="1922395"/>
          <a:ext cx="5075383" cy="345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898152633"/>
              </p:ext>
            </p:extLst>
          </p:nvPr>
        </p:nvGraphicFramePr>
        <p:xfrm>
          <a:off x="4825771" y="2103983"/>
          <a:ext cx="3408218" cy="323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Prostokąt 16"/>
          <p:cNvSpPr/>
          <p:nvPr/>
        </p:nvSpPr>
        <p:spPr>
          <a:xfrm>
            <a:off x="5075383" y="975105"/>
            <a:ext cx="2904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Liczba placówek opieki nad </a:t>
            </a:r>
            <a:r>
              <a:rPr lang="pl-PL" b="1" dirty="0"/>
              <a:t>dziećmi do lat 3 </a:t>
            </a:r>
          </a:p>
        </p:txBody>
      </p:sp>
      <p:graphicFrame>
        <p:nvGraphicFramePr>
          <p:cNvPr id="18" name="Wykres 17"/>
          <p:cNvGraphicFramePr/>
          <p:nvPr>
            <p:extLst>
              <p:ext uri="{D42A27DB-BD31-4B8C-83A1-F6EECF244321}">
                <p14:modId xmlns:p14="http://schemas.microsoft.com/office/powerpoint/2010/main" val="507623030"/>
              </p:ext>
            </p:extLst>
          </p:nvPr>
        </p:nvGraphicFramePr>
        <p:xfrm>
          <a:off x="7829840" y="2142413"/>
          <a:ext cx="3408218" cy="323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Prostokąt 18"/>
          <p:cNvSpPr/>
          <p:nvPr/>
        </p:nvSpPr>
        <p:spPr>
          <a:xfrm>
            <a:off x="8344767" y="975104"/>
            <a:ext cx="2378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Liczba miejsc opieki nad </a:t>
            </a:r>
            <a:r>
              <a:rPr lang="pl-PL" b="1" dirty="0"/>
              <a:t>dziećmi do lat 3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-1" y="630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150842" y="5184250"/>
            <a:ext cx="10547638" cy="15903"/>
          </a:xfrm>
          <a:prstGeom prst="line">
            <a:avLst/>
          </a:prstGeom>
          <a:ln w="34925">
            <a:solidFill>
              <a:srgbClr val="375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930</Words>
  <Application>Microsoft Office PowerPoint</Application>
  <PresentationFormat>Panoramiczny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Urząd Marszałkowski Województwa Łódzkiego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Podolak</dc:creator>
  <cp:lastModifiedBy>Ewa Pflaume</cp:lastModifiedBy>
  <cp:revision>57</cp:revision>
  <dcterms:created xsi:type="dcterms:W3CDTF">2018-04-20T10:15:56Z</dcterms:created>
  <dcterms:modified xsi:type="dcterms:W3CDTF">2018-04-27T05:37:11Z</dcterms:modified>
</cp:coreProperties>
</file>